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12" r:id="rId2"/>
    <p:sldId id="313" r:id="rId3"/>
    <p:sldId id="257" r:id="rId4"/>
    <p:sldId id="260" r:id="rId5"/>
    <p:sldId id="263" r:id="rId6"/>
    <p:sldId id="291" r:id="rId7"/>
    <p:sldId id="277" r:id="rId8"/>
    <p:sldId id="289" r:id="rId9"/>
    <p:sldId id="303" r:id="rId10"/>
    <p:sldId id="314" r:id="rId11"/>
    <p:sldId id="320" r:id="rId12"/>
    <p:sldId id="321" r:id="rId13"/>
    <p:sldId id="331" r:id="rId14"/>
    <p:sldId id="324" r:id="rId15"/>
    <p:sldId id="322" r:id="rId16"/>
    <p:sldId id="323" r:id="rId17"/>
    <p:sldId id="332" r:id="rId18"/>
    <p:sldId id="325" r:id="rId19"/>
    <p:sldId id="326" r:id="rId20"/>
    <p:sldId id="327" r:id="rId21"/>
    <p:sldId id="328" r:id="rId22"/>
    <p:sldId id="329" r:id="rId23"/>
    <p:sldId id="330" r:id="rId24"/>
    <p:sldId id="268"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rid Ballus Armet" initials="IBA" lastIdx="1" clrIdx="0">
    <p:extLst>
      <p:ext uri="{19B8F6BF-5375-455C-9EA6-DF929625EA0E}">
        <p15:presenceInfo xmlns:p15="http://schemas.microsoft.com/office/powerpoint/2012/main" userId="S-1-5-21-73586283-1844237615-839522115-371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D2C"/>
    <a:srgbClr val="FF0000"/>
    <a:srgbClr val="8DC642"/>
    <a:srgbClr val="C2585B"/>
    <a:srgbClr val="0F4C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249" autoAdjust="0"/>
  </p:normalViewPr>
  <p:slideViewPr>
    <p:cSldViewPr>
      <p:cViewPr varScale="1">
        <p:scale>
          <a:sx n="68" d="100"/>
          <a:sy n="68" d="100"/>
        </p:scale>
        <p:origin x="1458"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fld id="{EDCCDB37-F9B9-458F-A942-637B1A3706AB}" type="datetimeFigureOut">
              <a:rPr lang="en-US" smtClean="0"/>
              <a:t>10/29/2018</a:t>
            </a:fld>
            <a:endParaRPr lang="en-US"/>
          </a:p>
        </p:txBody>
      </p:sp>
      <p:sp>
        <p:nvSpPr>
          <p:cNvPr id="4" name="Footer Placeholder 3"/>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2D1F8FF9-0976-4A2F-99EF-3BFAD6CE52FF}" type="slidenum">
              <a:rPr lang="en-US" smtClean="0"/>
              <a:t>‹#›</a:t>
            </a:fld>
            <a:endParaRPr lang="en-US"/>
          </a:p>
        </p:txBody>
      </p:sp>
    </p:spTree>
    <p:extLst>
      <p:ext uri="{BB962C8B-B14F-4D97-AF65-F5344CB8AC3E}">
        <p14:creationId xmlns:p14="http://schemas.microsoft.com/office/powerpoint/2010/main" val="3955182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079CA781-349D-4AF2-8C66-07AE515A24D3}" type="datetimeFigureOut">
              <a:rPr lang="en-US" smtClean="0"/>
              <a:t>10/29/2018</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BA621923-DA11-48B9-A1A9-E9218AE72F9E}" type="slidenum">
              <a:rPr lang="en-US" smtClean="0"/>
              <a:t>‹#›</a:t>
            </a:fld>
            <a:endParaRPr lang="en-US"/>
          </a:p>
        </p:txBody>
      </p:sp>
    </p:spTree>
    <p:extLst>
      <p:ext uri="{BB962C8B-B14F-4D97-AF65-F5344CB8AC3E}">
        <p14:creationId xmlns:p14="http://schemas.microsoft.com/office/powerpoint/2010/main" val="2165603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a:p>
        </p:txBody>
      </p:sp>
      <p:sp>
        <p:nvSpPr>
          <p:cNvPr id="4" name="Slide Number Placeholder 3"/>
          <p:cNvSpPr>
            <a:spLocks noGrp="1"/>
          </p:cNvSpPr>
          <p:nvPr>
            <p:ph type="sldNum" sz="quarter" idx="10"/>
          </p:nvPr>
        </p:nvSpPr>
        <p:spPr/>
        <p:txBody>
          <a:bodyPr/>
          <a:lstStyle/>
          <a:p>
            <a:fld id="{BA621923-DA11-48B9-A1A9-E9218AE72F9E}" type="slidenum">
              <a:rPr lang="en-US" smtClean="0"/>
              <a:t>1</a:t>
            </a:fld>
            <a:endParaRPr lang="en-US" dirty="0"/>
          </a:p>
        </p:txBody>
      </p:sp>
    </p:spTree>
    <p:extLst>
      <p:ext uri="{BB962C8B-B14F-4D97-AF65-F5344CB8AC3E}">
        <p14:creationId xmlns:p14="http://schemas.microsoft.com/office/powerpoint/2010/main" val="2683274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buClr>
                <a:srgbClr val="8DC642"/>
              </a:buClr>
              <a:defRPr/>
            </a:pPr>
            <a:r>
              <a:rPr lang="en-US" dirty="0"/>
              <a:t>intended to provide guidance on best practices for </a:t>
            </a:r>
            <a:r>
              <a:rPr lang="en-US" dirty="0" err="1"/>
              <a:t>curbspace</a:t>
            </a:r>
            <a:r>
              <a:rPr lang="en-US" dirty="0"/>
              <a:t> allocation policy and implementation based primarily upon the outcomes of tested strategies.</a:t>
            </a:r>
          </a:p>
          <a:p>
            <a:pPr defTabSz="948507">
              <a:buClr>
                <a:srgbClr val="8DC642"/>
              </a:buClr>
              <a:defRPr/>
            </a:pPr>
            <a:r>
              <a:rPr lang="en-US" dirty="0"/>
              <a:t>It includes planning and implementation considerations for curbside management, policy development, prioritization, available tools and treatments, and evaluation metrics. </a:t>
            </a:r>
          </a:p>
          <a:p>
            <a:pPr marL="474254" indent="-474254">
              <a:buClr>
                <a:srgbClr val="8DC642"/>
              </a:buClr>
              <a:buFont typeface="Arial" panose="020B0604020202020204" pitchFamily="34" charset="0"/>
              <a:buChar char="•"/>
            </a:pPr>
            <a:r>
              <a:rPr lang="en-US" dirty="0">
                <a:solidFill>
                  <a:schemeClr val="bg1"/>
                </a:solidFill>
                <a:latin typeface="Franklin Gothic Book" panose="020B0503020102020204" pitchFamily="34" charset="0"/>
              </a:rPr>
              <a:t>How to measure curbside performance</a:t>
            </a:r>
          </a:p>
          <a:p>
            <a:pPr marL="474254" indent="-474254">
              <a:buClr>
                <a:srgbClr val="8DC642"/>
              </a:buClr>
              <a:buFont typeface="Arial" panose="020B0604020202020204" pitchFamily="34" charset="0"/>
              <a:buChar char="•"/>
            </a:pPr>
            <a:r>
              <a:rPr lang="en-US" dirty="0">
                <a:solidFill>
                  <a:schemeClr val="bg1"/>
                </a:solidFill>
                <a:latin typeface="Franklin Gothic Book" panose="020B0503020102020204" pitchFamily="34" charset="0"/>
              </a:rPr>
              <a:t>How to identify and resolve trade-off considerations</a:t>
            </a:r>
          </a:p>
          <a:p>
            <a:pPr marL="474254" indent="-474254">
              <a:buClr>
                <a:srgbClr val="8DC642"/>
              </a:buClr>
              <a:buFont typeface="Arial" panose="020B0604020202020204" pitchFamily="34" charset="0"/>
              <a:buChar char="•"/>
            </a:pPr>
            <a:r>
              <a:rPr lang="en-US" dirty="0">
                <a:solidFill>
                  <a:schemeClr val="bg1"/>
                </a:solidFill>
                <a:latin typeface="Franklin Gothic Book" panose="020B0503020102020204" pitchFamily="34" charset="0"/>
              </a:rPr>
              <a:t>How to explain the value of curb uses to stakeholders</a:t>
            </a:r>
          </a:p>
          <a:p>
            <a:pPr defTabSz="948507">
              <a:buClr>
                <a:srgbClr val="8DC642"/>
              </a:buClr>
              <a:defRPr/>
            </a:pPr>
            <a:endParaRPr lang="en-US" dirty="0"/>
          </a:p>
          <a:p>
            <a:pPr>
              <a:buClr>
                <a:srgbClr val="8DC642"/>
              </a:buClr>
            </a:pPr>
            <a:endParaRPr lang="en-US" dirty="0"/>
          </a:p>
        </p:txBody>
      </p:sp>
      <p:sp>
        <p:nvSpPr>
          <p:cNvPr id="4" name="Slide Number Placeholder 3"/>
          <p:cNvSpPr>
            <a:spLocks noGrp="1"/>
          </p:cNvSpPr>
          <p:nvPr>
            <p:ph type="sldNum" sz="quarter" idx="10"/>
          </p:nvPr>
        </p:nvSpPr>
        <p:spPr/>
        <p:txBody>
          <a:bodyPr/>
          <a:lstStyle/>
          <a:p>
            <a:fld id="{BA621923-DA11-48B9-A1A9-E9218AE72F9E}" type="slidenum">
              <a:rPr lang="en-US" smtClean="0"/>
              <a:t>10</a:t>
            </a:fld>
            <a:endParaRPr lang="en-US"/>
          </a:p>
        </p:txBody>
      </p:sp>
    </p:spTree>
    <p:extLst>
      <p:ext uri="{BB962C8B-B14F-4D97-AF65-F5344CB8AC3E}">
        <p14:creationId xmlns:p14="http://schemas.microsoft.com/office/powerpoint/2010/main" val="2347021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dirty="0"/>
              <a:t>Identify scale of curb service area i.e. who/what area(s) is this curb space going to serve?</a:t>
            </a:r>
          </a:p>
          <a:p>
            <a:pPr rtl="0" fontAlgn="ctr"/>
            <a:r>
              <a:rPr lang="en-US" dirty="0"/>
              <a:t>Identify curb needs in the service area: commercial loading, passenger loading, …</a:t>
            </a:r>
          </a:p>
          <a:p>
            <a:pPr rtl="0" fontAlgn="ctr"/>
            <a:r>
              <a:rPr lang="en-US" dirty="0"/>
              <a:t>Identify priorities for each block/road segment - i.e. if there is a trade-off to be made, what wins?</a:t>
            </a:r>
          </a:p>
          <a:p>
            <a:pPr lvl="1" rtl="0" fontAlgn="ctr"/>
            <a:r>
              <a:rPr lang="en-US" dirty="0"/>
              <a:t>Includes city policies, community input…</a:t>
            </a:r>
          </a:p>
          <a:p>
            <a:pPr>
              <a:buClr>
                <a:srgbClr val="8DC642"/>
              </a:buClr>
            </a:pPr>
            <a:endParaRPr lang="en-US" dirty="0"/>
          </a:p>
        </p:txBody>
      </p:sp>
      <p:sp>
        <p:nvSpPr>
          <p:cNvPr id="4" name="Slide Number Placeholder 3"/>
          <p:cNvSpPr>
            <a:spLocks noGrp="1"/>
          </p:cNvSpPr>
          <p:nvPr>
            <p:ph type="sldNum" sz="quarter" idx="10"/>
          </p:nvPr>
        </p:nvSpPr>
        <p:spPr/>
        <p:txBody>
          <a:bodyPr/>
          <a:lstStyle/>
          <a:p>
            <a:fld id="{BA621923-DA11-48B9-A1A9-E9218AE72F9E}" type="slidenum">
              <a:rPr lang="en-US" smtClean="0"/>
              <a:t>11</a:t>
            </a:fld>
            <a:endParaRPr lang="en-US"/>
          </a:p>
        </p:txBody>
      </p:sp>
    </p:spTree>
    <p:extLst>
      <p:ext uri="{BB962C8B-B14F-4D97-AF65-F5344CB8AC3E}">
        <p14:creationId xmlns:p14="http://schemas.microsoft.com/office/powerpoint/2010/main" val="549551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dirty="0"/>
              <a:t>What's your accumulation? (i.e. how many simultaneous events do you have?)</a:t>
            </a:r>
          </a:p>
          <a:p>
            <a:pPr lvl="1" rtl="0" fontAlgn="ctr"/>
            <a:r>
              <a:rPr lang="en-US" dirty="0"/>
              <a:t>Number of events: based on video data collection or data from TNCs, if available</a:t>
            </a:r>
          </a:p>
          <a:p>
            <a:pPr lvl="1" rtl="0" fontAlgn="ctr"/>
            <a:r>
              <a:rPr lang="en-US" dirty="0"/>
              <a:t>Arrival pattern </a:t>
            </a:r>
          </a:p>
          <a:p>
            <a:pPr lvl="1" rtl="0" fontAlgn="ctr"/>
            <a:r>
              <a:rPr lang="en-US" dirty="0"/>
              <a:t>Dwell times - based on video data collection or data from TNCs, if available (but mostly 30 seconds to 2 </a:t>
            </a:r>
            <a:r>
              <a:rPr lang="en-US" dirty="0" err="1"/>
              <a:t>mins</a:t>
            </a:r>
            <a:r>
              <a:rPr lang="en-US" dirty="0"/>
              <a:t>, can use engineering judgement)</a:t>
            </a:r>
          </a:p>
        </p:txBody>
      </p:sp>
      <p:sp>
        <p:nvSpPr>
          <p:cNvPr id="4" name="Slide Number Placeholder 3"/>
          <p:cNvSpPr>
            <a:spLocks noGrp="1"/>
          </p:cNvSpPr>
          <p:nvPr>
            <p:ph type="sldNum" sz="quarter" idx="10"/>
          </p:nvPr>
        </p:nvSpPr>
        <p:spPr/>
        <p:txBody>
          <a:bodyPr/>
          <a:lstStyle/>
          <a:p>
            <a:fld id="{BA621923-DA11-48B9-A1A9-E9218AE72F9E}" type="slidenum">
              <a:rPr lang="en-US" smtClean="0"/>
              <a:t>12</a:t>
            </a:fld>
            <a:endParaRPr lang="en-US"/>
          </a:p>
        </p:txBody>
      </p:sp>
    </p:spTree>
    <p:extLst>
      <p:ext uri="{BB962C8B-B14F-4D97-AF65-F5344CB8AC3E}">
        <p14:creationId xmlns:p14="http://schemas.microsoft.com/office/powerpoint/2010/main" val="1121059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dirty="0"/>
              <a:t>What's your accumulation? (i.e. how many simultaneous events do you have?)</a:t>
            </a:r>
          </a:p>
          <a:p>
            <a:pPr lvl="1" rtl="0" fontAlgn="ctr"/>
            <a:r>
              <a:rPr lang="en-US" dirty="0"/>
              <a:t>Number of events: based on video data collection or data from TNCs, if available</a:t>
            </a:r>
          </a:p>
          <a:p>
            <a:pPr lvl="1" rtl="0" fontAlgn="ctr"/>
            <a:r>
              <a:rPr lang="en-US" dirty="0"/>
              <a:t>Arrival pattern </a:t>
            </a:r>
          </a:p>
          <a:p>
            <a:pPr lvl="1" rtl="0" fontAlgn="ctr"/>
            <a:r>
              <a:rPr lang="en-US" dirty="0"/>
              <a:t>Dwell times - based on video data collection or data from TNCs, if available (but mostly 30 seconds to 2 </a:t>
            </a:r>
            <a:r>
              <a:rPr lang="en-US" dirty="0" err="1"/>
              <a:t>mins</a:t>
            </a:r>
            <a:r>
              <a:rPr lang="en-US" dirty="0"/>
              <a:t>, can use engineering judgement)</a:t>
            </a:r>
          </a:p>
        </p:txBody>
      </p:sp>
      <p:sp>
        <p:nvSpPr>
          <p:cNvPr id="4" name="Slide Number Placeholder 3"/>
          <p:cNvSpPr>
            <a:spLocks noGrp="1"/>
          </p:cNvSpPr>
          <p:nvPr>
            <p:ph type="sldNum" sz="quarter" idx="10"/>
          </p:nvPr>
        </p:nvSpPr>
        <p:spPr/>
        <p:txBody>
          <a:bodyPr/>
          <a:lstStyle/>
          <a:p>
            <a:fld id="{BA621923-DA11-48B9-A1A9-E9218AE72F9E}" type="slidenum">
              <a:rPr lang="en-US" smtClean="0"/>
              <a:t>13</a:t>
            </a:fld>
            <a:endParaRPr lang="en-US"/>
          </a:p>
        </p:txBody>
      </p:sp>
    </p:spTree>
    <p:extLst>
      <p:ext uri="{BB962C8B-B14F-4D97-AF65-F5344CB8AC3E}">
        <p14:creationId xmlns:p14="http://schemas.microsoft.com/office/powerpoint/2010/main" val="804226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dirty="0"/>
              <a:t>Space needed to pull in &amp; out of the curb (include Geoff's graphic for explanation)</a:t>
            </a:r>
          </a:p>
          <a:p>
            <a:r>
              <a:rPr lang="en-US" dirty="0"/>
              <a:t>Higher levels require more sophisticated analysis due to friction</a:t>
            </a:r>
          </a:p>
          <a:p>
            <a:pPr rtl="0" fontAlgn="ctr"/>
            <a:endParaRPr lang="en-US" dirty="0"/>
          </a:p>
        </p:txBody>
      </p:sp>
      <p:sp>
        <p:nvSpPr>
          <p:cNvPr id="4" name="Slide Number Placeholder 3"/>
          <p:cNvSpPr>
            <a:spLocks noGrp="1"/>
          </p:cNvSpPr>
          <p:nvPr>
            <p:ph type="sldNum" sz="quarter" idx="10"/>
          </p:nvPr>
        </p:nvSpPr>
        <p:spPr/>
        <p:txBody>
          <a:bodyPr/>
          <a:lstStyle/>
          <a:p>
            <a:fld id="{BA621923-DA11-48B9-A1A9-E9218AE72F9E}" type="slidenum">
              <a:rPr lang="en-US" smtClean="0"/>
              <a:t>14</a:t>
            </a:fld>
            <a:endParaRPr lang="en-US"/>
          </a:p>
        </p:txBody>
      </p:sp>
    </p:spTree>
    <p:extLst>
      <p:ext uri="{BB962C8B-B14F-4D97-AF65-F5344CB8AC3E}">
        <p14:creationId xmlns:p14="http://schemas.microsoft.com/office/powerpoint/2010/main" val="1107737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dirty="0"/>
              <a:t>Space needed to pull in &amp; out of the curb </a:t>
            </a:r>
          </a:p>
          <a:p>
            <a:pPr rtl="0" fontAlgn="ctr"/>
            <a:r>
              <a:rPr lang="en-US" dirty="0"/>
              <a:t>Higher levels require more sophisticated analysis due to friction</a:t>
            </a:r>
          </a:p>
          <a:p>
            <a:pPr rtl="0" fontAlgn="ctr"/>
            <a:endParaRPr lang="en-US" dirty="0"/>
          </a:p>
        </p:txBody>
      </p:sp>
      <p:sp>
        <p:nvSpPr>
          <p:cNvPr id="4" name="Slide Number Placeholder 3"/>
          <p:cNvSpPr>
            <a:spLocks noGrp="1"/>
          </p:cNvSpPr>
          <p:nvPr>
            <p:ph type="sldNum" sz="quarter" idx="10"/>
          </p:nvPr>
        </p:nvSpPr>
        <p:spPr/>
        <p:txBody>
          <a:bodyPr/>
          <a:lstStyle/>
          <a:p>
            <a:fld id="{BA621923-DA11-48B9-A1A9-E9218AE72F9E}" type="slidenum">
              <a:rPr lang="en-US" smtClean="0"/>
              <a:t>15</a:t>
            </a:fld>
            <a:endParaRPr lang="en-US"/>
          </a:p>
        </p:txBody>
      </p:sp>
    </p:spTree>
    <p:extLst>
      <p:ext uri="{BB962C8B-B14F-4D97-AF65-F5344CB8AC3E}">
        <p14:creationId xmlns:p14="http://schemas.microsoft.com/office/powerpoint/2010/main" val="2484900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dirty="0"/>
              <a:t>Very high &amp; very peaked: large event (e.g. music festival)/stadium = special event analysis &amp; curb designation</a:t>
            </a:r>
          </a:p>
          <a:p>
            <a:pPr lvl="1" rtl="0" fontAlgn="ctr"/>
            <a:r>
              <a:rPr lang="en-US" dirty="0" err="1"/>
              <a:t>Geofencing</a:t>
            </a:r>
            <a:r>
              <a:rPr lang="en-US" dirty="0"/>
              <a:t> needed</a:t>
            </a:r>
          </a:p>
          <a:p>
            <a:pPr lvl="1" rtl="0" fontAlgn="ctr"/>
            <a:r>
              <a:rPr lang="en-US" dirty="0"/>
              <a:t>Provide staging area for vehicles to store awaiting the end of the event</a:t>
            </a:r>
          </a:p>
          <a:p>
            <a:pPr lvl="1" rtl="0" fontAlgn="ctr"/>
            <a:r>
              <a:rPr lang="en-US" dirty="0"/>
              <a:t>Provide dedicated curb space for the event times only</a:t>
            </a:r>
          </a:p>
          <a:p>
            <a:pPr lvl="2" rtl="0" fontAlgn="ctr"/>
            <a:r>
              <a:rPr lang="en-US" dirty="0"/>
              <a:t>Consider separating TNCs, from taxis, from private vehicle </a:t>
            </a:r>
            <a:r>
              <a:rPr lang="en-US" dirty="0" err="1"/>
              <a:t>pu</a:t>
            </a:r>
            <a:r>
              <a:rPr lang="en-US" dirty="0"/>
              <a:t>/do, from shuttles based on type of event and expected demand for each mode</a:t>
            </a:r>
          </a:p>
          <a:p>
            <a:pPr lvl="3" rtl="0" fontAlgn="ctr"/>
            <a:r>
              <a:rPr lang="en-US" dirty="0"/>
              <a:t>e.g. Justin Bieber concert is likely to have more parents (i.e. private vehicle) </a:t>
            </a:r>
            <a:r>
              <a:rPr lang="en-US" dirty="0" err="1"/>
              <a:t>pu</a:t>
            </a:r>
            <a:r>
              <a:rPr lang="en-US" dirty="0"/>
              <a:t>/do than a music festival which is likely to be mostly TNCs (outside lands festival had a 40% mode share of TNCs)</a:t>
            </a:r>
          </a:p>
          <a:p>
            <a:pPr lvl="1" rtl="0" fontAlgn="ctr"/>
            <a:r>
              <a:rPr lang="en-US" dirty="0"/>
              <a:t>FIFO - matching with codes (taxi stand)</a:t>
            </a:r>
          </a:p>
        </p:txBody>
      </p:sp>
      <p:sp>
        <p:nvSpPr>
          <p:cNvPr id="4" name="Slide Number Placeholder 3"/>
          <p:cNvSpPr>
            <a:spLocks noGrp="1"/>
          </p:cNvSpPr>
          <p:nvPr>
            <p:ph type="sldNum" sz="quarter" idx="10"/>
          </p:nvPr>
        </p:nvSpPr>
        <p:spPr/>
        <p:txBody>
          <a:bodyPr/>
          <a:lstStyle/>
          <a:p>
            <a:fld id="{BA621923-DA11-48B9-A1A9-E9218AE72F9E}" type="slidenum">
              <a:rPr lang="en-US" smtClean="0"/>
              <a:t>16</a:t>
            </a:fld>
            <a:endParaRPr lang="en-US"/>
          </a:p>
        </p:txBody>
      </p:sp>
    </p:spTree>
    <p:extLst>
      <p:ext uri="{BB962C8B-B14F-4D97-AF65-F5344CB8AC3E}">
        <p14:creationId xmlns:p14="http://schemas.microsoft.com/office/powerpoint/2010/main" val="904216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dirty="0"/>
              <a:t>Very high &amp; very peaked: large event (e.g. music festival)/stadium = special event analysis &amp; curb designation</a:t>
            </a:r>
          </a:p>
          <a:p>
            <a:pPr lvl="1" rtl="0" fontAlgn="ctr"/>
            <a:r>
              <a:rPr lang="en-US" dirty="0" err="1"/>
              <a:t>Geofencing</a:t>
            </a:r>
            <a:r>
              <a:rPr lang="en-US" dirty="0"/>
              <a:t> needed</a:t>
            </a:r>
          </a:p>
          <a:p>
            <a:pPr lvl="1" rtl="0" fontAlgn="ctr"/>
            <a:r>
              <a:rPr lang="en-US" dirty="0"/>
              <a:t>Provide staging area for vehicles to store awaiting the end of the event</a:t>
            </a:r>
          </a:p>
          <a:p>
            <a:pPr lvl="1" rtl="0" fontAlgn="ctr"/>
            <a:r>
              <a:rPr lang="en-US" dirty="0"/>
              <a:t>Provide dedicated curb space for the event times only</a:t>
            </a:r>
          </a:p>
          <a:p>
            <a:pPr lvl="2" rtl="0" fontAlgn="ctr"/>
            <a:r>
              <a:rPr lang="en-US" dirty="0"/>
              <a:t>Consider separating TNCs, from taxis, from private vehicle </a:t>
            </a:r>
            <a:r>
              <a:rPr lang="en-US" dirty="0" err="1"/>
              <a:t>pu</a:t>
            </a:r>
            <a:r>
              <a:rPr lang="en-US" dirty="0"/>
              <a:t>/do, from shuttles based on type of event and expected demand for each mode</a:t>
            </a:r>
          </a:p>
          <a:p>
            <a:pPr lvl="3" rtl="0" fontAlgn="ctr"/>
            <a:r>
              <a:rPr lang="en-US" dirty="0"/>
              <a:t>e.g. Justin Bieber concert is likely to have more parents (i.e. private vehicle) </a:t>
            </a:r>
            <a:r>
              <a:rPr lang="en-US" dirty="0" err="1"/>
              <a:t>pu</a:t>
            </a:r>
            <a:r>
              <a:rPr lang="en-US" dirty="0"/>
              <a:t>/do than a music festival which is likely to be mostly TNCs (outside lands festival had a 40% mode share of TNCs)</a:t>
            </a:r>
          </a:p>
          <a:p>
            <a:pPr lvl="1" rtl="0" fontAlgn="ctr"/>
            <a:r>
              <a:rPr lang="en-US" dirty="0"/>
              <a:t>FIFO - matching with codes (taxi stand)</a:t>
            </a:r>
          </a:p>
        </p:txBody>
      </p:sp>
      <p:sp>
        <p:nvSpPr>
          <p:cNvPr id="4" name="Slide Number Placeholder 3"/>
          <p:cNvSpPr>
            <a:spLocks noGrp="1"/>
          </p:cNvSpPr>
          <p:nvPr>
            <p:ph type="sldNum" sz="quarter" idx="10"/>
          </p:nvPr>
        </p:nvSpPr>
        <p:spPr/>
        <p:txBody>
          <a:bodyPr/>
          <a:lstStyle/>
          <a:p>
            <a:fld id="{BA621923-DA11-48B9-A1A9-E9218AE72F9E}" type="slidenum">
              <a:rPr lang="en-US" smtClean="0"/>
              <a:t>17</a:t>
            </a:fld>
            <a:endParaRPr lang="en-US"/>
          </a:p>
        </p:txBody>
      </p:sp>
    </p:spTree>
    <p:extLst>
      <p:ext uri="{BB962C8B-B14F-4D97-AF65-F5344CB8AC3E}">
        <p14:creationId xmlns:p14="http://schemas.microsoft.com/office/powerpoint/2010/main" val="856747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dirty="0"/>
              <a:t>Very high/High and mostly steady: airport</a:t>
            </a:r>
          </a:p>
          <a:p>
            <a:pPr lvl="1" rtl="0" fontAlgn="ctr"/>
            <a:r>
              <a:rPr lang="en-US" dirty="0"/>
              <a:t>Provide staging area</a:t>
            </a:r>
          </a:p>
          <a:p>
            <a:pPr lvl="1" rtl="0" fontAlgn="ctr"/>
            <a:r>
              <a:rPr lang="en-US" dirty="0" err="1"/>
              <a:t>Geofencing</a:t>
            </a:r>
            <a:r>
              <a:rPr lang="en-US" dirty="0"/>
              <a:t> + wayfinding</a:t>
            </a:r>
          </a:p>
          <a:p>
            <a:pPr lvl="1" rtl="0" fontAlgn="ctr"/>
            <a:r>
              <a:rPr lang="en-US" dirty="0"/>
              <a:t>Provide large dedicated space, separate from other modes</a:t>
            </a:r>
          </a:p>
          <a:p>
            <a:pPr lvl="1" rtl="0" fontAlgn="ctr"/>
            <a:r>
              <a:rPr lang="en-US" dirty="0"/>
              <a:t>Example SD airport: 150 </a:t>
            </a:r>
            <a:r>
              <a:rPr lang="en-US" dirty="0" err="1"/>
              <a:t>Lyfts</a:t>
            </a:r>
            <a:r>
              <a:rPr lang="en-US" dirty="0"/>
              <a:t> in 15mins --&gt; 10 </a:t>
            </a:r>
            <a:r>
              <a:rPr lang="en-US" dirty="0" err="1"/>
              <a:t>Lyfts</a:t>
            </a:r>
            <a:r>
              <a:rPr lang="en-US" dirty="0"/>
              <a:t> every minute</a:t>
            </a:r>
          </a:p>
        </p:txBody>
      </p:sp>
      <p:sp>
        <p:nvSpPr>
          <p:cNvPr id="4" name="Slide Number Placeholder 3"/>
          <p:cNvSpPr>
            <a:spLocks noGrp="1"/>
          </p:cNvSpPr>
          <p:nvPr>
            <p:ph type="sldNum" sz="quarter" idx="10"/>
          </p:nvPr>
        </p:nvSpPr>
        <p:spPr/>
        <p:txBody>
          <a:bodyPr/>
          <a:lstStyle/>
          <a:p>
            <a:fld id="{BA621923-DA11-48B9-A1A9-E9218AE72F9E}" type="slidenum">
              <a:rPr lang="en-US" smtClean="0"/>
              <a:t>18</a:t>
            </a:fld>
            <a:endParaRPr lang="en-US"/>
          </a:p>
        </p:txBody>
      </p:sp>
    </p:spTree>
    <p:extLst>
      <p:ext uri="{BB962C8B-B14F-4D97-AF65-F5344CB8AC3E}">
        <p14:creationId xmlns:p14="http://schemas.microsoft.com/office/powerpoint/2010/main" val="1862403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fontAlgn="ctr">
              <a:defRPr/>
            </a:pPr>
            <a:r>
              <a:rPr lang="en-US" dirty="0"/>
              <a:t>High &amp; peaked: transit hub, financial district area with high TNC activity, nightlife area</a:t>
            </a:r>
          </a:p>
          <a:p>
            <a:pPr lvl="1" rtl="0" fontAlgn="ctr"/>
            <a:r>
              <a:rPr lang="en-US" dirty="0"/>
              <a:t>Consider </a:t>
            </a:r>
            <a:r>
              <a:rPr lang="en-US" dirty="0" err="1"/>
              <a:t>geofencing</a:t>
            </a:r>
            <a:r>
              <a:rPr lang="en-US" dirty="0"/>
              <a:t> + wayfinding </a:t>
            </a:r>
            <a:r>
              <a:rPr lang="en-US" dirty="0" err="1"/>
              <a:t>and/OR</a:t>
            </a:r>
            <a:r>
              <a:rPr lang="en-US" dirty="0"/>
              <a:t> providing the dedicated curb space at the point of interest</a:t>
            </a:r>
          </a:p>
          <a:p>
            <a:pPr lvl="1" rtl="0" fontAlgn="ctr"/>
            <a:r>
              <a:rPr lang="en-US" dirty="0"/>
              <a:t>Provide dedicated curb space with time of day restrictions if space is tight</a:t>
            </a:r>
          </a:p>
          <a:p>
            <a:pPr lvl="2" rtl="0" fontAlgn="ctr"/>
            <a:r>
              <a:rPr lang="en-US" dirty="0"/>
              <a:t>Consider separating TNCs, from taxis, from private vehicle </a:t>
            </a:r>
            <a:r>
              <a:rPr lang="en-US" dirty="0" err="1"/>
              <a:t>pu</a:t>
            </a:r>
            <a:r>
              <a:rPr lang="en-US" dirty="0"/>
              <a:t>/do</a:t>
            </a:r>
          </a:p>
          <a:p>
            <a:pPr lvl="1" rtl="0" fontAlgn="ctr"/>
            <a:r>
              <a:rPr lang="en-US" dirty="0"/>
              <a:t>Example of </a:t>
            </a:r>
            <a:r>
              <a:rPr lang="en-US" dirty="0" err="1"/>
              <a:t>Dupont</a:t>
            </a:r>
            <a:r>
              <a:rPr lang="en-US" dirty="0"/>
              <a:t> Circle</a:t>
            </a:r>
          </a:p>
        </p:txBody>
      </p:sp>
      <p:sp>
        <p:nvSpPr>
          <p:cNvPr id="4" name="Slide Number Placeholder 3"/>
          <p:cNvSpPr>
            <a:spLocks noGrp="1"/>
          </p:cNvSpPr>
          <p:nvPr>
            <p:ph type="sldNum" sz="quarter" idx="10"/>
          </p:nvPr>
        </p:nvSpPr>
        <p:spPr/>
        <p:txBody>
          <a:bodyPr/>
          <a:lstStyle/>
          <a:p>
            <a:fld id="{BA621923-DA11-48B9-A1A9-E9218AE72F9E}" type="slidenum">
              <a:rPr lang="en-US" smtClean="0"/>
              <a:t>19</a:t>
            </a:fld>
            <a:endParaRPr lang="en-US"/>
          </a:p>
        </p:txBody>
      </p:sp>
    </p:spTree>
    <p:extLst>
      <p:ext uri="{BB962C8B-B14F-4D97-AF65-F5344CB8AC3E}">
        <p14:creationId xmlns:p14="http://schemas.microsoft.com/office/powerpoint/2010/main" val="489317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a:p>
        </p:txBody>
      </p:sp>
      <p:sp>
        <p:nvSpPr>
          <p:cNvPr id="4" name="Slide Number Placeholder 3"/>
          <p:cNvSpPr>
            <a:spLocks noGrp="1"/>
          </p:cNvSpPr>
          <p:nvPr>
            <p:ph type="sldNum" sz="quarter" idx="10"/>
          </p:nvPr>
        </p:nvSpPr>
        <p:spPr/>
        <p:txBody>
          <a:bodyPr/>
          <a:lstStyle/>
          <a:p>
            <a:fld id="{BA621923-DA11-48B9-A1A9-E9218AE72F9E}" type="slidenum">
              <a:rPr lang="en-US" smtClean="0"/>
              <a:t>2</a:t>
            </a:fld>
            <a:endParaRPr lang="en-US" dirty="0"/>
          </a:p>
        </p:txBody>
      </p:sp>
    </p:spTree>
    <p:extLst>
      <p:ext uri="{BB962C8B-B14F-4D97-AF65-F5344CB8AC3E}">
        <p14:creationId xmlns:p14="http://schemas.microsoft.com/office/powerpoint/2010/main" val="669487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dirty="0"/>
              <a:t>Medium &amp; random or steady: downtown areas</a:t>
            </a:r>
          </a:p>
          <a:p>
            <a:pPr lvl="1" rtl="0" fontAlgn="ctr"/>
            <a:r>
              <a:rPr lang="en-US" dirty="0"/>
              <a:t>Look at priorities </a:t>
            </a:r>
            <a:r>
              <a:rPr lang="en-US" dirty="0" err="1"/>
              <a:t>IDed</a:t>
            </a:r>
            <a:r>
              <a:rPr lang="en-US" dirty="0"/>
              <a:t> during planning process to identify best location for a passenger loading zone, since some of these corridors may need to prioritize transit uses, or activation (</a:t>
            </a:r>
            <a:r>
              <a:rPr lang="en-US" dirty="0" err="1"/>
              <a:t>parklets</a:t>
            </a:r>
            <a:r>
              <a:rPr lang="en-US" dirty="0"/>
              <a:t>) - may not be directly in front of point of interest --&gt; determine a reasonable proximity to each destination</a:t>
            </a:r>
          </a:p>
          <a:p>
            <a:pPr lvl="1" rtl="0" fontAlgn="ctr"/>
            <a:r>
              <a:rPr lang="en-US" dirty="0"/>
              <a:t>Example: Market Street in San Francisco, Uber/Lyft not allowed</a:t>
            </a:r>
          </a:p>
        </p:txBody>
      </p:sp>
      <p:sp>
        <p:nvSpPr>
          <p:cNvPr id="4" name="Slide Number Placeholder 3"/>
          <p:cNvSpPr>
            <a:spLocks noGrp="1"/>
          </p:cNvSpPr>
          <p:nvPr>
            <p:ph type="sldNum" sz="quarter" idx="10"/>
          </p:nvPr>
        </p:nvSpPr>
        <p:spPr/>
        <p:txBody>
          <a:bodyPr/>
          <a:lstStyle/>
          <a:p>
            <a:fld id="{BA621923-DA11-48B9-A1A9-E9218AE72F9E}" type="slidenum">
              <a:rPr lang="en-US" smtClean="0"/>
              <a:t>20</a:t>
            </a:fld>
            <a:endParaRPr lang="en-US"/>
          </a:p>
        </p:txBody>
      </p:sp>
    </p:spTree>
    <p:extLst>
      <p:ext uri="{BB962C8B-B14F-4D97-AF65-F5344CB8AC3E}">
        <p14:creationId xmlns:p14="http://schemas.microsoft.com/office/powerpoint/2010/main" val="1124807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dirty="0"/>
              <a:t>Low &amp; random: residential neighborhoods</a:t>
            </a:r>
          </a:p>
          <a:p>
            <a:pPr lvl="1" rtl="0" fontAlgn="ctr"/>
            <a:r>
              <a:rPr lang="en-US" dirty="0"/>
              <a:t>May not require a dedicated loading zone</a:t>
            </a:r>
          </a:p>
          <a:p>
            <a:pPr lvl="2" rtl="0" fontAlgn="ctr"/>
            <a:r>
              <a:rPr lang="en-US" dirty="0"/>
              <a:t>lower overall activity, so impacts to through vehicles will be minimal</a:t>
            </a:r>
          </a:p>
          <a:p>
            <a:pPr lvl="2" rtl="0" fontAlgn="ctr"/>
            <a:r>
              <a:rPr lang="en-US" dirty="0"/>
              <a:t>Removal of on-street parking may be difficult for communities</a:t>
            </a:r>
          </a:p>
        </p:txBody>
      </p:sp>
      <p:sp>
        <p:nvSpPr>
          <p:cNvPr id="4" name="Slide Number Placeholder 3"/>
          <p:cNvSpPr>
            <a:spLocks noGrp="1"/>
          </p:cNvSpPr>
          <p:nvPr>
            <p:ph type="sldNum" sz="quarter" idx="10"/>
          </p:nvPr>
        </p:nvSpPr>
        <p:spPr/>
        <p:txBody>
          <a:bodyPr/>
          <a:lstStyle/>
          <a:p>
            <a:fld id="{BA621923-DA11-48B9-A1A9-E9218AE72F9E}" type="slidenum">
              <a:rPr lang="en-US" smtClean="0"/>
              <a:t>21</a:t>
            </a:fld>
            <a:endParaRPr lang="en-US"/>
          </a:p>
        </p:txBody>
      </p:sp>
    </p:spTree>
    <p:extLst>
      <p:ext uri="{BB962C8B-B14F-4D97-AF65-F5344CB8AC3E}">
        <p14:creationId xmlns:p14="http://schemas.microsoft.com/office/powerpoint/2010/main" val="3384953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endParaRPr lang="en-US" dirty="0"/>
          </a:p>
        </p:txBody>
      </p:sp>
      <p:sp>
        <p:nvSpPr>
          <p:cNvPr id="4" name="Slide Number Placeholder 3"/>
          <p:cNvSpPr>
            <a:spLocks noGrp="1"/>
          </p:cNvSpPr>
          <p:nvPr>
            <p:ph type="sldNum" sz="quarter" idx="10"/>
          </p:nvPr>
        </p:nvSpPr>
        <p:spPr/>
        <p:txBody>
          <a:bodyPr/>
          <a:lstStyle/>
          <a:p>
            <a:fld id="{BA621923-DA11-48B9-A1A9-E9218AE72F9E}" type="slidenum">
              <a:rPr lang="en-US" smtClean="0"/>
              <a:t>22</a:t>
            </a:fld>
            <a:endParaRPr lang="en-US"/>
          </a:p>
        </p:txBody>
      </p:sp>
    </p:spTree>
    <p:extLst>
      <p:ext uri="{BB962C8B-B14F-4D97-AF65-F5344CB8AC3E}">
        <p14:creationId xmlns:p14="http://schemas.microsoft.com/office/powerpoint/2010/main" val="3772374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endParaRPr lang="en-US" dirty="0"/>
          </a:p>
        </p:txBody>
      </p:sp>
      <p:sp>
        <p:nvSpPr>
          <p:cNvPr id="4" name="Slide Number Placeholder 3"/>
          <p:cNvSpPr>
            <a:spLocks noGrp="1"/>
          </p:cNvSpPr>
          <p:nvPr>
            <p:ph type="sldNum" sz="quarter" idx="10"/>
          </p:nvPr>
        </p:nvSpPr>
        <p:spPr/>
        <p:txBody>
          <a:bodyPr/>
          <a:lstStyle/>
          <a:p>
            <a:fld id="{BA621923-DA11-48B9-A1A9-E9218AE72F9E}" type="slidenum">
              <a:rPr lang="en-US" smtClean="0"/>
              <a:t>23</a:t>
            </a:fld>
            <a:endParaRPr lang="en-US"/>
          </a:p>
        </p:txBody>
      </p:sp>
    </p:spTree>
    <p:extLst>
      <p:ext uri="{BB962C8B-B14F-4D97-AF65-F5344CB8AC3E}">
        <p14:creationId xmlns:p14="http://schemas.microsoft.com/office/powerpoint/2010/main" val="530416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Steve</a:t>
            </a:r>
          </a:p>
          <a:p>
            <a:endParaRPr lang="en-US" dirty="0"/>
          </a:p>
        </p:txBody>
      </p:sp>
      <p:sp>
        <p:nvSpPr>
          <p:cNvPr id="4" name="Slide Number Placeholder 3"/>
          <p:cNvSpPr>
            <a:spLocks noGrp="1"/>
          </p:cNvSpPr>
          <p:nvPr>
            <p:ph type="sldNum" sz="quarter" idx="10"/>
          </p:nvPr>
        </p:nvSpPr>
        <p:spPr/>
        <p:txBody>
          <a:bodyPr/>
          <a:lstStyle/>
          <a:p>
            <a:fld id="{BA621923-DA11-48B9-A1A9-E9218AE72F9E}" type="slidenum">
              <a:rPr lang="en-US" smtClean="0"/>
              <a:t>24</a:t>
            </a:fld>
            <a:endParaRPr lang="en-US"/>
          </a:p>
        </p:txBody>
      </p:sp>
    </p:spTree>
    <p:extLst>
      <p:ext uri="{BB962C8B-B14F-4D97-AF65-F5344CB8AC3E}">
        <p14:creationId xmlns:p14="http://schemas.microsoft.com/office/powerpoint/2010/main" val="1652747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a:p>
        </p:txBody>
      </p:sp>
      <p:sp>
        <p:nvSpPr>
          <p:cNvPr id="4" name="Slide Number Placeholder 3"/>
          <p:cNvSpPr>
            <a:spLocks noGrp="1"/>
          </p:cNvSpPr>
          <p:nvPr>
            <p:ph type="sldNum" sz="quarter" idx="10"/>
          </p:nvPr>
        </p:nvSpPr>
        <p:spPr/>
        <p:txBody>
          <a:bodyPr/>
          <a:lstStyle/>
          <a:p>
            <a:fld id="{BA621923-DA11-48B9-A1A9-E9218AE72F9E}" type="slidenum">
              <a:rPr lang="en-US" smtClean="0"/>
              <a:t>3</a:t>
            </a:fld>
            <a:endParaRPr lang="en-US" dirty="0"/>
          </a:p>
        </p:txBody>
      </p:sp>
    </p:spTree>
    <p:extLst>
      <p:ext uri="{BB962C8B-B14F-4D97-AF65-F5344CB8AC3E}">
        <p14:creationId xmlns:p14="http://schemas.microsoft.com/office/powerpoint/2010/main" val="1523681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Steve</a:t>
            </a:r>
          </a:p>
        </p:txBody>
      </p:sp>
      <p:sp>
        <p:nvSpPr>
          <p:cNvPr id="4" name="Slide Number Placeholder 3"/>
          <p:cNvSpPr>
            <a:spLocks noGrp="1"/>
          </p:cNvSpPr>
          <p:nvPr>
            <p:ph type="sldNum" sz="quarter" idx="10"/>
          </p:nvPr>
        </p:nvSpPr>
        <p:spPr/>
        <p:txBody>
          <a:bodyPr/>
          <a:lstStyle/>
          <a:p>
            <a:fld id="{BA621923-DA11-48B9-A1A9-E9218AE72F9E}" type="slidenum">
              <a:rPr lang="en-US" smtClean="0"/>
              <a:t>4</a:t>
            </a:fld>
            <a:endParaRPr lang="en-US" dirty="0"/>
          </a:p>
        </p:txBody>
      </p:sp>
    </p:spTree>
    <p:extLst>
      <p:ext uri="{BB962C8B-B14F-4D97-AF65-F5344CB8AC3E}">
        <p14:creationId xmlns:p14="http://schemas.microsoft.com/office/powerpoint/2010/main" val="3424158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s-ES" dirty="0"/>
              <a:t>High </a:t>
            </a:r>
            <a:r>
              <a:rPr lang="es-ES" dirty="0" err="1"/>
              <a:t>demand</a:t>
            </a:r>
            <a:r>
              <a:rPr lang="es-ES" dirty="0"/>
              <a:t> </a:t>
            </a:r>
            <a:r>
              <a:rPr lang="es-ES" dirty="0" err="1"/>
              <a:t>for</a:t>
            </a:r>
            <a:r>
              <a:rPr lang="es-ES" dirty="0"/>
              <a:t> </a:t>
            </a:r>
            <a:r>
              <a:rPr lang="es-ES" dirty="0" err="1"/>
              <a:t>the</a:t>
            </a:r>
            <a:r>
              <a:rPr lang="es-ES" dirty="0"/>
              <a:t> </a:t>
            </a:r>
            <a:r>
              <a:rPr lang="es-ES" dirty="0" err="1"/>
              <a:t>cur</a:t>
            </a:r>
            <a:r>
              <a:rPr lang="en-US" dirty="0"/>
              <a:t>b from</a:t>
            </a:r>
            <a:r>
              <a:rPr lang="en-US" baseline="0" dirty="0"/>
              <a:t> by all modes; space needed for transit, bikes, </a:t>
            </a:r>
            <a:r>
              <a:rPr lang="en-US" baseline="0" dirty="0" err="1"/>
              <a:t>ada</a:t>
            </a:r>
            <a:r>
              <a:rPr lang="en-US" baseline="0" dirty="0"/>
              <a:t> access, parking, emergency vehicle access, food trucks, </a:t>
            </a:r>
            <a:r>
              <a:rPr lang="en-US" baseline="0" dirty="0" err="1"/>
              <a:t>etc</a:t>
            </a:r>
            <a:endParaRPr lang="en-US" baseline="0" dirty="0"/>
          </a:p>
          <a:p>
            <a:r>
              <a:rPr lang="en-US" baseline="0" dirty="0"/>
              <a:t> – particularly with more recent increase in TNC use and urban freight deliveries due to the increase of e-commerce, and in the future with AVs </a:t>
            </a:r>
          </a:p>
          <a:p>
            <a:r>
              <a:rPr lang="en-US" baseline="0" dirty="0"/>
              <a:t>Increase safety concerns as all these modes meet at the curb.</a:t>
            </a:r>
          </a:p>
          <a:p>
            <a:pPr marL="177845" indent="-177845">
              <a:buFont typeface="Wingdings" panose="05000000000000000000" pitchFamily="2" charset="2"/>
              <a:buChar char="à"/>
            </a:pPr>
            <a:r>
              <a:rPr lang="en-US" baseline="0" dirty="0">
                <a:sym typeface="Wingdings" panose="05000000000000000000" pitchFamily="2" charset="2"/>
              </a:rPr>
              <a:t>Need for management of this space. Many cities are struggling with this and there isn’t one “how-to” guide written on it yet, but there have been different white papers and studies written on the topic. Also, some of the larger cities in the US have started developing frameworks and are piloting different strategies. </a:t>
            </a:r>
          </a:p>
        </p:txBody>
      </p:sp>
      <p:sp>
        <p:nvSpPr>
          <p:cNvPr id="4" name="Slide Number Placeholder 3"/>
          <p:cNvSpPr>
            <a:spLocks noGrp="1"/>
          </p:cNvSpPr>
          <p:nvPr>
            <p:ph type="sldNum" sz="quarter" idx="10"/>
          </p:nvPr>
        </p:nvSpPr>
        <p:spPr/>
        <p:txBody>
          <a:bodyPr/>
          <a:lstStyle/>
          <a:p>
            <a:fld id="{BA621923-DA11-48B9-A1A9-E9218AE72F9E}" type="slidenum">
              <a:rPr lang="en-US" smtClean="0"/>
              <a:t>5</a:t>
            </a:fld>
            <a:endParaRPr lang="en-US" dirty="0"/>
          </a:p>
        </p:txBody>
      </p:sp>
    </p:spTree>
    <p:extLst>
      <p:ext uri="{BB962C8B-B14F-4D97-AF65-F5344CB8AC3E}">
        <p14:creationId xmlns:p14="http://schemas.microsoft.com/office/powerpoint/2010/main" val="721673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Defining “the curb” – defined by presenting the 3 ROW zones </a:t>
            </a:r>
          </a:p>
          <a:p>
            <a:r>
              <a:rPr lang="en-US" dirty="0" err="1"/>
              <a:t>curbspace</a:t>
            </a:r>
            <a:r>
              <a:rPr lang="en-US" dirty="0"/>
              <a:t> = curbside = flex zone</a:t>
            </a:r>
          </a:p>
          <a:p>
            <a:r>
              <a:rPr lang="en-US" dirty="0"/>
              <a:t>Flex zone can then have many different</a:t>
            </a:r>
            <a:r>
              <a:rPr lang="en-US" baseline="0" dirty="0"/>
              <a:t> functions</a:t>
            </a:r>
            <a:endParaRPr lang="en-US" dirty="0"/>
          </a:p>
        </p:txBody>
      </p:sp>
      <p:sp>
        <p:nvSpPr>
          <p:cNvPr id="4" name="Slide Number Placeholder 3"/>
          <p:cNvSpPr>
            <a:spLocks noGrp="1"/>
          </p:cNvSpPr>
          <p:nvPr>
            <p:ph type="sldNum" sz="quarter" idx="10"/>
          </p:nvPr>
        </p:nvSpPr>
        <p:spPr/>
        <p:txBody>
          <a:bodyPr/>
          <a:lstStyle/>
          <a:p>
            <a:fld id="{BA621923-DA11-48B9-A1A9-E9218AE72F9E}" type="slidenum">
              <a:rPr lang="en-US" smtClean="0"/>
              <a:t>6</a:t>
            </a:fld>
            <a:endParaRPr lang="en-US"/>
          </a:p>
        </p:txBody>
      </p:sp>
    </p:spTree>
    <p:extLst>
      <p:ext uri="{BB962C8B-B14F-4D97-AF65-F5344CB8AC3E}">
        <p14:creationId xmlns:p14="http://schemas.microsoft.com/office/powerpoint/2010/main" val="1429509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Essential right-of-way/curbside functions (as defined by Seattle)</a:t>
            </a:r>
          </a:p>
        </p:txBody>
      </p:sp>
      <p:sp>
        <p:nvSpPr>
          <p:cNvPr id="4" name="Slide Number Placeholder 3"/>
          <p:cNvSpPr>
            <a:spLocks noGrp="1"/>
          </p:cNvSpPr>
          <p:nvPr>
            <p:ph type="sldNum" sz="quarter" idx="10"/>
          </p:nvPr>
        </p:nvSpPr>
        <p:spPr/>
        <p:txBody>
          <a:bodyPr/>
          <a:lstStyle/>
          <a:p>
            <a:fld id="{BA621923-DA11-48B9-A1A9-E9218AE72F9E}" type="slidenum">
              <a:rPr lang="en-US" smtClean="0"/>
              <a:t>7</a:t>
            </a:fld>
            <a:endParaRPr lang="en-US"/>
          </a:p>
        </p:txBody>
      </p:sp>
    </p:spTree>
    <p:extLst>
      <p:ext uri="{BB962C8B-B14F-4D97-AF65-F5344CB8AC3E}">
        <p14:creationId xmlns:p14="http://schemas.microsoft.com/office/powerpoint/2010/main" val="3127303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Curb Appeal</a:t>
            </a:r>
            <a:r>
              <a:rPr lang="en-US" baseline="0" dirty="0"/>
              <a:t> white paper from</a:t>
            </a:r>
            <a:r>
              <a:rPr lang="en-US" dirty="0"/>
              <a:t> NACTO released last fall.</a:t>
            </a:r>
            <a:r>
              <a:rPr lang="en-US" baseline="0" dirty="0"/>
              <a:t> First document that attempts to provide some </a:t>
            </a:r>
            <a:r>
              <a:rPr lang="en-US" dirty="0"/>
              <a:t>guidance on curbside management</a:t>
            </a:r>
            <a:r>
              <a:rPr lang="en-US" baseline="0" dirty="0"/>
              <a:t> and</a:t>
            </a:r>
            <a:r>
              <a:rPr lang="en-US" dirty="0"/>
              <a:t> introduces the concept of “Flex Zone” and how to better optimize that space, particularly for transit. Some of the tools it presents</a:t>
            </a:r>
            <a:r>
              <a:rPr lang="en-US" baseline="0" dirty="0"/>
              <a:t> are queue jumps, transit-only lanes, opportunities for transit boarding islands</a:t>
            </a:r>
            <a:endParaRPr lang="en-US" dirty="0"/>
          </a:p>
        </p:txBody>
      </p:sp>
      <p:sp>
        <p:nvSpPr>
          <p:cNvPr id="4" name="Slide Number Placeholder 3"/>
          <p:cNvSpPr>
            <a:spLocks noGrp="1"/>
          </p:cNvSpPr>
          <p:nvPr>
            <p:ph type="sldNum" sz="quarter" idx="10"/>
          </p:nvPr>
        </p:nvSpPr>
        <p:spPr/>
        <p:txBody>
          <a:bodyPr/>
          <a:lstStyle/>
          <a:p>
            <a:fld id="{BA621923-DA11-48B9-A1A9-E9218AE72F9E}" type="slidenum">
              <a:rPr lang="en-US" smtClean="0"/>
              <a:t>8</a:t>
            </a:fld>
            <a:endParaRPr lang="en-US"/>
          </a:p>
        </p:txBody>
      </p:sp>
    </p:spTree>
    <p:extLst>
      <p:ext uri="{BB962C8B-B14F-4D97-AF65-F5344CB8AC3E}">
        <p14:creationId xmlns:p14="http://schemas.microsoft.com/office/powerpoint/2010/main" val="1299549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8DC642"/>
              </a:buClr>
            </a:pPr>
            <a:r>
              <a:rPr lang="en-US" dirty="0"/>
              <a:t>ITE CSC is developing a curbside management web resource, which will include a practitioners’ guide, case studies, and a resource library.</a:t>
            </a:r>
          </a:p>
          <a:p>
            <a:pPr>
              <a:buClr>
                <a:srgbClr val="8DC642"/>
              </a:buClr>
            </a:pPr>
            <a:r>
              <a:rPr lang="en-US" dirty="0"/>
              <a:t>This is intended to address key gaps in the existing guidance.</a:t>
            </a:r>
          </a:p>
          <a:p>
            <a:r>
              <a:rPr lang="en-US" dirty="0"/>
              <a:t>This guide includes case studies, currently for four cities (San Francisco, Seattle, Toronto, DC) </a:t>
            </a:r>
          </a:p>
          <a:p>
            <a:r>
              <a:rPr lang="en-US" dirty="0"/>
              <a:t>Resource Library</a:t>
            </a:r>
          </a:p>
          <a:p>
            <a:endParaRPr lang="en-US" dirty="0"/>
          </a:p>
          <a:p>
            <a:pPr defTabSz="948507">
              <a:defRPr/>
            </a:pPr>
            <a:r>
              <a:rPr lang="en-US" dirty="0"/>
              <a:t>The Web resource will be unveiled in November 2018 and it is intended to be refined and updated as successes and lessons learned from implemented practices continue to emerge. </a:t>
            </a:r>
          </a:p>
        </p:txBody>
      </p:sp>
      <p:sp>
        <p:nvSpPr>
          <p:cNvPr id="4" name="Slide Number Placeholder 3"/>
          <p:cNvSpPr>
            <a:spLocks noGrp="1"/>
          </p:cNvSpPr>
          <p:nvPr>
            <p:ph type="sldNum" sz="quarter" idx="10"/>
          </p:nvPr>
        </p:nvSpPr>
        <p:spPr/>
        <p:txBody>
          <a:bodyPr/>
          <a:lstStyle/>
          <a:p>
            <a:fld id="{BA621923-DA11-48B9-A1A9-E9218AE72F9E}" type="slidenum">
              <a:rPr lang="en-US" smtClean="0"/>
              <a:t>9</a:t>
            </a:fld>
            <a:endParaRPr lang="en-US"/>
          </a:p>
        </p:txBody>
      </p:sp>
    </p:spTree>
    <p:extLst>
      <p:ext uri="{BB962C8B-B14F-4D97-AF65-F5344CB8AC3E}">
        <p14:creationId xmlns:p14="http://schemas.microsoft.com/office/powerpoint/2010/main" val="4153134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563057-19F4-4270-B2B5-839532E9F193}" type="datetimeFigureOut">
              <a:rPr lang="en-US" smtClean="0"/>
              <a:t>10/29/2018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56B14C4-50EF-4555-9B70-DF7451A5CD4B}" type="slidenum">
              <a:rPr lang="en-US" smtClean="0"/>
              <a:t>‹#›</a:t>
            </a:fld>
            <a:endParaRPr lang="en-US"/>
          </a:p>
        </p:txBody>
      </p:sp>
    </p:spTree>
    <p:extLst>
      <p:ext uri="{BB962C8B-B14F-4D97-AF65-F5344CB8AC3E}">
        <p14:creationId xmlns:p14="http://schemas.microsoft.com/office/powerpoint/2010/main" val="2637144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563057-19F4-4270-B2B5-839532E9F193}" type="datetimeFigureOut">
              <a:rPr lang="en-US" smtClean="0"/>
              <a:t>10/29/2018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56B14C4-50EF-4555-9B70-DF7451A5CD4B}" type="slidenum">
              <a:rPr lang="en-US" smtClean="0"/>
              <a:t>‹#›</a:t>
            </a:fld>
            <a:endParaRPr lang="en-US"/>
          </a:p>
        </p:txBody>
      </p:sp>
    </p:spTree>
    <p:extLst>
      <p:ext uri="{BB962C8B-B14F-4D97-AF65-F5344CB8AC3E}">
        <p14:creationId xmlns:p14="http://schemas.microsoft.com/office/powerpoint/2010/main" val="2063309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563057-19F4-4270-B2B5-839532E9F193}" type="datetimeFigureOut">
              <a:rPr lang="en-US" smtClean="0"/>
              <a:t>10/29/2018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56B14C4-50EF-4555-9B70-DF7451A5CD4B}" type="slidenum">
              <a:rPr lang="en-US" smtClean="0"/>
              <a:t>‹#›</a:t>
            </a:fld>
            <a:endParaRPr lang="en-US"/>
          </a:p>
        </p:txBody>
      </p:sp>
    </p:spTree>
    <p:extLst>
      <p:ext uri="{BB962C8B-B14F-4D97-AF65-F5344CB8AC3E}">
        <p14:creationId xmlns:p14="http://schemas.microsoft.com/office/powerpoint/2010/main" val="1828296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563057-19F4-4270-B2B5-839532E9F193}" type="datetimeFigureOut">
              <a:rPr lang="en-US" smtClean="0"/>
              <a:t>10/29/2018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56B14C4-50EF-4555-9B70-DF7451A5CD4B}" type="slidenum">
              <a:rPr lang="en-US" smtClean="0"/>
              <a:t>‹#›</a:t>
            </a:fld>
            <a:endParaRPr lang="en-US"/>
          </a:p>
        </p:txBody>
      </p:sp>
    </p:spTree>
    <p:extLst>
      <p:ext uri="{BB962C8B-B14F-4D97-AF65-F5344CB8AC3E}">
        <p14:creationId xmlns:p14="http://schemas.microsoft.com/office/powerpoint/2010/main" val="788204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563057-19F4-4270-B2B5-839532E9F193}" type="datetimeFigureOut">
              <a:rPr lang="en-US" smtClean="0"/>
              <a:t>10/29/2018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56B14C4-50EF-4555-9B70-DF7451A5CD4B}" type="slidenum">
              <a:rPr lang="en-US" smtClean="0"/>
              <a:t>‹#›</a:t>
            </a:fld>
            <a:endParaRPr lang="en-US"/>
          </a:p>
        </p:txBody>
      </p:sp>
    </p:spTree>
    <p:extLst>
      <p:ext uri="{BB962C8B-B14F-4D97-AF65-F5344CB8AC3E}">
        <p14:creationId xmlns:p14="http://schemas.microsoft.com/office/powerpoint/2010/main" val="3263742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C563057-19F4-4270-B2B5-839532E9F193}" type="datetimeFigureOut">
              <a:rPr lang="en-US" smtClean="0"/>
              <a:t>10/29/2018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56B14C4-50EF-4555-9B70-DF7451A5CD4B}" type="slidenum">
              <a:rPr lang="en-US" smtClean="0"/>
              <a:t>‹#›</a:t>
            </a:fld>
            <a:endParaRPr lang="en-US"/>
          </a:p>
        </p:txBody>
      </p:sp>
    </p:spTree>
    <p:extLst>
      <p:ext uri="{BB962C8B-B14F-4D97-AF65-F5344CB8AC3E}">
        <p14:creationId xmlns:p14="http://schemas.microsoft.com/office/powerpoint/2010/main" val="2014219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C563057-19F4-4270-B2B5-839532E9F193}" type="datetimeFigureOut">
              <a:rPr lang="en-US" smtClean="0"/>
              <a:t>10/29/2018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56B14C4-50EF-4555-9B70-DF7451A5CD4B}" type="slidenum">
              <a:rPr lang="en-US" smtClean="0"/>
              <a:t>‹#›</a:t>
            </a:fld>
            <a:endParaRPr lang="en-US"/>
          </a:p>
        </p:txBody>
      </p:sp>
    </p:spTree>
    <p:extLst>
      <p:ext uri="{BB962C8B-B14F-4D97-AF65-F5344CB8AC3E}">
        <p14:creationId xmlns:p14="http://schemas.microsoft.com/office/powerpoint/2010/main" val="3567894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C563057-19F4-4270-B2B5-839532E9F193}" type="datetimeFigureOut">
              <a:rPr lang="en-US" smtClean="0"/>
              <a:t>10/29/2018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56B14C4-50EF-4555-9B70-DF7451A5CD4B}" type="slidenum">
              <a:rPr lang="en-US" smtClean="0"/>
              <a:t>‹#›</a:t>
            </a:fld>
            <a:endParaRPr lang="en-US"/>
          </a:p>
        </p:txBody>
      </p:sp>
    </p:spTree>
    <p:extLst>
      <p:ext uri="{BB962C8B-B14F-4D97-AF65-F5344CB8AC3E}">
        <p14:creationId xmlns:p14="http://schemas.microsoft.com/office/powerpoint/2010/main" val="3032110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C563057-19F4-4270-B2B5-839532E9F193}" type="datetimeFigureOut">
              <a:rPr lang="en-US" smtClean="0"/>
              <a:t>10/29/2018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56B14C4-50EF-4555-9B70-DF7451A5CD4B}" type="slidenum">
              <a:rPr lang="en-US" smtClean="0"/>
              <a:t>‹#›</a:t>
            </a:fld>
            <a:endParaRPr lang="en-US"/>
          </a:p>
        </p:txBody>
      </p:sp>
    </p:spTree>
    <p:extLst>
      <p:ext uri="{BB962C8B-B14F-4D97-AF65-F5344CB8AC3E}">
        <p14:creationId xmlns:p14="http://schemas.microsoft.com/office/powerpoint/2010/main" val="2557630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C563057-19F4-4270-B2B5-839532E9F193}" type="datetimeFigureOut">
              <a:rPr lang="en-US" smtClean="0"/>
              <a:t>10/29/2018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56B14C4-50EF-4555-9B70-DF7451A5CD4B}" type="slidenum">
              <a:rPr lang="en-US" smtClean="0"/>
              <a:t>‹#›</a:t>
            </a:fld>
            <a:endParaRPr lang="en-US"/>
          </a:p>
        </p:txBody>
      </p:sp>
    </p:spTree>
    <p:extLst>
      <p:ext uri="{BB962C8B-B14F-4D97-AF65-F5344CB8AC3E}">
        <p14:creationId xmlns:p14="http://schemas.microsoft.com/office/powerpoint/2010/main" val="2146688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C563057-19F4-4270-B2B5-839532E9F193}" type="datetimeFigureOut">
              <a:rPr lang="en-US" smtClean="0"/>
              <a:t>10/29/2018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56B14C4-50EF-4555-9B70-DF7451A5CD4B}" type="slidenum">
              <a:rPr lang="en-US" smtClean="0"/>
              <a:t>‹#›</a:t>
            </a:fld>
            <a:endParaRPr lang="en-US"/>
          </a:p>
        </p:txBody>
      </p:sp>
    </p:spTree>
    <p:extLst>
      <p:ext uri="{BB962C8B-B14F-4D97-AF65-F5344CB8AC3E}">
        <p14:creationId xmlns:p14="http://schemas.microsoft.com/office/powerpoint/2010/main" val="2136345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2D2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userDrawn="1"/>
        </p:nvSpPr>
        <p:spPr bwMode="auto">
          <a:xfrm>
            <a:off x="1915633" y="6405538"/>
            <a:ext cx="1676400" cy="266700"/>
          </a:xfrm>
          <a:prstGeom prst="rect">
            <a:avLst/>
          </a:prstGeom>
          <a:noFill/>
          <a:ln w="12700">
            <a:noFill/>
            <a:miter lim="800000"/>
            <a:headEnd/>
            <a:tailEnd/>
          </a:ln>
          <a:effectLst/>
        </p:spPr>
        <p:txBody>
          <a:bodyPr lIns="0" tIns="0" rIns="0" bIns="0" anchor="ctr"/>
          <a:lstStyle/>
          <a:p>
            <a:pPr>
              <a:defRPr/>
            </a:pPr>
            <a:r>
              <a:rPr lang="en-US" sz="1300" kern="0" dirty="0">
                <a:solidFill>
                  <a:schemeClr val="bg1"/>
                </a:solidFill>
                <a:latin typeface="Franklin Gothic Heavy" panose="020B0903020102020204" pitchFamily="34" charset="0"/>
                <a:ea typeface="Segoe UI" panose="020B0502040204020203" pitchFamily="34" charset="0"/>
                <a:cs typeface="Segoe UI" panose="020B0502040204020203" pitchFamily="34" charset="0"/>
                <a:sym typeface="Gill Sans" charset="0"/>
              </a:rPr>
              <a:t>Presentation</a:t>
            </a:r>
            <a:r>
              <a:rPr lang="en-US" sz="1300" kern="0" dirty="0">
                <a:solidFill>
                  <a:srgbClr val="2D2D2C"/>
                </a:solidFill>
                <a:latin typeface="Franklin Gothic Heavy" panose="020B0903020102020204" pitchFamily="34" charset="0"/>
                <a:ea typeface="Segoe UI" panose="020B0502040204020203" pitchFamily="34" charset="0"/>
                <a:cs typeface="Segoe UI" panose="020B0502040204020203" pitchFamily="34" charset="0"/>
                <a:sym typeface="Gill Sans" charset="0"/>
              </a:rPr>
              <a:t> </a:t>
            </a:r>
            <a:r>
              <a:rPr lang="en-US" sz="1300" kern="0" dirty="0">
                <a:solidFill>
                  <a:srgbClr val="8DC642"/>
                </a:solidFill>
                <a:latin typeface="Franklin Gothic Heavy" panose="020B0903020102020204" pitchFamily="34" charset="0"/>
                <a:ea typeface="Segoe UI" panose="020B0502040204020203" pitchFamily="34" charset="0"/>
                <a:cs typeface="Segoe UI" panose="020B0502040204020203" pitchFamily="34" charset="0"/>
                <a:sym typeface="Gill Sans" charset="0"/>
              </a:rPr>
              <a:t>Name</a:t>
            </a:r>
            <a:endParaRPr lang="en-US" sz="1300" b="1" kern="0" dirty="0">
              <a:solidFill>
                <a:srgbClr val="8DC642"/>
              </a:solidFill>
              <a:latin typeface="Franklin Gothic Heavy" panose="020B0903020102020204" pitchFamily="34" charset="0"/>
              <a:ea typeface="Segoe UI" panose="020B0502040204020203" pitchFamily="34" charset="0"/>
              <a:cs typeface="Segoe UI" panose="020B0502040204020203" pitchFamily="34" charset="0"/>
              <a:sym typeface="Gill Sans" charset="0"/>
            </a:endParaRPr>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1438" y="6416171"/>
            <a:ext cx="1368191" cy="234049"/>
          </a:xfrm>
          <a:prstGeom prst="rect">
            <a:avLst/>
          </a:prstGeom>
        </p:spPr>
      </p:pic>
      <p:cxnSp>
        <p:nvCxnSpPr>
          <p:cNvPr id="10" name="Straight Connector 9"/>
          <p:cNvCxnSpPr/>
          <p:nvPr userDrawn="1"/>
        </p:nvCxnSpPr>
        <p:spPr>
          <a:xfrm>
            <a:off x="1818167" y="6400800"/>
            <a:ext cx="0" cy="2600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1552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2D2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RÃ©sultats de recherche d'images pour Â«Â san diego shared scooter pile sidewalkÂ 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3862"/>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obchronic.com/wp-content/uploads/2018/04/cbs-images-scooter-pile-678x381.jpg"/>
          <p:cNvPicPr>
            <a:picLocks noChangeAspect="1" noChangeArrowheads="1"/>
          </p:cNvPicPr>
          <p:nvPr/>
        </p:nvPicPr>
        <p:blipFill rotWithShape="1">
          <a:blip r:embed="rId4">
            <a:extLst>
              <a:ext uri="{28A0092B-C50C-407E-A947-70E740481C1C}">
                <a14:useLocalDpi xmlns:a14="http://schemas.microsoft.com/office/drawing/2010/main" val="0"/>
              </a:ext>
            </a:extLst>
          </a:blip>
          <a:srcRect l="18830" r="17453"/>
          <a:stretch/>
        </p:blipFill>
        <p:spPr bwMode="auto">
          <a:xfrm>
            <a:off x="704849" y="2667000"/>
            <a:ext cx="4114801" cy="36290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kfmb.images.worldnow.com/images/16359484_G.jpg?auto=webp&amp;disable=upscale&amp;width=800&amp;lastEditedDate=201803202048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59545"/>
            <a:ext cx="4308475" cy="326746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kfmb.images.worldnow.com/images/16370337_G.jpg?auto=webp&amp;disable=upscale&amp;width=800&amp;lastEditedDate=20180322012305"/>
          <p:cNvPicPr>
            <a:picLocks noChangeAspect="1" noChangeArrowheads="1"/>
          </p:cNvPicPr>
          <p:nvPr/>
        </p:nvPicPr>
        <p:blipFill rotWithShape="1">
          <a:blip r:embed="rId6">
            <a:extLst>
              <a:ext uri="{28A0092B-C50C-407E-A947-70E740481C1C}">
                <a14:useLocalDpi xmlns:a14="http://schemas.microsoft.com/office/drawing/2010/main" val="0"/>
              </a:ext>
            </a:extLst>
          </a:blip>
          <a:srcRect b="8605"/>
          <a:stretch/>
        </p:blipFill>
        <p:spPr bwMode="auto">
          <a:xfrm>
            <a:off x="3802379" y="3906616"/>
            <a:ext cx="5002531" cy="2571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095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04800" y="127000"/>
            <a:ext cx="9448800" cy="533400"/>
          </a:xfrm>
          <a:prstGeom prst="rect">
            <a:avLst/>
          </a:prstGeom>
          <a:noFill/>
          <a:ln w="12700">
            <a:noFill/>
            <a:miter lim="800000"/>
            <a:headEnd/>
            <a:tailEnd/>
          </a:ln>
          <a:effectLst/>
        </p:spPr>
        <p:txBody>
          <a:bodyPr lIns="0" tIns="0" rIns="0" bIns="0"/>
          <a:lstStyle/>
          <a:p>
            <a:pPr>
              <a:defRPr/>
            </a:pPr>
            <a:r>
              <a:rPr lang="en-US" sz="3600" kern="0" dirty="0">
                <a:solidFill>
                  <a:schemeClr val="bg1"/>
                </a:solidFill>
                <a:latin typeface="Franklin Gothic Book" panose="020B0503020102020204" pitchFamily="34" charset="0"/>
                <a:ea typeface="Segoe UI" panose="020B0502040204020203" pitchFamily="34" charset="0"/>
                <a:cs typeface="Segoe UI" panose="020B0502040204020203" pitchFamily="34" charset="0"/>
                <a:sym typeface="Gill Sans" charset="0"/>
              </a:rPr>
              <a:t>3. </a:t>
            </a:r>
            <a:r>
              <a:rPr lang="en-US" sz="4400" dirty="0">
                <a:solidFill>
                  <a:srgbClr val="8DC642"/>
                </a:solidFill>
                <a:latin typeface="Franklin Gothic Demi" panose="020B0703020102020204" pitchFamily="34" charset="0"/>
              </a:rPr>
              <a:t>ITE Web Resource</a:t>
            </a:r>
            <a:endParaRPr lang="en-US" sz="4400" dirty="0">
              <a:solidFill>
                <a:srgbClr val="8DC642"/>
              </a:solidFill>
              <a:latin typeface="Franklin Gothic Demi" panose="020B0703020102020204" pitchFamily="34" charset="0"/>
              <a:sym typeface="Gill Sans" charset="0"/>
            </a:endParaRPr>
          </a:p>
        </p:txBody>
      </p:sp>
      <p:grpSp>
        <p:nvGrpSpPr>
          <p:cNvPr id="2" name="Group 1">
            <a:extLst>
              <a:ext uri="{FF2B5EF4-FFF2-40B4-BE49-F238E27FC236}">
                <a16:creationId xmlns:a16="http://schemas.microsoft.com/office/drawing/2014/main" id="{F99D27B6-8754-403C-9478-69D6C7851F85}"/>
              </a:ext>
            </a:extLst>
          </p:cNvPr>
          <p:cNvGrpSpPr/>
          <p:nvPr/>
        </p:nvGrpSpPr>
        <p:grpSpPr>
          <a:xfrm>
            <a:off x="698202" y="917924"/>
            <a:ext cx="7912398" cy="2696260"/>
            <a:chOff x="964903" y="3457146"/>
            <a:chExt cx="7912398" cy="2239846"/>
          </a:xfrm>
        </p:grpSpPr>
        <p:sp>
          <p:nvSpPr>
            <p:cNvPr id="33" name="TextBox 32"/>
            <p:cNvSpPr txBox="1"/>
            <p:nvPr/>
          </p:nvSpPr>
          <p:spPr>
            <a:xfrm>
              <a:off x="1134384" y="3835663"/>
              <a:ext cx="7573434" cy="1861329"/>
            </a:xfrm>
            <a:prstGeom prst="rect">
              <a:avLst/>
            </a:prstGeom>
            <a:noFill/>
          </p:spPr>
          <p:txBody>
            <a:bodyPr wrap="square" rtlCol="0">
              <a:spAutoFit/>
            </a:bodyPr>
            <a:lstStyle>
              <a:defPPr>
                <a:defRPr lang="en-US"/>
              </a:defPPr>
              <a:lvl1pPr marL="457200" indent="-457200">
                <a:buFont typeface="Arial" panose="020B0604020202020204" pitchFamily="34" charset="0"/>
                <a:buChar char="•"/>
                <a:defRPr sz="2400">
                  <a:solidFill>
                    <a:schemeClr val="bg1"/>
                  </a:solidFill>
                  <a:latin typeface="Franklin Gothic Book" panose="020B0503020102020204" pitchFamily="34" charset="0"/>
                </a:defRPr>
              </a:lvl1pPr>
            </a:lstStyle>
            <a:p>
              <a:pPr>
                <a:lnSpc>
                  <a:spcPct val="150000"/>
                </a:lnSpc>
                <a:buFont typeface="+mj-lt"/>
                <a:buAutoNum type="arabicPeriod"/>
              </a:pPr>
              <a:r>
                <a:rPr lang="en-US" dirty="0"/>
                <a:t>Planning Considerations</a:t>
              </a:r>
            </a:p>
            <a:p>
              <a:pPr>
                <a:lnSpc>
                  <a:spcPct val="150000"/>
                </a:lnSpc>
                <a:buFont typeface="+mj-lt"/>
                <a:buAutoNum type="arabicPeriod"/>
              </a:pPr>
              <a:r>
                <a:rPr lang="en-US" dirty="0"/>
                <a:t>Available Tools and Treatments</a:t>
              </a:r>
            </a:p>
            <a:p>
              <a:pPr>
                <a:lnSpc>
                  <a:spcPct val="150000"/>
                </a:lnSpc>
                <a:buFont typeface="+mj-lt"/>
                <a:buAutoNum type="arabicPeriod"/>
              </a:pPr>
              <a:r>
                <a:rPr lang="en-US" dirty="0"/>
                <a:t>Treatment Selection Process</a:t>
              </a:r>
            </a:p>
            <a:p>
              <a:pPr>
                <a:lnSpc>
                  <a:spcPct val="150000"/>
                </a:lnSpc>
                <a:buFont typeface="+mj-lt"/>
                <a:buAutoNum type="arabicPeriod"/>
              </a:pPr>
              <a:r>
                <a:rPr lang="en-US" dirty="0"/>
                <a:t>Performance Measurement</a:t>
              </a:r>
            </a:p>
          </p:txBody>
        </p:sp>
        <p:sp>
          <p:nvSpPr>
            <p:cNvPr id="11" name="TextBox 10"/>
            <p:cNvSpPr txBox="1"/>
            <p:nvPr/>
          </p:nvSpPr>
          <p:spPr>
            <a:xfrm>
              <a:off x="964903" y="3457146"/>
              <a:ext cx="7912398" cy="434651"/>
            </a:xfrm>
            <a:prstGeom prst="rect">
              <a:avLst/>
            </a:prstGeom>
            <a:noFill/>
          </p:spPr>
          <p:txBody>
            <a:bodyPr wrap="square" rtlCol="0">
              <a:spAutoFit/>
            </a:bodyPr>
            <a:lstStyle/>
            <a:p>
              <a:r>
                <a:rPr lang="en-US" sz="2800" dirty="0">
                  <a:solidFill>
                    <a:srgbClr val="8DC642"/>
                  </a:solidFill>
                  <a:latin typeface="Franklin Gothic Demi" panose="020B0703020102020204" pitchFamily="34" charset="0"/>
                </a:rPr>
                <a:t>Practitioner’s</a:t>
              </a:r>
              <a:r>
                <a:rPr lang="en-US" sz="2800" dirty="0">
                  <a:solidFill>
                    <a:schemeClr val="bg1"/>
                  </a:solidFill>
                  <a:latin typeface="Franklin Gothic Book" panose="020B0503020102020204" pitchFamily="34" charset="0"/>
                </a:rPr>
                <a:t> </a:t>
              </a:r>
              <a:r>
                <a:rPr lang="en-US" sz="2800" dirty="0">
                  <a:solidFill>
                    <a:srgbClr val="8DC642"/>
                  </a:solidFill>
                  <a:latin typeface="Franklin Gothic Demi" panose="020B0703020102020204" pitchFamily="34" charset="0"/>
                </a:rPr>
                <a:t>Guide</a:t>
              </a:r>
            </a:p>
          </p:txBody>
        </p:sp>
      </p:grpSp>
      <p:sp>
        <p:nvSpPr>
          <p:cNvPr id="19" name="Title 1"/>
          <p:cNvSpPr txBox="1">
            <a:spLocks/>
          </p:cNvSpPr>
          <p:nvPr/>
        </p:nvSpPr>
        <p:spPr bwMode="auto">
          <a:xfrm>
            <a:off x="1905000" y="6400800"/>
            <a:ext cx="2743200" cy="304800"/>
          </a:xfrm>
          <a:prstGeom prst="rect">
            <a:avLst/>
          </a:prstGeom>
          <a:solidFill>
            <a:srgbClr val="2D2D2C"/>
          </a:solidFill>
          <a:ln w="12700">
            <a:noFill/>
            <a:miter lim="800000"/>
            <a:headEnd/>
            <a:tailEnd/>
          </a:ln>
          <a:effectLst/>
        </p:spPr>
        <p:txBody>
          <a:bodyPr lIns="0" tIns="0" rIns="0" bIns="0"/>
          <a:lstStyle/>
          <a:p>
            <a:pPr>
              <a:defRPr/>
            </a:pPr>
            <a:r>
              <a:rPr lang="en-US" kern="0" dirty="0">
                <a:solidFill>
                  <a:srgbClr val="8DC642"/>
                </a:solidFill>
                <a:latin typeface="Franklin Gothic Heavy" panose="020B0903020102020204" pitchFamily="34" charset="0"/>
                <a:ea typeface="Segoe UI" panose="020B0502040204020203" pitchFamily="34" charset="0"/>
                <a:cs typeface="Segoe UI" panose="020B0502040204020203" pitchFamily="34" charset="0"/>
                <a:sym typeface="Gill Sans" charset="0"/>
              </a:rPr>
              <a:t>CURBSIDE MANAGEMENT</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54444"/>
          <a:stretch/>
        </p:blipFill>
        <p:spPr>
          <a:xfrm>
            <a:off x="918144" y="3871708"/>
            <a:ext cx="3653856" cy="2154103"/>
          </a:xfrm>
          <a:prstGeom prst="rect">
            <a:avLst/>
          </a:prstGeom>
        </p:spPr>
      </p:pic>
      <p:pic>
        <p:nvPicPr>
          <p:cNvPr id="26" name="image1.png">
            <a:extLst>
              <a:ext uri="{FF2B5EF4-FFF2-40B4-BE49-F238E27FC236}">
                <a16:creationId xmlns:a16="http://schemas.microsoft.com/office/drawing/2014/main" id="{EBECD1E3-0EE3-48AA-98EA-390E0FF04FEE}"/>
              </a:ext>
            </a:extLst>
          </p:cNvPr>
          <p:cNvPicPr/>
          <p:nvPr/>
        </p:nvPicPr>
        <p:blipFill>
          <a:blip r:embed="rId4" cstate="print"/>
          <a:stretch>
            <a:fillRect/>
          </a:stretch>
        </p:blipFill>
        <p:spPr>
          <a:xfrm>
            <a:off x="5638800" y="4575709"/>
            <a:ext cx="2971800" cy="986891"/>
          </a:xfrm>
          <a:prstGeom prst="rect">
            <a:avLst/>
          </a:prstGeom>
        </p:spPr>
      </p:pic>
    </p:spTree>
    <p:extLst>
      <p:ext uri="{BB962C8B-B14F-4D97-AF65-F5344CB8AC3E}">
        <p14:creationId xmlns:p14="http://schemas.microsoft.com/office/powerpoint/2010/main" val="777092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04800" y="127000"/>
            <a:ext cx="9448800" cy="533400"/>
          </a:xfrm>
          <a:prstGeom prst="rect">
            <a:avLst/>
          </a:prstGeom>
          <a:noFill/>
          <a:ln w="12700">
            <a:noFill/>
            <a:miter lim="800000"/>
            <a:headEnd/>
            <a:tailEnd/>
          </a:ln>
          <a:effectLst/>
        </p:spPr>
        <p:txBody>
          <a:bodyPr lIns="0" tIns="0" rIns="0" bIns="0"/>
          <a:lstStyle/>
          <a:p>
            <a:pPr>
              <a:defRPr/>
            </a:pPr>
            <a:r>
              <a:rPr lang="en-US" sz="3600" kern="0" dirty="0">
                <a:solidFill>
                  <a:schemeClr val="bg1"/>
                </a:solidFill>
                <a:latin typeface="Franklin Gothic Book" panose="020B0503020102020204" pitchFamily="34" charset="0"/>
                <a:ea typeface="Segoe UI" panose="020B0502040204020203" pitchFamily="34" charset="0"/>
                <a:cs typeface="Segoe UI" panose="020B0502040204020203" pitchFamily="34" charset="0"/>
                <a:sym typeface="Gill Sans" charset="0"/>
              </a:rPr>
              <a:t>3. </a:t>
            </a:r>
            <a:r>
              <a:rPr lang="en-US" sz="4400" dirty="0">
                <a:solidFill>
                  <a:srgbClr val="8DC642"/>
                </a:solidFill>
                <a:latin typeface="Franklin Gothic Demi" panose="020B0703020102020204" pitchFamily="34" charset="0"/>
              </a:rPr>
              <a:t>ITE Web Resource</a:t>
            </a:r>
            <a:endParaRPr lang="en-US" sz="4400" dirty="0">
              <a:solidFill>
                <a:srgbClr val="8DC642"/>
              </a:solidFill>
              <a:latin typeface="Franklin Gothic Demi" panose="020B0703020102020204" pitchFamily="34" charset="0"/>
              <a:sym typeface="Gill Sans" charset="0"/>
            </a:endParaRPr>
          </a:p>
        </p:txBody>
      </p:sp>
      <p:grpSp>
        <p:nvGrpSpPr>
          <p:cNvPr id="2" name="Group 1">
            <a:extLst>
              <a:ext uri="{FF2B5EF4-FFF2-40B4-BE49-F238E27FC236}">
                <a16:creationId xmlns:a16="http://schemas.microsoft.com/office/drawing/2014/main" id="{F99D27B6-8754-403C-9478-69D6C7851F85}"/>
              </a:ext>
            </a:extLst>
          </p:cNvPr>
          <p:cNvGrpSpPr/>
          <p:nvPr/>
        </p:nvGrpSpPr>
        <p:grpSpPr>
          <a:xfrm>
            <a:off x="698202" y="917924"/>
            <a:ext cx="7912398" cy="2209974"/>
            <a:chOff x="964903" y="3457146"/>
            <a:chExt cx="7912398" cy="1835877"/>
          </a:xfrm>
        </p:grpSpPr>
        <p:sp>
          <p:nvSpPr>
            <p:cNvPr id="33" name="TextBox 32"/>
            <p:cNvSpPr txBox="1"/>
            <p:nvPr/>
          </p:nvSpPr>
          <p:spPr>
            <a:xfrm>
              <a:off x="1134384" y="3835663"/>
              <a:ext cx="7573434" cy="1457360"/>
            </a:xfrm>
            <a:prstGeom prst="rect">
              <a:avLst/>
            </a:prstGeom>
            <a:noFill/>
          </p:spPr>
          <p:txBody>
            <a:bodyPr wrap="square" rtlCol="0">
              <a:spAutoFit/>
            </a:bodyPr>
            <a:lstStyle>
              <a:defPPr>
                <a:defRPr lang="en-US"/>
              </a:defPPr>
              <a:lvl1pPr marL="457200" indent="-457200">
                <a:buFont typeface="Arial" panose="020B0604020202020204" pitchFamily="34" charset="0"/>
                <a:buChar char="•"/>
                <a:defRPr sz="2400">
                  <a:solidFill>
                    <a:schemeClr val="bg1"/>
                  </a:solidFill>
                  <a:latin typeface="Franklin Gothic Book" panose="020B0503020102020204" pitchFamily="34" charset="0"/>
                </a:defRPr>
              </a:lvl1pPr>
            </a:lstStyle>
            <a:p>
              <a:pPr>
                <a:lnSpc>
                  <a:spcPct val="150000"/>
                </a:lnSpc>
                <a:buFont typeface="+mj-lt"/>
                <a:buAutoNum type="arabicPeriod"/>
              </a:pPr>
              <a:r>
                <a:rPr lang="en-US" dirty="0"/>
                <a:t>Identify service area</a:t>
              </a:r>
            </a:p>
            <a:p>
              <a:pPr>
                <a:lnSpc>
                  <a:spcPct val="150000"/>
                </a:lnSpc>
                <a:buFont typeface="+mj-lt"/>
                <a:buAutoNum type="arabicPeriod"/>
              </a:pPr>
              <a:r>
                <a:rPr lang="en-US" dirty="0"/>
                <a:t>Identify curb needs and demands</a:t>
              </a:r>
            </a:p>
            <a:p>
              <a:pPr>
                <a:lnSpc>
                  <a:spcPct val="150000"/>
                </a:lnSpc>
                <a:buFont typeface="+mj-lt"/>
                <a:buAutoNum type="arabicPeriod"/>
              </a:pPr>
              <a:r>
                <a:rPr lang="en-US" dirty="0"/>
                <a:t>Establish priorities</a:t>
              </a:r>
            </a:p>
          </p:txBody>
        </p:sp>
        <p:sp>
          <p:nvSpPr>
            <p:cNvPr id="11" name="TextBox 10"/>
            <p:cNvSpPr txBox="1"/>
            <p:nvPr/>
          </p:nvSpPr>
          <p:spPr>
            <a:xfrm>
              <a:off x="964903" y="3457146"/>
              <a:ext cx="7912398" cy="434651"/>
            </a:xfrm>
            <a:prstGeom prst="rect">
              <a:avLst/>
            </a:prstGeom>
            <a:noFill/>
          </p:spPr>
          <p:txBody>
            <a:bodyPr wrap="square" rtlCol="0">
              <a:spAutoFit/>
            </a:bodyPr>
            <a:lstStyle/>
            <a:p>
              <a:r>
                <a:rPr lang="en-US" sz="2800" dirty="0">
                  <a:solidFill>
                    <a:srgbClr val="8DC642"/>
                  </a:solidFill>
                  <a:latin typeface="Franklin Gothic Demi" panose="020B0703020102020204" pitchFamily="34" charset="0"/>
                </a:rPr>
                <a:t>Planning Considerations</a:t>
              </a:r>
            </a:p>
          </p:txBody>
        </p:sp>
      </p:grpSp>
      <p:sp>
        <p:nvSpPr>
          <p:cNvPr id="19" name="Title 1"/>
          <p:cNvSpPr txBox="1">
            <a:spLocks/>
          </p:cNvSpPr>
          <p:nvPr/>
        </p:nvSpPr>
        <p:spPr bwMode="auto">
          <a:xfrm>
            <a:off x="1905000" y="6400800"/>
            <a:ext cx="2743200" cy="304800"/>
          </a:xfrm>
          <a:prstGeom prst="rect">
            <a:avLst/>
          </a:prstGeom>
          <a:solidFill>
            <a:srgbClr val="2D2D2C"/>
          </a:solidFill>
          <a:ln w="12700">
            <a:noFill/>
            <a:miter lim="800000"/>
            <a:headEnd/>
            <a:tailEnd/>
          </a:ln>
          <a:effectLst/>
        </p:spPr>
        <p:txBody>
          <a:bodyPr lIns="0" tIns="0" rIns="0" bIns="0"/>
          <a:lstStyle/>
          <a:p>
            <a:pPr>
              <a:defRPr/>
            </a:pPr>
            <a:r>
              <a:rPr lang="en-US" kern="0" dirty="0">
                <a:solidFill>
                  <a:srgbClr val="8DC642"/>
                </a:solidFill>
                <a:latin typeface="Franklin Gothic Heavy" panose="020B0903020102020204" pitchFamily="34" charset="0"/>
                <a:ea typeface="Segoe UI" panose="020B0502040204020203" pitchFamily="34" charset="0"/>
                <a:cs typeface="Segoe UI" panose="020B0502040204020203" pitchFamily="34" charset="0"/>
                <a:sym typeface="Gill Sans" charset="0"/>
              </a:rPr>
              <a:t>CURBSIDE MANAGEMENT</a:t>
            </a:r>
          </a:p>
        </p:txBody>
      </p:sp>
      <p:grpSp>
        <p:nvGrpSpPr>
          <p:cNvPr id="7" name="Group 6"/>
          <p:cNvGrpSpPr/>
          <p:nvPr/>
        </p:nvGrpSpPr>
        <p:grpSpPr>
          <a:xfrm>
            <a:off x="4191000" y="2743200"/>
            <a:ext cx="4533900" cy="3246443"/>
            <a:chOff x="4191000" y="2743200"/>
            <a:chExt cx="4533900" cy="3246443"/>
          </a:xfrm>
        </p:grpSpPr>
        <p:pic>
          <p:nvPicPr>
            <p:cNvPr id="3" name="Picture 2"/>
            <p:cNvPicPr>
              <a:picLocks noChangeAspect="1"/>
            </p:cNvPicPr>
            <p:nvPr/>
          </p:nvPicPr>
          <p:blipFill>
            <a:blip r:embed="rId3"/>
            <a:stretch>
              <a:fillRect/>
            </a:stretch>
          </p:blipFill>
          <p:spPr>
            <a:xfrm>
              <a:off x="4191000" y="2743200"/>
              <a:ext cx="4533900" cy="3246443"/>
            </a:xfrm>
            <a:prstGeom prst="rect">
              <a:avLst/>
            </a:prstGeom>
          </p:spPr>
        </p:pic>
        <p:sp>
          <p:nvSpPr>
            <p:cNvPr id="6" name="Rectangle 5"/>
            <p:cNvSpPr/>
            <p:nvPr/>
          </p:nvSpPr>
          <p:spPr>
            <a:xfrm>
              <a:off x="5791200" y="4114800"/>
              <a:ext cx="838200"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57800" y="3241031"/>
              <a:ext cx="1371600" cy="8174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09576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04800" y="127000"/>
            <a:ext cx="9448800" cy="533400"/>
          </a:xfrm>
          <a:prstGeom prst="rect">
            <a:avLst/>
          </a:prstGeom>
          <a:noFill/>
          <a:ln w="12700">
            <a:noFill/>
            <a:miter lim="800000"/>
            <a:headEnd/>
            <a:tailEnd/>
          </a:ln>
          <a:effectLst/>
        </p:spPr>
        <p:txBody>
          <a:bodyPr lIns="0" tIns="0" rIns="0" bIns="0"/>
          <a:lstStyle/>
          <a:p>
            <a:pPr>
              <a:defRPr/>
            </a:pPr>
            <a:r>
              <a:rPr lang="en-US" sz="3600" kern="0" dirty="0">
                <a:solidFill>
                  <a:schemeClr val="bg1"/>
                </a:solidFill>
                <a:latin typeface="Franklin Gothic Book" panose="020B0503020102020204" pitchFamily="34" charset="0"/>
                <a:ea typeface="Segoe UI" panose="020B0502040204020203" pitchFamily="34" charset="0"/>
                <a:cs typeface="Segoe UI" panose="020B0502040204020203" pitchFamily="34" charset="0"/>
                <a:sym typeface="Gill Sans" charset="0"/>
              </a:rPr>
              <a:t>4. </a:t>
            </a:r>
            <a:r>
              <a:rPr lang="en-US" sz="4400" dirty="0">
                <a:solidFill>
                  <a:srgbClr val="8DC642"/>
                </a:solidFill>
                <a:latin typeface="Franklin Gothic Demi" panose="020B0703020102020204" pitchFamily="34" charset="0"/>
              </a:rPr>
              <a:t>TNCs &amp; the Curb</a:t>
            </a:r>
            <a:endParaRPr lang="en-US" sz="4400" dirty="0">
              <a:solidFill>
                <a:srgbClr val="8DC642"/>
              </a:solidFill>
              <a:latin typeface="Franklin Gothic Demi" panose="020B0703020102020204" pitchFamily="34" charset="0"/>
              <a:sym typeface="Gill Sans" charset="0"/>
            </a:endParaRPr>
          </a:p>
        </p:txBody>
      </p:sp>
      <p:grpSp>
        <p:nvGrpSpPr>
          <p:cNvPr id="2" name="Group 1">
            <a:extLst>
              <a:ext uri="{FF2B5EF4-FFF2-40B4-BE49-F238E27FC236}">
                <a16:creationId xmlns:a16="http://schemas.microsoft.com/office/drawing/2014/main" id="{F99D27B6-8754-403C-9478-69D6C7851F85}"/>
              </a:ext>
            </a:extLst>
          </p:cNvPr>
          <p:cNvGrpSpPr/>
          <p:nvPr/>
        </p:nvGrpSpPr>
        <p:grpSpPr>
          <a:xfrm>
            <a:off x="698202" y="917922"/>
            <a:ext cx="8217198" cy="1299327"/>
            <a:chOff x="964903" y="3457146"/>
            <a:chExt cx="7912398" cy="589386"/>
          </a:xfrm>
        </p:grpSpPr>
        <p:sp>
          <p:nvSpPr>
            <p:cNvPr id="33" name="TextBox 32"/>
            <p:cNvSpPr txBox="1"/>
            <p:nvPr/>
          </p:nvSpPr>
          <p:spPr>
            <a:xfrm>
              <a:off x="1134382" y="3835663"/>
              <a:ext cx="7742918" cy="210869"/>
            </a:xfrm>
            <a:prstGeom prst="rect">
              <a:avLst/>
            </a:prstGeom>
            <a:noFill/>
          </p:spPr>
          <p:txBody>
            <a:bodyPr wrap="square" rtlCol="0">
              <a:spAutoFit/>
            </a:bodyPr>
            <a:lstStyle>
              <a:defPPr>
                <a:defRPr lang="en-US"/>
              </a:defPPr>
              <a:lvl1pPr marL="457200" indent="-457200">
                <a:buFont typeface="Arial" panose="020B0604020202020204" pitchFamily="34" charset="0"/>
                <a:buChar char="•"/>
                <a:defRPr sz="2400">
                  <a:solidFill>
                    <a:schemeClr val="bg1"/>
                  </a:solidFill>
                  <a:latin typeface="Franklin Gothic Book" panose="020B0503020102020204" pitchFamily="34" charset="0"/>
                </a:defRPr>
              </a:lvl1pPr>
            </a:lstStyle>
            <a:p>
              <a:pPr lvl="1">
                <a:lnSpc>
                  <a:spcPct val="150000"/>
                </a:lnSpc>
                <a:buFont typeface="+mj-lt"/>
                <a:buAutoNum type="arabicPeriod"/>
              </a:pPr>
              <a:endParaRPr lang="en-US" dirty="0"/>
            </a:p>
          </p:txBody>
        </p:sp>
        <p:sp>
          <p:nvSpPr>
            <p:cNvPr id="11" name="TextBox 10"/>
            <p:cNvSpPr txBox="1"/>
            <p:nvPr/>
          </p:nvSpPr>
          <p:spPr>
            <a:xfrm>
              <a:off x="964903" y="3457146"/>
              <a:ext cx="7912398" cy="434651"/>
            </a:xfrm>
            <a:prstGeom prst="rect">
              <a:avLst/>
            </a:prstGeom>
            <a:noFill/>
          </p:spPr>
          <p:txBody>
            <a:bodyPr wrap="square" rtlCol="0">
              <a:spAutoFit/>
            </a:bodyPr>
            <a:lstStyle/>
            <a:p>
              <a:r>
                <a:rPr lang="en-US" sz="2800" dirty="0">
                  <a:solidFill>
                    <a:srgbClr val="8DC642"/>
                  </a:solidFill>
                  <a:latin typeface="Franklin Gothic Demi" panose="020B0703020102020204" pitchFamily="34" charset="0"/>
                </a:rPr>
                <a:t>Quantify TNC Curb Demand</a:t>
              </a:r>
            </a:p>
          </p:txBody>
        </p:sp>
      </p:grpSp>
      <p:sp>
        <p:nvSpPr>
          <p:cNvPr id="19" name="Title 1"/>
          <p:cNvSpPr txBox="1">
            <a:spLocks/>
          </p:cNvSpPr>
          <p:nvPr/>
        </p:nvSpPr>
        <p:spPr bwMode="auto">
          <a:xfrm>
            <a:off x="1905000" y="6400800"/>
            <a:ext cx="2743200" cy="304800"/>
          </a:xfrm>
          <a:prstGeom prst="rect">
            <a:avLst/>
          </a:prstGeom>
          <a:solidFill>
            <a:srgbClr val="2D2D2C"/>
          </a:solidFill>
          <a:ln w="12700">
            <a:noFill/>
            <a:miter lim="800000"/>
            <a:headEnd/>
            <a:tailEnd/>
          </a:ln>
          <a:effectLst/>
        </p:spPr>
        <p:txBody>
          <a:bodyPr lIns="0" tIns="0" rIns="0" bIns="0"/>
          <a:lstStyle/>
          <a:p>
            <a:pPr>
              <a:defRPr/>
            </a:pPr>
            <a:r>
              <a:rPr lang="en-US" kern="0" dirty="0">
                <a:solidFill>
                  <a:srgbClr val="8DC642"/>
                </a:solidFill>
                <a:latin typeface="Franklin Gothic Heavy" panose="020B0903020102020204" pitchFamily="34" charset="0"/>
                <a:ea typeface="Segoe UI" panose="020B0502040204020203" pitchFamily="34" charset="0"/>
                <a:cs typeface="Segoe UI" panose="020B0502040204020203" pitchFamily="34" charset="0"/>
                <a:sym typeface="Gill Sans" charset="0"/>
              </a:rPr>
              <a:t>CURBSIDE MANAGEMENT</a:t>
            </a:r>
          </a:p>
        </p:txBody>
      </p:sp>
    </p:spTree>
    <p:extLst>
      <p:ext uri="{BB962C8B-B14F-4D97-AF65-F5344CB8AC3E}">
        <p14:creationId xmlns:p14="http://schemas.microsoft.com/office/powerpoint/2010/main" val="4035253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04800" y="127000"/>
            <a:ext cx="9448800" cy="533400"/>
          </a:xfrm>
          <a:prstGeom prst="rect">
            <a:avLst/>
          </a:prstGeom>
          <a:noFill/>
          <a:ln w="12700">
            <a:noFill/>
            <a:miter lim="800000"/>
            <a:headEnd/>
            <a:tailEnd/>
          </a:ln>
          <a:effectLst/>
        </p:spPr>
        <p:txBody>
          <a:bodyPr lIns="0" tIns="0" rIns="0" bIns="0"/>
          <a:lstStyle/>
          <a:p>
            <a:pPr>
              <a:defRPr/>
            </a:pPr>
            <a:r>
              <a:rPr lang="en-US" sz="3600" kern="0" dirty="0">
                <a:solidFill>
                  <a:schemeClr val="bg1"/>
                </a:solidFill>
                <a:latin typeface="Franklin Gothic Book" panose="020B0503020102020204" pitchFamily="34" charset="0"/>
                <a:ea typeface="Segoe UI" panose="020B0502040204020203" pitchFamily="34" charset="0"/>
                <a:cs typeface="Segoe UI" panose="020B0502040204020203" pitchFamily="34" charset="0"/>
                <a:sym typeface="Gill Sans" charset="0"/>
              </a:rPr>
              <a:t>4. </a:t>
            </a:r>
            <a:r>
              <a:rPr lang="en-US" sz="4400" dirty="0">
                <a:solidFill>
                  <a:srgbClr val="8DC642"/>
                </a:solidFill>
                <a:latin typeface="Franklin Gothic Demi" panose="020B0703020102020204" pitchFamily="34" charset="0"/>
              </a:rPr>
              <a:t>TNCs &amp; the Curb</a:t>
            </a:r>
            <a:endParaRPr lang="en-US" sz="4400" dirty="0">
              <a:solidFill>
                <a:srgbClr val="8DC642"/>
              </a:solidFill>
              <a:latin typeface="Franklin Gothic Demi" panose="020B0703020102020204" pitchFamily="34" charset="0"/>
              <a:sym typeface="Gill Sans" charset="0"/>
            </a:endParaRPr>
          </a:p>
        </p:txBody>
      </p:sp>
      <p:grpSp>
        <p:nvGrpSpPr>
          <p:cNvPr id="2" name="Group 1">
            <a:extLst>
              <a:ext uri="{FF2B5EF4-FFF2-40B4-BE49-F238E27FC236}">
                <a16:creationId xmlns:a16="http://schemas.microsoft.com/office/drawing/2014/main" id="{F99D27B6-8754-403C-9478-69D6C7851F85}"/>
              </a:ext>
            </a:extLst>
          </p:cNvPr>
          <p:cNvGrpSpPr/>
          <p:nvPr/>
        </p:nvGrpSpPr>
        <p:grpSpPr>
          <a:xfrm>
            <a:off x="698202" y="917923"/>
            <a:ext cx="8217198" cy="4089195"/>
            <a:chOff x="964903" y="3457146"/>
            <a:chExt cx="7912398" cy="1854894"/>
          </a:xfrm>
        </p:grpSpPr>
        <p:sp>
          <p:nvSpPr>
            <p:cNvPr id="33" name="TextBox 32"/>
            <p:cNvSpPr txBox="1"/>
            <p:nvPr/>
          </p:nvSpPr>
          <p:spPr>
            <a:xfrm>
              <a:off x="1134382" y="3835663"/>
              <a:ext cx="7742918" cy="1476377"/>
            </a:xfrm>
            <a:prstGeom prst="rect">
              <a:avLst/>
            </a:prstGeom>
            <a:noFill/>
          </p:spPr>
          <p:txBody>
            <a:bodyPr wrap="square" rtlCol="0">
              <a:spAutoFit/>
            </a:bodyPr>
            <a:lstStyle>
              <a:defPPr>
                <a:defRPr lang="en-US"/>
              </a:defPPr>
              <a:lvl1pPr marL="457200" indent="-457200">
                <a:buFont typeface="Arial" panose="020B0604020202020204" pitchFamily="34" charset="0"/>
                <a:buChar char="•"/>
                <a:defRPr sz="2400">
                  <a:solidFill>
                    <a:schemeClr val="bg1"/>
                  </a:solidFill>
                  <a:latin typeface="Franklin Gothic Book" panose="020B0503020102020204" pitchFamily="34" charset="0"/>
                </a:defRPr>
              </a:lvl1pPr>
            </a:lstStyle>
            <a:p>
              <a:pPr marL="0" indent="0">
                <a:buNone/>
              </a:pPr>
              <a:r>
                <a:rPr lang="en-US" b="1" dirty="0">
                  <a:solidFill>
                    <a:srgbClr val="8DC642"/>
                  </a:solidFill>
                  <a:latin typeface="Franklin Gothic Demi" panose="020B0703020102020204" pitchFamily="34" charset="0"/>
                </a:rPr>
                <a:t>Accumulation </a:t>
              </a:r>
              <a:r>
                <a:rPr lang="en-US" dirty="0"/>
                <a:t>- how many simultaneous pick-ups/drop-offs?</a:t>
              </a:r>
            </a:p>
            <a:p>
              <a:pPr marL="0" indent="0">
                <a:buNone/>
              </a:pPr>
              <a:endParaRPr lang="en-US" sz="1050" dirty="0"/>
            </a:p>
            <a:p>
              <a:pPr>
                <a:lnSpc>
                  <a:spcPct val="200000"/>
                </a:lnSpc>
                <a:buFont typeface="+mj-lt"/>
                <a:buAutoNum type="arabicPeriod"/>
              </a:pPr>
              <a:r>
                <a:rPr lang="en-US" dirty="0"/>
                <a:t>Number of events</a:t>
              </a:r>
            </a:p>
            <a:p>
              <a:pPr>
                <a:lnSpc>
                  <a:spcPct val="200000"/>
                </a:lnSpc>
                <a:buFont typeface="+mj-lt"/>
                <a:buAutoNum type="arabicPeriod"/>
              </a:pPr>
              <a:r>
                <a:rPr lang="en-US" dirty="0"/>
                <a:t>Arrival pattern (peaked, random, uniform)</a:t>
              </a:r>
            </a:p>
            <a:p>
              <a:pPr>
                <a:lnSpc>
                  <a:spcPct val="200000"/>
                </a:lnSpc>
                <a:buFont typeface="+mj-lt"/>
                <a:buAutoNum type="arabicPeriod"/>
              </a:pPr>
              <a:r>
                <a:rPr lang="en-US" dirty="0"/>
                <a:t>Dwell time</a:t>
              </a:r>
            </a:p>
            <a:p>
              <a:pPr lvl="1">
                <a:lnSpc>
                  <a:spcPct val="150000"/>
                </a:lnSpc>
                <a:buFont typeface="+mj-lt"/>
                <a:buAutoNum type="arabicPeriod"/>
              </a:pPr>
              <a:endParaRPr lang="en-US" dirty="0"/>
            </a:p>
          </p:txBody>
        </p:sp>
        <p:sp>
          <p:nvSpPr>
            <p:cNvPr id="11" name="TextBox 10"/>
            <p:cNvSpPr txBox="1"/>
            <p:nvPr/>
          </p:nvSpPr>
          <p:spPr>
            <a:xfrm>
              <a:off x="964903" y="3457146"/>
              <a:ext cx="7912398" cy="434651"/>
            </a:xfrm>
            <a:prstGeom prst="rect">
              <a:avLst/>
            </a:prstGeom>
            <a:noFill/>
          </p:spPr>
          <p:txBody>
            <a:bodyPr wrap="square" rtlCol="0">
              <a:spAutoFit/>
            </a:bodyPr>
            <a:lstStyle/>
            <a:p>
              <a:r>
                <a:rPr lang="en-US" sz="2800" dirty="0">
                  <a:solidFill>
                    <a:srgbClr val="8DC642"/>
                  </a:solidFill>
                  <a:latin typeface="Franklin Gothic Demi" panose="020B0703020102020204" pitchFamily="34" charset="0"/>
                </a:rPr>
                <a:t>Quantify TNC Curb Demand</a:t>
              </a:r>
            </a:p>
          </p:txBody>
        </p:sp>
      </p:grpSp>
      <p:sp>
        <p:nvSpPr>
          <p:cNvPr id="19" name="Title 1"/>
          <p:cNvSpPr txBox="1">
            <a:spLocks/>
          </p:cNvSpPr>
          <p:nvPr/>
        </p:nvSpPr>
        <p:spPr bwMode="auto">
          <a:xfrm>
            <a:off x="1905000" y="6400800"/>
            <a:ext cx="2743200" cy="304800"/>
          </a:xfrm>
          <a:prstGeom prst="rect">
            <a:avLst/>
          </a:prstGeom>
          <a:solidFill>
            <a:srgbClr val="2D2D2C"/>
          </a:solidFill>
          <a:ln w="12700">
            <a:noFill/>
            <a:miter lim="800000"/>
            <a:headEnd/>
            <a:tailEnd/>
          </a:ln>
          <a:effectLst/>
        </p:spPr>
        <p:txBody>
          <a:bodyPr lIns="0" tIns="0" rIns="0" bIns="0"/>
          <a:lstStyle/>
          <a:p>
            <a:pPr>
              <a:defRPr/>
            </a:pPr>
            <a:r>
              <a:rPr lang="en-US" kern="0" dirty="0">
                <a:solidFill>
                  <a:srgbClr val="8DC642"/>
                </a:solidFill>
                <a:latin typeface="Franklin Gothic Heavy" panose="020B0903020102020204" pitchFamily="34" charset="0"/>
                <a:ea typeface="Segoe UI" panose="020B0502040204020203" pitchFamily="34" charset="0"/>
                <a:cs typeface="Segoe UI" panose="020B0502040204020203" pitchFamily="34" charset="0"/>
                <a:sym typeface="Gill Sans" charset="0"/>
              </a:rPr>
              <a:t>CURBSIDE MANAGEMENT</a:t>
            </a:r>
          </a:p>
        </p:txBody>
      </p:sp>
    </p:spTree>
    <p:extLst>
      <p:ext uri="{BB962C8B-B14F-4D97-AF65-F5344CB8AC3E}">
        <p14:creationId xmlns:p14="http://schemas.microsoft.com/office/powerpoint/2010/main" val="488392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04800" y="127000"/>
            <a:ext cx="9448800" cy="533400"/>
          </a:xfrm>
          <a:prstGeom prst="rect">
            <a:avLst/>
          </a:prstGeom>
          <a:noFill/>
          <a:ln w="12700">
            <a:noFill/>
            <a:miter lim="800000"/>
            <a:headEnd/>
            <a:tailEnd/>
          </a:ln>
          <a:effectLst/>
        </p:spPr>
        <p:txBody>
          <a:bodyPr lIns="0" tIns="0" rIns="0" bIns="0"/>
          <a:lstStyle/>
          <a:p>
            <a:pPr>
              <a:defRPr/>
            </a:pPr>
            <a:r>
              <a:rPr lang="en-US" sz="3600" kern="0" dirty="0">
                <a:solidFill>
                  <a:schemeClr val="bg1"/>
                </a:solidFill>
                <a:latin typeface="Franklin Gothic Book" panose="020B0503020102020204" pitchFamily="34" charset="0"/>
                <a:ea typeface="Segoe UI" panose="020B0502040204020203" pitchFamily="34" charset="0"/>
                <a:cs typeface="Segoe UI" panose="020B0502040204020203" pitchFamily="34" charset="0"/>
                <a:sym typeface="Gill Sans" charset="0"/>
              </a:rPr>
              <a:t>4. </a:t>
            </a:r>
            <a:r>
              <a:rPr lang="en-US" sz="4400" dirty="0">
                <a:solidFill>
                  <a:srgbClr val="8DC642"/>
                </a:solidFill>
                <a:latin typeface="Franklin Gothic Demi" panose="020B0703020102020204" pitchFamily="34" charset="0"/>
              </a:rPr>
              <a:t>TNCs &amp; the Curb</a:t>
            </a:r>
            <a:endParaRPr lang="en-US" sz="4400" dirty="0">
              <a:solidFill>
                <a:srgbClr val="8DC642"/>
              </a:solidFill>
              <a:latin typeface="Franklin Gothic Demi" panose="020B0703020102020204" pitchFamily="34" charset="0"/>
              <a:sym typeface="Gill Sans" charset="0"/>
            </a:endParaRPr>
          </a:p>
        </p:txBody>
      </p:sp>
      <p:grpSp>
        <p:nvGrpSpPr>
          <p:cNvPr id="2" name="Group 1">
            <a:extLst>
              <a:ext uri="{FF2B5EF4-FFF2-40B4-BE49-F238E27FC236}">
                <a16:creationId xmlns:a16="http://schemas.microsoft.com/office/drawing/2014/main" id="{F99D27B6-8754-403C-9478-69D6C7851F85}"/>
              </a:ext>
            </a:extLst>
          </p:cNvPr>
          <p:cNvGrpSpPr/>
          <p:nvPr/>
        </p:nvGrpSpPr>
        <p:grpSpPr>
          <a:xfrm>
            <a:off x="698202" y="917927"/>
            <a:ext cx="7912398" cy="1951126"/>
            <a:chOff x="964903" y="3457146"/>
            <a:chExt cx="7912398" cy="802690"/>
          </a:xfrm>
        </p:grpSpPr>
        <p:sp>
          <p:nvSpPr>
            <p:cNvPr id="33" name="TextBox 32"/>
            <p:cNvSpPr txBox="1"/>
            <p:nvPr/>
          </p:nvSpPr>
          <p:spPr>
            <a:xfrm>
              <a:off x="1134384" y="3835663"/>
              <a:ext cx="7573434" cy="424173"/>
            </a:xfrm>
            <a:prstGeom prst="rect">
              <a:avLst/>
            </a:prstGeom>
            <a:noFill/>
          </p:spPr>
          <p:txBody>
            <a:bodyPr wrap="square" rtlCol="0">
              <a:spAutoFit/>
            </a:bodyPr>
            <a:lstStyle>
              <a:defPPr>
                <a:defRPr lang="en-US"/>
              </a:defPPr>
              <a:lvl1pPr marL="457200" indent="-457200">
                <a:buFont typeface="Arial" panose="020B0604020202020204" pitchFamily="34" charset="0"/>
                <a:buChar char="•"/>
                <a:defRPr sz="2400">
                  <a:solidFill>
                    <a:schemeClr val="bg1"/>
                  </a:solidFill>
                  <a:latin typeface="Franklin Gothic Book" panose="020B0503020102020204" pitchFamily="34" charset="0"/>
                </a:defRPr>
              </a:lvl1pPr>
            </a:lstStyle>
            <a:p>
              <a:pPr marL="0" indent="0">
                <a:buNone/>
              </a:pPr>
              <a:r>
                <a:rPr lang="en-US" dirty="0"/>
                <a:t>How much </a:t>
              </a:r>
              <a:r>
                <a:rPr lang="en-US" b="1" dirty="0">
                  <a:solidFill>
                    <a:srgbClr val="8DC642"/>
                  </a:solidFill>
                  <a:latin typeface="Franklin Gothic Demi" panose="020B0703020102020204" pitchFamily="34" charset="0"/>
                </a:rPr>
                <a:t>space</a:t>
              </a:r>
              <a:r>
                <a:rPr lang="en-US" dirty="0"/>
                <a:t> is needed?</a:t>
              </a:r>
            </a:p>
            <a:p>
              <a:pPr marL="0" indent="0">
                <a:buNone/>
              </a:pPr>
              <a:endParaRPr lang="en-US" sz="1000" dirty="0"/>
            </a:p>
            <a:p>
              <a:pPr lvl="1">
                <a:lnSpc>
                  <a:spcPct val="150000"/>
                </a:lnSpc>
                <a:buFont typeface="+mj-lt"/>
                <a:buAutoNum type="arabicPeriod"/>
              </a:pPr>
              <a:endParaRPr lang="en-US" dirty="0"/>
            </a:p>
          </p:txBody>
        </p:sp>
        <p:sp>
          <p:nvSpPr>
            <p:cNvPr id="11" name="TextBox 10"/>
            <p:cNvSpPr txBox="1"/>
            <p:nvPr/>
          </p:nvSpPr>
          <p:spPr>
            <a:xfrm>
              <a:off x="964903" y="3457146"/>
              <a:ext cx="7912398" cy="434651"/>
            </a:xfrm>
            <a:prstGeom prst="rect">
              <a:avLst/>
            </a:prstGeom>
            <a:noFill/>
          </p:spPr>
          <p:txBody>
            <a:bodyPr wrap="square" rtlCol="0">
              <a:spAutoFit/>
            </a:bodyPr>
            <a:lstStyle/>
            <a:p>
              <a:r>
                <a:rPr lang="en-US" sz="2800" dirty="0">
                  <a:solidFill>
                    <a:srgbClr val="8DC642"/>
                  </a:solidFill>
                  <a:latin typeface="Franklin Gothic Demi" panose="020B0703020102020204" pitchFamily="34" charset="0"/>
                </a:rPr>
                <a:t>Quantify TNC Curb Demand</a:t>
              </a:r>
            </a:p>
          </p:txBody>
        </p:sp>
      </p:grpSp>
      <p:sp>
        <p:nvSpPr>
          <p:cNvPr id="19" name="Title 1"/>
          <p:cNvSpPr txBox="1">
            <a:spLocks/>
          </p:cNvSpPr>
          <p:nvPr/>
        </p:nvSpPr>
        <p:spPr bwMode="auto">
          <a:xfrm>
            <a:off x="1905000" y="6400800"/>
            <a:ext cx="2743200" cy="304800"/>
          </a:xfrm>
          <a:prstGeom prst="rect">
            <a:avLst/>
          </a:prstGeom>
          <a:solidFill>
            <a:srgbClr val="2D2D2C"/>
          </a:solidFill>
          <a:ln w="12700">
            <a:noFill/>
            <a:miter lim="800000"/>
            <a:headEnd/>
            <a:tailEnd/>
          </a:ln>
          <a:effectLst/>
        </p:spPr>
        <p:txBody>
          <a:bodyPr lIns="0" tIns="0" rIns="0" bIns="0"/>
          <a:lstStyle/>
          <a:p>
            <a:pPr>
              <a:defRPr/>
            </a:pPr>
            <a:r>
              <a:rPr lang="en-US" kern="0" dirty="0">
                <a:solidFill>
                  <a:srgbClr val="8DC642"/>
                </a:solidFill>
                <a:latin typeface="Franklin Gothic Heavy" panose="020B0903020102020204" pitchFamily="34" charset="0"/>
                <a:ea typeface="Segoe UI" panose="020B0502040204020203" pitchFamily="34" charset="0"/>
                <a:cs typeface="Segoe UI" panose="020B0502040204020203" pitchFamily="34" charset="0"/>
                <a:sym typeface="Gill Sans" charset="0"/>
              </a:rPr>
              <a:t>CURBSIDE MANAGEMENT</a:t>
            </a:r>
          </a:p>
        </p:txBody>
      </p:sp>
    </p:spTree>
    <p:extLst>
      <p:ext uri="{BB962C8B-B14F-4D97-AF65-F5344CB8AC3E}">
        <p14:creationId xmlns:p14="http://schemas.microsoft.com/office/powerpoint/2010/main" val="4044807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04800" y="127000"/>
            <a:ext cx="9448800" cy="533400"/>
          </a:xfrm>
          <a:prstGeom prst="rect">
            <a:avLst/>
          </a:prstGeom>
          <a:noFill/>
          <a:ln w="12700">
            <a:noFill/>
            <a:miter lim="800000"/>
            <a:headEnd/>
            <a:tailEnd/>
          </a:ln>
          <a:effectLst/>
        </p:spPr>
        <p:txBody>
          <a:bodyPr lIns="0" tIns="0" rIns="0" bIns="0"/>
          <a:lstStyle/>
          <a:p>
            <a:pPr>
              <a:defRPr/>
            </a:pPr>
            <a:r>
              <a:rPr lang="en-US" sz="3600" kern="0" dirty="0">
                <a:solidFill>
                  <a:schemeClr val="bg1"/>
                </a:solidFill>
                <a:latin typeface="Franklin Gothic Book" panose="020B0503020102020204" pitchFamily="34" charset="0"/>
                <a:ea typeface="Segoe UI" panose="020B0502040204020203" pitchFamily="34" charset="0"/>
                <a:cs typeface="Segoe UI" panose="020B0502040204020203" pitchFamily="34" charset="0"/>
                <a:sym typeface="Gill Sans" charset="0"/>
              </a:rPr>
              <a:t>4. </a:t>
            </a:r>
            <a:r>
              <a:rPr lang="en-US" sz="4400" dirty="0">
                <a:solidFill>
                  <a:srgbClr val="8DC642"/>
                </a:solidFill>
                <a:latin typeface="Franklin Gothic Demi" panose="020B0703020102020204" pitchFamily="34" charset="0"/>
              </a:rPr>
              <a:t>TNCs &amp; the Curb</a:t>
            </a:r>
            <a:endParaRPr lang="en-US" sz="4400" dirty="0">
              <a:solidFill>
                <a:srgbClr val="8DC642"/>
              </a:solidFill>
              <a:latin typeface="Franklin Gothic Demi" panose="020B0703020102020204" pitchFamily="34" charset="0"/>
              <a:sym typeface="Gill Sans" charset="0"/>
            </a:endParaRPr>
          </a:p>
        </p:txBody>
      </p:sp>
      <p:sp>
        <p:nvSpPr>
          <p:cNvPr id="11" name="TextBox 10"/>
          <p:cNvSpPr txBox="1"/>
          <p:nvPr/>
        </p:nvSpPr>
        <p:spPr>
          <a:xfrm>
            <a:off x="698202" y="917927"/>
            <a:ext cx="7912398" cy="1056521"/>
          </a:xfrm>
          <a:prstGeom prst="rect">
            <a:avLst/>
          </a:prstGeom>
          <a:noFill/>
        </p:spPr>
        <p:txBody>
          <a:bodyPr wrap="square" rtlCol="0">
            <a:spAutoFit/>
          </a:bodyPr>
          <a:lstStyle/>
          <a:p>
            <a:r>
              <a:rPr lang="en-US" sz="2800" dirty="0">
                <a:solidFill>
                  <a:srgbClr val="8DC642"/>
                </a:solidFill>
                <a:latin typeface="Franklin Gothic Demi" panose="020B0703020102020204" pitchFamily="34" charset="0"/>
              </a:rPr>
              <a:t>Quantify TNC Curb Demand</a:t>
            </a:r>
          </a:p>
        </p:txBody>
      </p:sp>
      <p:sp>
        <p:nvSpPr>
          <p:cNvPr id="19" name="Title 1"/>
          <p:cNvSpPr txBox="1">
            <a:spLocks/>
          </p:cNvSpPr>
          <p:nvPr/>
        </p:nvSpPr>
        <p:spPr bwMode="auto">
          <a:xfrm>
            <a:off x="1905000" y="6400800"/>
            <a:ext cx="2743200" cy="304800"/>
          </a:xfrm>
          <a:prstGeom prst="rect">
            <a:avLst/>
          </a:prstGeom>
          <a:solidFill>
            <a:srgbClr val="2D2D2C"/>
          </a:solidFill>
          <a:ln w="12700">
            <a:noFill/>
            <a:miter lim="800000"/>
            <a:headEnd/>
            <a:tailEnd/>
          </a:ln>
          <a:effectLst/>
        </p:spPr>
        <p:txBody>
          <a:bodyPr lIns="0" tIns="0" rIns="0" bIns="0"/>
          <a:lstStyle/>
          <a:p>
            <a:pPr>
              <a:defRPr/>
            </a:pPr>
            <a:r>
              <a:rPr lang="en-US" kern="0" dirty="0">
                <a:solidFill>
                  <a:srgbClr val="8DC642"/>
                </a:solidFill>
                <a:latin typeface="Franklin Gothic Heavy" panose="020B0903020102020204" pitchFamily="34" charset="0"/>
                <a:ea typeface="Segoe UI" panose="020B0502040204020203" pitchFamily="34" charset="0"/>
                <a:cs typeface="Segoe UI" panose="020B0502040204020203" pitchFamily="34" charset="0"/>
                <a:sym typeface="Gill Sans" charset="0"/>
              </a:rPr>
              <a:t>CURBSIDE MANAGEMENT</a:t>
            </a:r>
          </a:p>
        </p:txBody>
      </p:sp>
      <p:pic>
        <p:nvPicPr>
          <p:cNvPr id="3" name="Picture 2"/>
          <p:cNvPicPr>
            <a:picLocks noChangeAspect="1"/>
          </p:cNvPicPr>
          <p:nvPr/>
        </p:nvPicPr>
        <p:blipFill rotWithShape="1">
          <a:blip r:embed="rId3"/>
          <a:srcRect t="1081" b="7107"/>
          <a:stretch/>
        </p:blipFill>
        <p:spPr>
          <a:xfrm>
            <a:off x="2428114" y="1371600"/>
            <a:ext cx="6715886" cy="4921625"/>
          </a:xfrm>
          <a:prstGeom prst="rect">
            <a:avLst/>
          </a:prstGeom>
        </p:spPr>
      </p:pic>
      <p:pic>
        <p:nvPicPr>
          <p:cNvPr id="8" name="Picture 7"/>
          <p:cNvPicPr>
            <a:picLocks noChangeAspect="1"/>
          </p:cNvPicPr>
          <p:nvPr/>
        </p:nvPicPr>
        <p:blipFill rotWithShape="1">
          <a:blip r:embed="rId3"/>
          <a:srcRect t="94319" r="85263"/>
          <a:stretch/>
        </p:blipFill>
        <p:spPr>
          <a:xfrm>
            <a:off x="494770" y="3175930"/>
            <a:ext cx="1753659" cy="539588"/>
          </a:xfrm>
          <a:prstGeom prst="rect">
            <a:avLst/>
          </a:prstGeom>
        </p:spPr>
      </p:pic>
      <p:pic>
        <p:nvPicPr>
          <p:cNvPr id="9" name="Picture 8"/>
          <p:cNvPicPr>
            <a:picLocks noChangeAspect="1"/>
          </p:cNvPicPr>
          <p:nvPr/>
        </p:nvPicPr>
        <p:blipFill rotWithShape="1">
          <a:blip r:embed="rId3"/>
          <a:srcRect l="26895" t="94319" r="54535" b="868"/>
          <a:stretch/>
        </p:blipFill>
        <p:spPr>
          <a:xfrm>
            <a:off x="458258" y="3715518"/>
            <a:ext cx="2209800" cy="457200"/>
          </a:xfrm>
          <a:prstGeom prst="rect">
            <a:avLst/>
          </a:prstGeom>
        </p:spPr>
      </p:pic>
      <p:pic>
        <p:nvPicPr>
          <p:cNvPr id="10" name="Picture 9"/>
          <p:cNvPicPr>
            <a:picLocks noChangeAspect="1"/>
          </p:cNvPicPr>
          <p:nvPr/>
        </p:nvPicPr>
        <p:blipFill rotWithShape="1">
          <a:blip r:embed="rId3"/>
          <a:srcRect l="54431" t="94319" r="31482" b="868"/>
          <a:stretch/>
        </p:blipFill>
        <p:spPr>
          <a:xfrm>
            <a:off x="533400" y="4202530"/>
            <a:ext cx="1676400" cy="457200"/>
          </a:xfrm>
          <a:prstGeom prst="rect">
            <a:avLst/>
          </a:prstGeom>
        </p:spPr>
      </p:pic>
    </p:spTree>
    <p:extLst>
      <p:ext uri="{BB962C8B-B14F-4D97-AF65-F5344CB8AC3E}">
        <p14:creationId xmlns:p14="http://schemas.microsoft.com/office/powerpoint/2010/main" val="576814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04800" y="127000"/>
            <a:ext cx="9448800" cy="533400"/>
          </a:xfrm>
          <a:prstGeom prst="rect">
            <a:avLst/>
          </a:prstGeom>
          <a:noFill/>
          <a:ln w="12700">
            <a:noFill/>
            <a:miter lim="800000"/>
            <a:headEnd/>
            <a:tailEnd/>
          </a:ln>
          <a:effectLst/>
        </p:spPr>
        <p:txBody>
          <a:bodyPr lIns="0" tIns="0" rIns="0" bIns="0"/>
          <a:lstStyle/>
          <a:p>
            <a:pPr>
              <a:defRPr/>
            </a:pPr>
            <a:r>
              <a:rPr lang="en-US" sz="3600" kern="0" dirty="0">
                <a:solidFill>
                  <a:schemeClr val="bg1"/>
                </a:solidFill>
                <a:latin typeface="Franklin Gothic Book" panose="020B0503020102020204" pitchFamily="34" charset="0"/>
                <a:ea typeface="Segoe UI" panose="020B0502040204020203" pitchFamily="34" charset="0"/>
                <a:cs typeface="Segoe UI" panose="020B0502040204020203" pitchFamily="34" charset="0"/>
                <a:sym typeface="Gill Sans" charset="0"/>
              </a:rPr>
              <a:t>4. </a:t>
            </a:r>
            <a:r>
              <a:rPr lang="en-US" sz="4400" dirty="0">
                <a:solidFill>
                  <a:srgbClr val="8DC642"/>
                </a:solidFill>
                <a:latin typeface="Franklin Gothic Demi" panose="020B0703020102020204" pitchFamily="34" charset="0"/>
              </a:rPr>
              <a:t>TNCs &amp; the Curb</a:t>
            </a:r>
            <a:endParaRPr lang="en-US" sz="4400" dirty="0">
              <a:solidFill>
                <a:srgbClr val="8DC642"/>
              </a:solidFill>
              <a:latin typeface="Franklin Gothic Demi" panose="020B0703020102020204" pitchFamily="34" charset="0"/>
              <a:sym typeface="Gill Sans" charset="0"/>
            </a:endParaRPr>
          </a:p>
        </p:txBody>
      </p:sp>
      <p:sp>
        <p:nvSpPr>
          <p:cNvPr id="11" name="TextBox 10"/>
          <p:cNvSpPr txBox="1"/>
          <p:nvPr/>
        </p:nvSpPr>
        <p:spPr>
          <a:xfrm>
            <a:off x="698202" y="917921"/>
            <a:ext cx="7912398" cy="523220"/>
          </a:xfrm>
          <a:prstGeom prst="rect">
            <a:avLst/>
          </a:prstGeom>
          <a:noFill/>
        </p:spPr>
        <p:txBody>
          <a:bodyPr wrap="square" rtlCol="0">
            <a:spAutoFit/>
          </a:bodyPr>
          <a:lstStyle/>
          <a:p>
            <a:r>
              <a:rPr lang="en-US" sz="2800" dirty="0">
                <a:solidFill>
                  <a:srgbClr val="8DC642"/>
                </a:solidFill>
                <a:latin typeface="Franklin Gothic Demi" panose="020B0703020102020204" pitchFamily="34" charset="0"/>
              </a:rPr>
              <a:t>Different Demands = Different Approaches</a:t>
            </a:r>
          </a:p>
        </p:txBody>
      </p:sp>
      <p:sp>
        <p:nvSpPr>
          <p:cNvPr id="19" name="Title 1"/>
          <p:cNvSpPr txBox="1">
            <a:spLocks/>
          </p:cNvSpPr>
          <p:nvPr/>
        </p:nvSpPr>
        <p:spPr bwMode="auto">
          <a:xfrm>
            <a:off x="1905000" y="6400800"/>
            <a:ext cx="2743200" cy="304800"/>
          </a:xfrm>
          <a:prstGeom prst="rect">
            <a:avLst/>
          </a:prstGeom>
          <a:solidFill>
            <a:srgbClr val="2D2D2C"/>
          </a:solidFill>
          <a:ln w="12700">
            <a:noFill/>
            <a:miter lim="800000"/>
            <a:headEnd/>
            <a:tailEnd/>
          </a:ln>
          <a:effectLst/>
        </p:spPr>
        <p:txBody>
          <a:bodyPr lIns="0" tIns="0" rIns="0" bIns="0"/>
          <a:lstStyle/>
          <a:p>
            <a:pPr>
              <a:defRPr/>
            </a:pPr>
            <a:r>
              <a:rPr lang="en-US" kern="0" dirty="0">
                <a:solidFill>
                  <a:srgbClr val="8DC642"/>
                </a:solidFill>
                <a:latin typeface="Franklin Gothic Heavy" panose="020B0903020102020204" pitchFamily="34" charset="0"/>
                <a:ea typeface="Segoe UI" panose="020B0502040204020203" pitchFamily="34" charset="0"/>
                <a:cs typeface="Segoe UI" panose="020B0502040204020203" pitchFamily="34" charset="0"/>
                <a:sym typeface="Gill Sans" charset="0"/>
              </a:rPr>
              <a:t>CURBSIDE MANAGEMENT</a:t>
            </a:r>
          </a:p>
        </p:txBody>
      </p:sp>
    </p:spTree>
    <p:extLst>
      <p:ext uri="{BB962C8B-B14F-4D97-AF65-F5344CB8AC3E}">
        <p14:creationId xmlns:p14="http://schemas.microsoft.com/office/powerpoint/2010/main" val="1794554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04800" y="127000"/>
            <a:ext cx="9448800" cy="533400"/>
          </a:xfrm>
          <a:prstGeom prst="rect">
            <a:avLst/>
          </a:prstGeom>
          <a:noFill/>
          <a:ln w="12700">
            <a:noFill/>
            <a:miter lim="800000"/>
            <a:headEnd/>
            <a:tailEnd/>
          </a:ln>
          <a:effectLst/>
        </p:spPr>
        <p:txBody>
          <a:bodyPr lIns="0" tIns="0" rIns="0" bIns="0"/>
          <a:lstStyle/>
          <a:p>
            <a:pPr>
              <a:defRPr/>
            </a:pPr>
            <a:r>
              <a:rPr lang="en-US" sz="3600" kern="0" dirty="0">
                <a:solidFill>
                  <a:schemeClr val="bg1"/>
                </a:solidFill>
                <a:latin typeface="Franklin Gothic Book" panose="020B0503020102020204" pitchFamily="34" charset="0"/>
                <a:ea typeface="Segoe UI" panose="020B0502040204020203" pitchFamily="34" charset="0"/>
                <a:cs typeface="Segoe UI" panose="020B0502040204020203" pitchFamily="34" charset="0"/>
                <a:sym typeface="Gill Sans" charset="0"/>
              </a:rPr>
              <a:t>4. </a:t>
            </a:r>
            <a:r>
              <a:rPr lang="en-US" sz="4400" dirty="0">
                <a:solidFill>
                  <a:srgbClr val="8DC642"/>
                </a:solidFill>
                <a:latin typeface="Franklin Gothic Demi" panose="020B0703020102020204" pitchFamily="34" charset="0"/>
              </a:rPr>
              <a:t>TNCs &amp; the Curb</a:t>
            </a:r>
            <a:endParaRPr lang="en-US" sz="4400" dirty="0">
              <a:solidFill>
                <a:srgbClr val="8DC642"/>
              </a:solidFill>
              <a:latin typeface="Franklin Gothic Demi" panose="020B0703020102020204" pitchFamily="34" charset="0"/>
              <a:sym typeface="Gill Sans" charset="0"/>
            </a:endParaRPr>
          </a:p>
        </p:txBody>
      </p:sp>
      <p:sp>
        <p:nvSpPr>
          <p:cNvPr id="11" name="TextBox 10"/>
          <p:cNvSpPr txBox="1"/>
          <p:nvPr/>
        </p:nvSpPr>
        <p:spPr>
          <a:xfrm>
            <a:off x="698202" y="917921"/>
            <a:ext cx="7912398" cy="523220"/>
          </a:xfrm>
          <a:prstGeom prst="rect">
            <a:avLst/>
          </a:prstGeom>
          <a:noFill/>
        </p:spPr>
        <p:txBody>
          <a:bodyPr wrap="square" rtlCol="0">
            <a:spAutoFit/>
          </a:bodyPr>
          <a:lstStyle/>
          <a:p>
            <a:r>
              <a:rPr lang="en-US" sz="2800" dirty="0">
                <a:solidFill>
                  <a:srgbClr val="8DC642"/>
                </a:solidFill>
                <a:latin typeface="Franklin Gothic Demi" panose="020B0703020102020204" pitchFamily="34" charset="0"/>
              </a:rPr>
              <a:t>Different Demands = Different Approaches</a:t>
            </a:r>
          </a:p>
        </p:txBody>
      </p:sp>
      <p:sp>
        <p:nvSpPr>
          <p:cNvPr id="19" name="Title 1"/>
          <p:cNvSpPr txBox="1">
            <a:spLocks/>
          </p:cNvSpPr>
          <p:nvPr/>
        </p:nvSpPr>
        <p:spPr bwMode="auto">
          <a:xfrm>
            <a:off x="1905000" y="6400800"/>
            <a:ext cx="2743200" cy="304800"/>
          </a:xfrm>
          <a:prstGeom prst="rect">
            <a:avLst/>
          </a:prstGeom>
          <a:solidFill>
            <a:srgbClr val="2D2D2C"/>
          </a:solidFill>
          <a:ln w="12700">
            <a:noFill/>
            <a:miter lim="800000"/>
            <a:headEnd/>
            <a:tailEnd/>
          </a:ln>
          <a:effectLst/>
        </p:spPr>
        <p:txBody>
          <a:bodyPr lIns="0" tIns="0" rIns="0" bIns="0"/>
          <a:lstStyle/>
          <a:p>
            <a:pPr>
              <a:defRPr/>
            </a:pPr>
            <a:r>
              <a:rPr lang="en-US" kern="0" dirty="0">
                <a:solidFill>
                  <a:srgbClr val="8DC642"/>
                </a:solidFill>
                <a:latin typeface="Franklin Gothic Heavy" panose="020B0903020102020204" pitchFamily="34" charset="0"/>
                <a:ea typeface="Segoe UI" panose="020B0502040204020203" pitchFamily="34" charset="0"/>
                <a:cs typeface="Segoe UI" panose="020B0502040204020203" pitchFamily="34" charset="0"/>
                <a:sym typeface="Gill Sans" charset="0"/>
              </a:rPr>
              <a:t>CURBSIDE MANAGEMENT</a:t>
            </a:r>
          </a:p>
        </p:txBody>
      </p:sp>
      <p:pic>
        <p:nvPicPr>
          <p:cNvPr id="3" name="Picture 2"/>
          <p:cNvPicPr>
            <a:picLocks noChangeAspect="1"/>
          </p:cNvPicPr>
          <p:nvPr/>
        </p:nvPicPr>
        <p:blipFill>
          <a:blip r:embed="rId3"/>
          <a:stretch>
            <a:fillRect/>
          </a:stretch>
        </p:blipFill>
        <p:spPr>
          <a:xfrm>
            <a:off x="3657600" y="1698662"/>
            <a:ext cx="5181600" cy="4460800"/>
          </a:xfrm>
          <a:prstGeom prst="rect">
            <a:avLst/>
          </a:prstGeom>
        </p:spPr>
      </p:pic>
      <p:grpSp>
        <p:nvGrpSpPr>
          <p:cNvPr id="6" name="Group 5"/>
          <p:cNvGrpSpPr/>
          <p:nvPr/>
        </p:nvGrpSpPr>
        <p:grpSpPr>
          <a:xfrm>
            <a:off x="323883" y="3563968"/>
            <a:ext cx="3200400" cy="730187"/>
            <a:chOff x="342966" y="5308972"/>
            <a:chExt cx="3200400" cy="730187"/>
          </a:xfrm>
        </p:grpSpPr>
        <p:pic>
          <p:nvPicPr>
            <p:cNvPr id="5" name="Picture 4"/>
            <p:cNvPicPr>
              <a:picLocks noChangeAspect="1"/>
            </p:cNvPicPr>
            <p:nvPr/>
          </p:nvPicPr>
          <p:blipFill rotWithShape="1">
            <a:blip r:embed="rId4"/>
            <a:srcRect b="72548"/>
            <a:stretch/>
          </p:blipFill>
          <p:spPr>
            <a:xfrm>
              <a:off x="342966" y="5308972"/>
              <a:ext cx="3200400" cy="482228"/>
            </a:xfrm>
            <a:prstGeom prst="rect">
              <a:avLst/>
            </a:prstGeom>
          </p:spPr>
        </p:pic>
        <p:pic>
          <p:nvPicPr>
            <p:cNvPr id="9" name="Picture 8"/>
            <p:cNvPicPr>
              <a:picLocks noChangeAspect="1"/>
            </p:cNvPicPr>
            <p:nvPr/>
          </p:nvPicPr>
          <p:blipFill rotWithShape="1">
            <a:blip r:embed="rId4"/>
            <a:srcRect t="56471" b="29412"/>
            <a:stretch/>
          </p:blipFill>
          <p:spPr>
            <a:xfrm>
              <a:off x="343393" y="5791200"/>
              <a:ext cx="3199973" cy="247959"/>
            </a:xfrm>
            <a:prstGeom prst="rect">
              <a:avLst/>
            </a:prstGeom>
          </p:spPr>
        </p:pic>
      </p:grpSp>
      <p:sp>
        <p:nvSpPr>
          <p:cNvPr id="10" name="TextBox 9">
            <a:extLst>
              <a:ext uri="{FF2B5EF4-FFF2-40B4-BE49-F238E27FC236}">
                <a16:creationId xmlns:a16="http://schemas.microsoft.com/office/drawing/2014/main" id="{7BC3186A-C987-456C-BF7D-901E8082541C}"/>
              </a:ext>
            </a:extLst>
          </p:cNvPr>
          <p:cNvSpPr txBox="1"/>
          <p:nvPr/>
        </p:nvSpPr>
        <p:spPr>
          <a:xfrm>
            <a:off x="457200" y="1589507"/>
            <a:ext cx="3067084" cy="769441"/>
          </a:xfrm>
          <a:prstGeom prst="rect">
            <a:avLst/>
          </a:prstGeom>
          <a:noFill/>
        </p:spPr>
        <p:txBody>
          <a:bodyPr wrap="square" rtlCol="0">
            <a:spAutoFit/>
          </a:bodyPr>
          <a:lstStyle>
            <a:defPPr>
              <a:defRPr lang="en-US"/>
            </a:defPPr>
            <a:lvl1pPr>
              <a:defRPr sz="2800">
                <a:solidFill>
                  <a:srgbClr val="8DC642"/>
                </a:solidFill>
                <a:latin typeface="Franklin Gothic Demi" panose="020B0703020102020204" pitchFamily="34" charset="0"/>
              </a:defRPr>
            </a:lvl1pPr>
          </a:lstStyle>
          <a:p>
            <a:r>
              <a:rPr lang="en-US" sz="2200" b="1" dirty="0">
                <a:solidFill>
                  <a:schemeClr val="bg1"/>
                </a:solidFill>
                <a:latin typeface="Franklin Gothic Book" panose="020B0503020102020204" pitchFamily="34" charset="0"/>
              </a:rPr>
              <a:t>Very High &amp; Very Peaked</a:t>
            </a:r>
          </a:p>
          <a:p>
            <a:r>
              <a:rPr lang="en-US" sz="2200" dirty="0">
                <a:solidFill>
                  <a:schemeClr val="bg1"/>
                </a:solidFill>
                <a:latin typeface="Franklin Gothic Book" panose="020B0503020102020204" pitchFamily="34" charset="0"/>
              </a:rPr>
              <a:t>(stadiums)</a:t>
            </a:r>
            <a:endParaRPr lang="en-US" sz="2200" dirty="0"/>
          </a:p>
        </p:txBody>
      </p:sp>
    </p:spTree>
    <p:extLst>
      <p:ext uri="{BB962C8B-B14F-4D97-AF65-F5344CB8AC3E}">
        <p14:creationId xmlns:p14="http://schemas.microsoft.com/office/powerpoint/2010/main" val="346985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04800" y="127000"/>
            <a:ext cx="9448800" cy="533400"/>
          </a:xfrm>
          <a:prstGeom prst="rect">
            <a:avLst/>
          </a:prstGeom>
          <a:noFill/>
          <a:ln w="12700">
            <a:noFill/>
            <a:miter lim="800000"/>
            <a:headEnd/>
            <a:tailEnd/>
          </a:ln>
          <a:effectLst/>
        </p:spPr>
        <p:txBody>
          <a:bodyPr lIns="0" tIns="0" rIns="0" bIns="0"/>
          <a:lstStyle/>
          <a:p>
            <a:pPr>
              <a:defRPr/>
            </a:pPr>
            <a:r>
              <a:rPr lang="en-US" sz="3600" kern="0" dirty="0">
                <a:solidFill>
                  <a:schemeClr val="bg1"/>
                </a:solidFill>
                <a:latin typeface="Franklin Gothic Book" panose="020B0503020102020204" pitchFamily="34" charset="0"/>
                <a:ea typeface="Segoe UI" panose="020B0502040204020203" pitchFamily="34" charset="0"/>
                <a:cs typeface="Segoe UI" panose="020B0502040204020203" pitchFamily="34" charset="0"/>
                <a:sym typeface="Gill Sans" charset="0"/>
              </a:rPr>
              <a:t>4. </a:t>
            </a:r>
            <a:r>
              <a:rPr lang="en-US" sz="4400" dirty="0">
                <a:solidFill>
                  <a:srgbClr val="8DC642"/>
                </a:solidFill>
                <a:latin typeface="Franklin Gothic Demi" panose="020B0703020102020204" pitchFamily="34" charset="0"/>
              </a:rPr>
              <a:t>TNCs &amp; the Curb</a:t>
            </a:r>
            <a:endParaRPr lang="en-US" sz="4400" dirty="0">
              <a:solidFill>
                <a:srgbClr val="8DC642"/>
              </a:solidFill>
              <a:latin typeface="Franklin Gothic Demi" panose="020B0703020102020204" pitchFamily="34" charset="0"/>
              <a:sym typeface="Gill Sans" charset="0"/>
            </a:endParaRPr>
          </a:p>
        </p:txBody>
      </p:sp>
      <p:sp>
        <p:nvSpPr>
          <p:cNvPr id="11" name="TextBox 10"/>
          <p:cNvSpPr txBox="1"/>
          <p:nvPr/>
        </p:nvSpPr>
        <p:spPr>
          <a:xfrm>
            <a:off x="698202" y="917921"/>
            <a:ext cx="7912398" cy="523220"/>
          </a:xfrm>
          <a:prstGeom prst="rect">
            <a:avLst/>
          </a:prstGeom>
          <a:noFill/>
        </p:spPr>
        <p:txBody>
          <a:bodyPr wrap="square" rtlCol="0">
            <a:spAutoFit/>
          </a:bodyPr>
          <a:lstStyle/>
          <a:p>
            <a:r>
              <a:rPr lang="en-US" sz="2800" dirty="0">
                <a:solidFill>
                  <a:srgbClr val="8DC642"/>
                </a:solidFill>
                <a:latin typeface="Franklin Gothic Demi" panose="020B0703020102020204" pitchFamily="34" charset="0"/>
              </a:rPr>
              <a:t>Different Demands = Different Approaches</a:t>
            </a:r>
          </a:p>
        </p:txBody>
      </p:sp>
      <p:sp>
        <p:nvSpPr>
          <p:cNvPr id="19" name="Title 1"/>
          <p:cNvSpPr txBox="1">
            <a:spLocks/>
          </p:cNvSpPr>
          <p:nvPr/>
        </p:nvSpPr>
        <p:spPr bwMode="auto">
          <a:xfrm>
            <a:off x="1905000" y="6400800"/>
            <a:ext cx="2743200" cy="304800"/>
          </a:xfrm>
          <a:prstGeom prst="rect">
            <a:avLst/>
          </a:prstGeom>
          <a:solidFill>
            <a:srgbClr val="2D2D2C"/>
          </a:solidFill>
          <a:ln w="12700">
            <a:noFill/>
            <a:miter lim="800000"/>
            <a:headEnd/>
            <a:tailEnd/>
          </a:ln>
          <a:effectLst/>
        </p:spPr>
        <p:txBody>
          <a:bodyPr lIns="0" tIns="0" rIns="0" bIns="0"/>
          <a:lstStyle/>
          <a:p>
            <a:pPr>
              <a:defRPr/>
            </a:pPr>
            <a:r>
              <a:rPr lang="en-US" kern="0" dirty="0">
                <a:solidFill>
                  <a:srgbClr val="8DC642"/>
                </a:solidFill>
                <a:latin typeface="Franklin Gothic Heavy" panose="020B0903020102020204" pitchFamily="34" charset="0"/>
                <a:ea typeface="Segoe UI" panose="020B0502040204020203" pitchFamily="34" charset="0"/>
                <a:cs typeface="Segoe UI" panose="020B0502040204020203" pitchFamily="34" charset="0"/>
                <a:sym typeface="Gill Sans" charset="0"/>
              </a:rPr>
              <a:t>CURBSIDE MANAGEMENT</a:t>
            </a:r>
          </a:p>
        </p:txBody>
      </p:sp>
      <p:sp>
        <p:nvSpPr>
          <p:cNvPr id="10" name="TextBox 9">
            <a:extLst>
              <a:ext uri="{FF2B5EF4-FFF2-40B4-BE49-F238E27FC236}">
                <a16:creationId xmlns:a16="http://schemas.microsoft.com/office/drawing/2014/main" id="{7BC3186A-C987-456C-BF7D-901E8082541C}"/>
              </a:ext>
            </a:extLst>
          </p:cNvPr>
          <p:cNvSpPr txBox="1"/>
          <p:nvPr/>
        </p:nvSpPr>
        <p:spPr>
          <a:xfrm>
            <a:off x="698201" y="1592759"/>
            <a:ext cx="2902281" cy="769441"/>
          </a:xfrm>
          <a:prstGeom prst="rect">
            <a:avLst/>
          </a:prstGeom>
          <a:noFill/>
        </p:spPr>
        <p:txBody>
          <a:bodyPr wrap="square" rtlCol="0">
            <a:spAutoFit/>
          </a:bodyPr>
          <a:lstStyle>
            <a:defPPr>
              <a:defRPr lang="en-US"/>
            </a:defPPr>
            <a:lvl1pPr>
              <a:defRPr sz="2800">
                <a:solidFill>
                  <a:srgbClr val="8DC642"/>
                </a:solidFill>
                <a:latin typeface="Franklin Gothic Demi" panose="020B0703020102020204" pitchFamily="34" charset="0"/>
              </a:defRPr>
            </a:lvl1pPr>
          </a:lstStyle>
          <a:p>
            <a:r>
              <a:rPr lang="en-US" sz="2200" b="1" dirty="0">
                <a:solidFill>
                  <a:schemeClr val="bg1"/>
                </a:solidFill>
                <a:latin typeface="Franklin Gothic Book" panose="020B0503020102020204" pitchFamily="34" charset="0"/>
              </a:rPr>
              <a:t>Very High &amp; Uniform</a:t>
            </a:r>
          </a:p>
          <a:p>
            <a:r>
              <a:rPr lang="en-US" sz="2200" dirty="0">
                <a:solidFill>
                  <a:schemeClr val="bg1"/>
                </a:solidFill>
                <a:latin typeface="Franklin Gothic Book" panose="020B0503020102020204" pitchFamily="34" charset="0"/>
              </a:rPr>
              <a:t>(airports)</a:t>
            </a:r>
            <a:endParaRPr lang="en-US" sz="22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202" y="2704812"/>
            <a:ext cx="2543391" cy="339118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0484" y="2192331"/>
            <a:ext cx="5204892" cy="3903669"/>
          </a:xfrm>
          <a:prstGeom prst="rect">
            <a:avLst/>
          </a:prstGeom>
        </p:spPr>
      </p:pic>
    </p:spTree>
    <p:extLst>
      <p:ext uri="{BB962C8B-B14F-4D97-AF65-F5344CB8AC3E}">
        <p14:creationId xmlns:p14="http://schemas.microsoft.com/office/powerpoint/2010/main" val="366777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04800" y="127000"/>
            <a:ext cx="9448800" cy="533400"/>
          </a:xfrm>
          <a:prstGeom prst="rect">
            <a:avLst/>
          </a:prstGeom>
          <a:noFill/>
          <a:ln w="12700">
            <a:noFill/>
            <a:miter lim="800000"/>
            <a:headEnd/>
            <a:tailEnd/>
          </a:ln>
          <a:effectLst/>
        </p:spPr>
        <p:txBody>
          <a:bodyPr lIns="0" tIns="0" rIns="0" bIns="0"/>
          <a:lstStyle/>
          <a:p>
            <a:pPr>
              <a:defRPr/>
            </a:pPr>
            <a:r>
              <a:rPr lang="en-US" sz="3600" kern="0" dirty="0">
                <a:solidFill>
                  <a:schemeClr val="bg1"/>
                </a:solidFill>
                <a:latin typeface="Franklin Gothic Book" panose="020B0503020102020204" pitchFamily="34" charset="0"/>
                <a:ea typeface="Segoe UI" panose="020B0502040204020203" pitchFamily="34" charset="0"/>
                <a:cs typeface="Segoe UI" panose="020B0502040204020203" pitchFamily="34" charset="0"/>
                <a:sym typeface="Gill Sans" charset="0"/>
              </a:rPr>
              <a:t>4. </a:t>
            </a:r>
            <a:r>
              <a:rPr lang="en-US" sz="4400" dirty="0">
                <a:solidFill>
                  <a:srgbClr val="8DC642"/>
                </a:solidFill>
                <a:latin typeface="Franklin Gothic Demi" panose="020B0703020102020204" pitchFamily="34" charset="0"/>
              </a:rPr>
              <a:t>TNCs &amp; the Curb</a:t>
            </a:r>
            <a:endParaRPr lang="en-US" sz="4400" dirty="0">
              <a:solidFill>
                <a:srgbClr val="8DC642"/>
              </a:solidFill>
              <a:latin typeface="Franklin Gothic Demi" panose="020B0703020102020204" pitchFamily="34" charset="0"/>
              <a:sym typeface="Gill Sans" charset="0"/>
            </a:endParaRPr>
          </a:p>
        </p:txBody>
      </p:sp>
      <p:sp>
        <p:nvSpPr>
          <p:cNvPr id="11" name="TextBox 10"/>
          <p:cNvSpPr txBox="1"/>
          <p:nvPr/>
        </p:nvSpPr>
        <p:spPr>
          <a:xfrm>
            <a:off x="698202" y="917921"/>
            <a:ext cx="7912398" cy="523220"/>
          </a:xfrm>
          <a:prstGeom prst="rect">
            <a:avLst/>
          </a:prstGeom>
          <a:noFill/>
        </p:spPr>
        <p:txBody>
          <a:bodyPr wrap="square" rtlCol="0">
            <a:spAutoFit/>
          </a:bodyPr>
          <a:lstStyle/>
          <a:p>
            <a:r>
              <a:rPr lang="en-US" sz="2800" dirty="0">
                <a:solidFill>
                  <a:srgbClr val="8DC642"/>
                </a:solidFill>
                <a:latin typeface="Franklin Gothic Demi" panose="020B0703020102020204" pitchFamily="34" charset="0"/>
              </a:rPr>
              <a:t>Different Demands = Different Approaches</a:t>
            </a:r>
          </a:p>
        </p:txBody>
      </p:sp>
      <p:sp>
        <p:nvSpPr>
          <p:cNvPr id="19" name="Title 1"/>
          <p:cNvSpPr txBox="1">
            <a:spLocks/>
          </p:cNvSpPr>
          <p:nvPr/>
        </p:nvSpPr>
        <p:spPr bwMode="auto">
          <a:xfrm>
            <a:off x="1905000" y="6400800"/>
            <a:ext cx="2743200" cy="304800"/>
          </a:xfrm>
          <a:prstGeom prst="rect">
            <a:avLst/>
          </a:prstGeom>
          <a:solidFill>
            <a:srgbClr val="2D2D2C"/>
          </a:solidFill>
          <a:ln w="12700">
            <a:noFill/>
            <a:miter lim="800000"/>
            <a:headEnd/>
            <a:tailEnd/>
          </a:ln>
          <a:effectLst/>
        </p:spPr>
        <p:txBody>
          <a:bodyPr lIns="0" tIns="0" rIns="0" bIns="0"/>
          <a:lstStyle/>
          <a:p>
            <a:pPr>
              <a:defRPr/>
            </a:pPr>
            <a:r>
              <a:rPr lang="en-US" kern="0" dirty="0">
                <a:solidFill>
                  <a:srgbClr val="8DC642"/>
                </a:solidFill>
                <a:latin typeface="Franklin Gothic Heavy" panose="020B0903020102020204" pitchFamily="34" charset="0"/>
                <a:ea typeface="Segoe UI" panose="020B0502040204020203" pitchFamily="34" charset="0"/>
                <a:cs typeface="Segoe UI" panose="020B0502040204020203" pitchFamily="34" charset="0"/>
                <a:sym typeface="Gill Sans" charset="0"/>
              </a:rPr>
              <a:t>CURBSIDE MANAGEMENT</a:t>
            </a:r>
          </a:p>
        </p:txBody>
      </p:sp>
      <p:sp>
        <p:nvSpPr>
          <p:cNvPr id="10" name="TextBox 9">
            <a:extLst>
              <a:ext uri="{FF2B5EF4-FFF2-40B4-BE49-F238E27FC236}">
                <a16:creationId xmlns:a16="http://schemas.microsoft.com/office/drawing/2014/main" id="{7BC3186A-C987-456C-BF7D-901E8082541C}"/>
              </a:ext>
            </a:extLst>
          </p:cNvPr>
          <p:cNvSpPr txBox="1"/>
          <p:nvPr/>
        </p:nvSpPr>
        <p:spPr>
          <a:xfrm>
            <a:off x="698201" y="1600200"/>
            <a:ext cx="2902281" cy="769441"/>
          </a:xfrm>
          <a:prstGeom prst="rect">
            <a:avLst/>
          </a:prstGeom>
          <a:noFill/>
        </p:spPr>
        <p:txBody>
          <a:bodyPr wrap="square" rtlCol="0">
            <a:spAutoFit/>
          </a:bodyPr>
          <a:lstStyle>
            <a:defPPr>
              <a:defRPr lang="en-US"/>
            </a:defPPr>
            <a:lvl1pPr>
              <a:defRPr sz="2800">
                <a:solidFill>
                  <a:srgbClr val="8DC642"/>
                </a:solidFill>
                <a:latin typeface="Franklin Gothic Demi" panose="020B0703020102020204" pitchFamily="34" charset="0"/>
              </a:defRPr>
            </a:lvl1pPr>
          </a:lstStyle>
          <a:p>
            <a:r>
              <a:rPr lang="en-US" sz="2200" b="1" dirty="0">
                <a:solidFill>
                  <a:schemeClr val="bg1"/>
                </a:solidFill>
                <a:latin typeface="Franklin Gothic Book" panose="020B0503020102020204" pitchFamily="34" charset="0"/>
              </a:rPr>
              <a:t>High &amp; Peaked</a:t>
            </a:r>
          </a:p>
          <a:p>
            <a:r>
              <a:rPr lang="en-US" sz="2200" dirty="0">
                <a:solidFill>
                  <a:schemeClr val="bg1"/>
                </a:solidFill>
                <a:latin typeface="Franklin Gothic Book" panose="020B0503020102020204" pitchFamily="34" charset="0"/>
              </a:rPr>
              <a:t>(transit hub, </a:t>
            </a:r>
            <a:r>
              <a:rPr lang="en-US" sz="2200" dirty="0" err="1">
                <a:solidFill>
                  <a:schemeClr val="bg1"/>
                </a:solidFill>
                <a:latin typeface="Franklin Gothic Book" panose="020B0503020102020204" pitchFamily="34" charset="0"/>
              </a:rPr>
              <a:t>FiDi</a:t>
            </a:r>
            <a:r>
              <a:rPr lang="en-US" sz="2200" dirty="0">
                <a:solidFill>
                  <a:schemeClr val="bg1"/>
                </a:solidFill>
                <a:latin typeface="Franklin Gothic Book" panose="020B0503020102020204" pitchFamily="34" charset="0"/>
              </a:rPr>
              <a:t>)</a:t>
            </a:r>
            <a:endParaRPr lang="en-US" sz="2200" dirty="0"/>
          </a:p>
        </p:txBody>
      </p:sp>
      <p:pic>
        <p:nvPicPr>
          <p:cNvPr id="9" name="Picture 8"/>
          <p:cNvPicPr>
            <a:picLocks noChangeAspect="1"/>
          </p:cNvPicPr>
          <p:nvPr/>
        </p:nvPicPr>
        <p:blipFill>
          <a:blip r:embed="rId3"/>
          <a:stretch>
            <a:fillRect/>
          </a:stretch>
        </p:blipFill>
        <p:spPr>
          <a:xfrm>
            <a:off x="3810000" y="2187502"/>
            <a:ext cx="5055655" cy="3651306"/>
          </a:xfrm>
          <a:prstGeom prst="rect">
            <a:avLst/>
          </a:prstGeom>
        </p:spPr>
      </p:pic>
      <p:pic>
        <p:nvPicPr>
          <p:cNvPr id="13" name="Picture 12"/>
          <p:cNvPicPr/>
          <p:nvPr/>
        </p:nvPicPr>
        <p:blipFill>
          <a:blip r:embed="rId4">
            <a:extLst>
              <a:ext uri="{28A0092B-C50C-407E-A947-70E740481C1C}">
                <a14:useLocalDpi xmlns:a14="http://schemas.microsoft.com/office/drawing/2010/main" val="0"/>
              </a:ext>
            </a:extLst>
          </a:blip>
          <a:stretch>
            <a:fillRect/>
          </a:stretch>
        </p:blipFill>
        <p:spPr>
          <a:xfrm>
            <a:off x="698202" y="2933864"/>
            <a:ext cx="3276600" cy="2886445"/>
          </a:xfrm>
          <a:prstGeom prst="rect">
            <a:avLst/>
          </a:prstGeom>
        </p:spPr>
      </p:pic>
    </p:spTree>
    <p:extLst>
      <p:ext uri="{BB962C8B-B14F-4D97-AF65-F5344CB8AC3E}">
        <p14:creationId xmlns:p14="http://schemas.microsoft.com/office/powerpoint/2010/main" val="2585138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2D2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4" name="Picture 6" descr="RÃ©sultats de recherche d'imag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414"/>
          <a:stretch/>
        </p:blipFill>
        <p:spPr bwMode="auto">
          <a:xfrm>
            <a:off x="4611230" y="304800"/>
            <a:ext cx="4045839" cy="3619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3538882" y="3514965"/>
            <a:ext cx="5381834" cy="3250123"/>
          </a:xfrm>
          <a:prstGeom prst="rect">
            <a:avLst/>
          </a:prstGeom>
        </p:spPr>
      </p:pic>
      <p:pic>
        <p:nvPicPr>
          <p:cNvPr id="2" name="Picture 1"/>
          <p:cNvPicPr>
            <a:picLocks noChangeAspect="1"/>
          </p:cNvPicPr>
          <p:nvPr/>
        </p:nvPicPr>
        <p:blipFill>
          <a:blip r:embed="rId5"/>
          <a:stretch>
            <a:fillRect/>
          </a:stretch>
        </p:blipFill>
        <p:spPr>
          <a:xfrm>
            <a:off x="256789" y="227759"/>
            <a:ext cx="4653271" cy="3250019"/>
          </a:xfrm>
          <a:prstGeom prst="rect">
            <a:avLst/>
          </a:prstGeom>
        </p:spPr>
      </p:pic>
      <p:pic>
        <p:nvPicPr>
          <p:cNvPr id="2050" name="Picture 2" descr="RÃ©sultats de recherche d'images pour Â«Â double parking TNCÂ Â»"/>
          <p:cNvPicPr>
            <a:picLocks noChangeAspect="1" noChangeArrowheads="1"/>
          </p:cNvPicPr>
          <p:nvPr/>
        </p:nvPicPr>
        <p:blipFill rotWithShape="1">
          <a:blip r:embed="rId6">
            <a:extLst>
              <a:ext uri="{28A0092B-C50C-407E-A947-70E740481C1C}">
                <a14:useLocalDpi xmlns:a14="http://schemas.microsoft.com/office/drawing/2010/main" val="0"/>
              </a:ext>
            </a:extLst>
          </a:blip>
          <a:srcRect l="24481" t="22892" b="24096"/>
          <a:stretch/>
        </p:blipFill>
        <p:spPr bwMode="auto">
          <a:xfrm>
            <a:off x="224354" y="3422998"/>
            <a:ext cx="3797142"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971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04800" y="127000"/>
            <a:ext cx="9448800" cy="533400"/>
          </a:xfrm>
          <a:prstGeom prst="rect">
            <a:avLst/>
          </a:prstGeom>
          <a:noFill/>
          <a:ln w="12700">
            <a:noFill/>
            <a:miter lim="800000"/>
            <a:headEnd/>
            <a:tailEnd/>
          </a:ln>
          <a:effectLst/>
        </p:spPr>
        <p:txBody>
          <a:bodyPr lIns="0" tIns="0" rIns="0" bIns="0"/>
          <a:lstStyle/>
          <a:p>
            <a:pPr>
              <a:defRPr/>
            </a:pPr>
            <a:r>
              <a:rPr lang="en-US" sz="3600" kern="0" dirty="0">
                <a:solidFill>
                  <a:schemeClr val="bg1"/>
                </a:solidFill>
                <a:latin typeface="Franklin Gothic Book" panose="020B0503020102020204" pitchFamily="34" charset="0"/>
                <a:ea typeface="Segoe UI" panose="020B0502040204020203" pitchFamily="34" charset="0"/>
                <a:cs typeface="Segoe UI" panose="020B0502040204020203" pitchFamily="34" charset="0"/>
                <a:sym typeface="Gill Sans" charset="0"/>
              </a:rPr>
              <a:t>4. </a:t>
            </a:r>
            <a:r>
              <a:rPr lang="en-US" sz="4400" dirty="0">
                <a:solidFill>
                  <a:srgbClr val="8DC642"/>
                </a:solidFill>
                <a:latin typeface="Franklin Gothic Demi" panose="020B0703020102020204" pitchFamily="34" charset="0"/>
              </a:rPr>
              <a:t>TNCs &amp; the Curb</a:t>
            </a:r>
            <a:endParaRPr lang="en-US" sz="4400" dirty="0">
              <a:solidFill>
                <a:srgbClr val="8DC642"/>
              </a:solidFill>
              <a:latin typeface="Franklin Gothic Demi" panose="020B0703020102020204" pitchFamily="34" charset="0"/>
              <a:sym typeface="Gill Sans" charset="0"/>
            </a:endParaRPr>
          </a:p>
        </p:txBody>
      </p:sp>
      <p:sp>
        <p:nvSpPr>
          <p:cNvPr id="11" name="TextBox 10"/>
          <p:cNvSpPr txBox="1"/>
          <p:nvPr/>
        </p:nvSpPr>
        <p:spPr>
          <a:xfrm>
            <a:off x="698202" y="917921"/>
            <a:ext cx="7912398" cy="523220"/>
          </a:xfrm>
          <a:prstGeom prst="rect">
            <a:avLst/>
          </a:prstGeom>
          <a:noFill/>
        </p:spPr>
        <p:txBody>
          <a:bodyPr wrap="square" rtlCol="0">
            <a:spAutoFit/>
          </a:bodyPr>
          <a:lstStyle/>
          <a:p>
            <a:r>
              <a:rPr lang="en-US" sz="2800" dirty="0">
                <a:solidFill>
                  <a:srgbClr val="8DC642"/>
                </a:solidFill>
                <a:latin typeface="Franklin Gothic Demi" panose="020B0703020102020204" pitchFamily="34" charset="0"/>
              </a:rPr>
              <a:t>Different Demands = Different Approaches</a:t>
            </a:r>
          </a:p>
        </p:txBody>
      </p:sp>
      <p:sp>
        <p:nvSpPr>
          <p:cNvPr id="19" name="Title 1"/>
          <p:cNvSpPr txBox="1">
            <a:spLocks/>
          </p:cNvSpPr>
          <p:nvPr/>
        </p:nvSpPr>
        <p:spPr bwMode="auto">
          <a:xfrm>
            <a:off x="1905000" y="6400800"/>
            <a:ext cx="2743200" cy="304800"/>
          </a:xfrm>
          <a:prstGeom prst="rect">
            <a:avLst/>
          </a:prstGeom>
          <a:solidFill>
            <a:srgbClr val="2D2D2C"/>
          </a:solidFill>
          <a:ln w="12700">
            <a:noFill/>
            <a:miter lim="800000"/>
            <a:headEnd/>
            <a:tailEnd/>
          </a:ln>
          <a:effectLst/>
        </p:spPr>
        <p:txBody>
          <a:bodyPr lIns="0" tIns="0" rIns="0" bIns="0"/>
          <a:lstStyle/>
          <a:p>
            <a:pPr>
              <a:defRPr/>
            </a:pPr>
            <a:r>
              <a:rPr lang="en-US" kern="0" dirty="0">
                <a:solidFill>
                  <a:srgbClr val="8DC642"/>
                </a:solidFill>
                <a:latin typeface="Franklin Gothic Heavy" panose="020B0903020102020204" pitchFamily="34" charset="0"/>
                <a:ea typeface="Segoe UI" panose="020B0502040204020203" pitchFamily="34" charset="0"/>
                <a:cs typeface="Segoe UI" panose="020B0502040204020203" pitchFamily="34" charset="0"/>
                <a:sym typeface="Gill Sans" charset="0"/>
              </a:rPr>
              <a:t>CURBSIDE MANAGEMENT</a:t>
            </a:r>
          </a:p>
        </p:txBody>
      </p:sp>
      <p:sp>
        <p:nvSpPr>
          <p:cNvPr id="10" name="TextBox 9">
            <a:extLst>
              <a:ext uri="{FF2B5EF4-FFF2-40B4-BE49-F238E27FC236}">
                <a16:creationId xmlns:a16="http://schemas.microsoft.com/office/drawing/2014/main" id="{7BC3186A-C987-456C-BF7D-901E8082541C}"/>
              </a:ext>
            </a:extLst>
          </p:cNvPr>
          <p:cNvSpPr txBox="1"/>
          <p:nvPr/>
        </p:nvSpPr>
        <p:spPr>
          <a:xfrm>
            <a:off x="698202" y="1634649"/>
            <a:ext cx="6540798" cy="430887"/>
          </a:xfrm>
          <a:prstGeom prst="rect">
            <a:avLst/>
          </a:prstGeom>
          <a:noFill/>
        </p:spPr>
        <p:txBody>
          <a:bodyPr wrap="square" rtlCol="0">
            <a:spAutoFit/>
          </a:bodyPr>
          <a:lstStyle>
            <a:defPPr>
              <a:defRPr lang="en-US"/>
            </a:defPPr>
            <a:lvl1pPr>
              <a:defRPr sz="2800">
                <a:solidFill>
                  <a:srgbClr val="8DC642"/>
                </a:solidFill>
                <a:latin typeface="Franklin Gothic Demi" panose="020B0703020102020204" pitchFamily="34" charset="0"/>
              </a:defRPr>
            </a:lvl1pPr>
          </a:lstStyle>
          <a:p>
            <a:r>
              <a:rPr lang="en-US" sz="2200" b="1" dirty="0">
                <a:solidFill>
                  <a:schemeClr val="bg1"/>
                </a:solidFill>
                <a:latin typeface="Franklin Gothic Book" panose="020B0503020102020204" pitchFamily="34" charset="0"/>
              </a:rPr>
              <a:t>Medium &amp; Random/Uniform </a:t>
            </a:r>
            <a:r>
              <a:rPr lang="en-US" sz="2200" dirty="0">
                <a:solidFill>
                  <a:schemeClr val="bg1"/>
                </a:solidFill>
                <a:latin typeface="Franklin Gothic Book" panose="020B0503020102020204" pitchFamily="34" charset="0"/>
              </a:rPr>
              <a:t>(downtown)</a:t>
            </a:r>
            <a:endParaRPr lang="en-US" sz="2200" dirty="0"/>
          </a:p>
        </p:txBody>
      </p:sp>
      <p:grpSp>
        <p:nvGrpSpPr>
          <p:cNvPr id="7" name="Group 6"/>
          <p:cNvGrpSpPr/>
          <p:nvPr/>
        </p:nvGrpSpPr>
        <p:grpSpPr>
          <a:xfrm>
            <a:off x="907256" y="2286000"/>
            <a:ext cx="7481887" cy="3844937"/>
            <a:chOff x="907256" y="2404090"/>
            <a:chExt cx="7481887" cy="3844937"/>
          </a:xfrm>
        </p:grpSpPr>
        <p:pic>
          <p:nvPicPr>
            <p:cNvPr id="3" name="Picture 2"/>
            <p:cNvPicPr>
              <a:picLocks noChangeAspect="1"/>
            </p:cNvPicPr>
            <p:nvPr/>
          </p:nvPicPr>
          <p:blipFill>
            <a:blip r:embed="rId3"/>
            <a:stretch>
              <a:fillRect/>
            </a:stretch>
          </p:blipFill>
          <p:spPr>
            <a:xfrm>
              <a:off x="907256" y="2404090"/>
              <a:ext cx="7481887" cy="3844937"/>
            </a:xfrm>
            <a:prstGeom prst="rect">
              <a:avLst/>
            </a:prstGeom>
          </p:spPr>
        </p:pic>
        <p:cxnSp>
          <p:nvCxnSpPr>
            <p:cNvPr id="6" name="Straight Connector 5"/>
            <p:cNvCxnSpPr/>
            <p:nvPr/>
          </p:nvCxnSpPr>
          <p:spPr>
            <a:xfrm flipV="1">
              <a:off x="2286000" y="3581400"/>
              <a:ext cx="3276600" cy="2667627"/>
            </a:xfrm>
            <a:prstGeom prst="line">
              <a:avLst/>
            </a:prstGeom>
            <a:ln w="76200">
              <a:solidFill>
                <a:srgbClr val="FF0000">
                  <a:alpha val="69804"/>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43245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04800" y="127000"/>
            <a:ext cx="9448800" cy="533400"/>
          </a:xfrm>
          <a:prstGeom prst="rect">
            <a:avLst/>
          </a:prstGeom>
          <a:noFill/>
          <a:ln w="12700">
            <a:noFill/>
            <a:miter lim="800000"/>
            <a:headEnd/>
            <a:tailEnd/>
          </a:ln>
          <a:effectLst/>
        </p:spPr>
        <p:txBody>
          <a:bodyPr lIns="0" tIns="0" rIns="0" bIns="0"/>
          <a:lstStyle/>
          <a:p>
            <a:pPr>
              <a:defRPr/>
            </a:pPr>
            <a:r>
              <a:rPr lang="en-US" sz="3600" kern="0" dirty="0">
                <a:solidFill>
                  <a:schemeClr val="bg1"/>
                </a:solidFill>
                <a:latin typeface="Franklin Gothic Book" panose="020B0503020102020204" pitchFamily="34" charset="0"/>
                <a:ea typeface="Segoe UI" panose="020B0502040204020203" pitchFamily="34" charset="0"/>
                <a:cs typeface="Segoe UI" panose="020B0502040204020203" pitchFamily="34" charset="0"/>
                <a:sym typeface="Gill Sans" charset="0"/>
              </a:rPr>
              <a:t>4. </a:t>
            </a:r>
            <a:r>
              <a:rPr lang="en-US" sz="4400" dirty="0">
                <a:solidFill>
                  <a:srgbClr val="8DC642"/>
                </a:solidFill>
                <a:latin typeface="Franklin Gothic Demi" panose="020B0703020102020204" pitchFamily="34" charset="0"/>
              </a:rPr>
              <a:t>TNCs &amp; the Curb</a:t>
            </a:r>
            <a:endParaRPr lang="en-US" sz="4400" dirty="0">
              <a:solidFill>
                <a:srgbClr val="8DC642"/>
              </a:solidFill>
              <a:latin typeface="Franklin Gothic Demi" panose="020B0703020102020204" pitchFamily="34" charset="0"/>
              <a:sym typeface="Gill Sans" charset="0"/>
            </a:endParaRPr>
          </a:p>
        </p:txBody>
      </p:sp>
      <p:sp>
        <p:nvSpPr>
          <p:cNvPr id="11" name="TextBox 10"/>
          <p:cNvSpPr txBox="1"/>
          <p:nvPr/>
        </p:nvSpPr>
        <p:spPr>
          <a:xfrm>
            <a:off x="698202" y="917921"/>
            <a:ext cx="7912398" cy="523220"/>
          </a:xfrm>
          <a:prstGeom prst="rect">
            <a:avLst/>
          </a:prstGeom>
          <a:noFill/>
        </p:spPr>
        <p:txBody>
          <a:bodyPr wrap="square" rtlCol="0">
            <a:spAutoFit/>
          </a:bodyPr>
          <a:lstStyle/>
          <a:p>
            <a:r>
              <a:rPr lang="en-US" sz="2800" dirty="0">
                <a:solidFill>
                  <a:srgbClr val="8DC642"/>
                </a:solidFill>
                <a:latin typeface="Franklin Gothic Demi" panose="020B0703020102020204" pitchFamily="34" charset="0"/>
              </a:rPr>
              <a:t>Different Demands = Different Approaches</a:t>
            </a:r>
          </a:p>
        </p:txBody>
      </p:sp>
      <p:sp>
        <p:nvSpPr>
          <p:cNvPr id="19" name="Title 1"/>
          <p:cNvSpPr txBox="1">
            <a:spLocks/>
          </p:cNvSpPr>
          <p:nvPr/>
        </p:nvSpPr>
        <p:spPr bwMode="auto">
          <a:xfrm>
            <a:off x="1905000" y="6400800"/>
            <a:ext cx="2743200" cy="304800"/>
          </a:xfrm>
          <a:prstGeom prst="rect">
            <a:avLst/>
          </a:prstGeom>
          <a:solidFill>
            <a:srgbClr val="2D2D2C"/>
          </a:solidFill>
          <a:ln w="12700">
            <a:noFill/>
            <a:miter lim="800000"/>
            <a:headEnd/>
            <a:tailEnd/>
          </a:ln>
          <a:effectLst/>
        </p:spPr>
        <p:txBody>
          <a:bodyPr lIns="0" tIns="0" rIns="0" bIns="0"/>
          <a:lstStyle/>
          <a:p>
            <a:pPr>
              <a:defRPr/>
            </a:pPr>
            <a:r>
              <a:rPr lang="en-US" kern="0" dirty="0">
                <a:solidFill>
                  <a:srgbClr val="8DC642"/>
                </a:solidFill>
                <a:latin typeface="Franklin Gothic Heavy" panose="020B0903020102020204" pitchFamily="34" charset="0"/>
                <a:ea typeface="Segoe UI" panose="020B0502040204020203" pitchFamily="34" charset="0"/>
                <a:cs typeface="Segoe UI" panose="020B0502040204020203" pitchFamily="34" charset="0"/>
                <a:sym typeface="Gill Sans" charset="0"/>
              </a:rPr>
              <a:t>CURBSIDE MANAGEMENT</a:t>
            </a:r>
          </a:p>
        </p:txBody>
      </p:sp>
      <p:sp>
        <p:nvSpPr>
          <p:cNvPr id="10" name="TextBox 9">
            <a:extLst>
              <a:ext uri="{FF2B5EF4-FFF2-40B4-BE49-F238E27FC236}">
                <a16:creationId xmlns:a16="http://schemas.microsoft.com/office/drawing/2014/main" id="{7BC3186A-C987-456C-BF7D-901E8082541C}"/>
              </a:ext>
            </a:extLst>
          </p:cNvPr>
          <p:cNvSpPr txBox="1"/>
          <p:nvPr/>
        </p:nvSpPr>
        <p:spPr>
          <a:xfrm>
            <a:off x="247682" y="1600200"/>
            <a:ext cx="5238718" cy="430887"/>
          </a:xfrm>
          <a:prstGeom prst="rect">
            <a:avLst/>
          </a:prstGeom>
          <a:noFill/>
        </p:spPr>
        <p:txBody>
          <a:bodyPr wrap="square" rtlCol="0">
            <a:spAutoFit/>
          </a:bodyPr>
          <a:lstStyle>
            <a:defPPr>
              <a:defRPr lang="en-US"/>
            </a:defPPr>
            <a:lvl1pPr>
              <a:defRPr sz="2800">
                <a:solidFill>
                  <a:srgbClr val="8DC642"/>
                </a:solidFill>
                <a:latin typeface="Franklin Gothic Demi" panose="020B0703020102020204" pitchFamily="34" charset="0"/>
              </a:defRPr>
            </a:lvl1pPr>
          </a:lstStyle>
          <a:p>
            <a:pPr algn="ctr"/>
            <a:r>
              <a:rPr lang="en-US" sz="2200" b="1" dirty="0">
                <a:solidFill>
                  <a:schemeClr val="bg1"/>
                </a:solidFill>
                <a:latin typeface="Franklin Gothic Book" panose="020B0503020102020204" pitchFamily="34" charset="0"/>
              </a:rPr>
              <a:t>Low &amp; Random </a:t>
            </a:r>
            <a:r>
              <a:rPr lang="en-US" sz="2200" dirty="0">
                <a:solidFill>
                  <a:schemeClr val="bg1"/>
                </a:solidFill>
                <a:latin typeface="Franklin Gothic Book" panose="020B0503020102020204" pitchFamily="34" charset="0"/>
              </a:rPr>
              <a:t>(residential areas)</a:t>
            </a:r>
            <a:endParaRPr lang="en-US" sz="2200" dirty="0"/>
          </a:p>
        </p:txBody>
      </p:sp>
      <p:pic>
        <p:nvPicPr>
          <p:cNvPr id="7" name="Picture 6"/>
          <p:cNvPicPr>
            <a:picLocks noChangeAspect="1"/>
          </p:cNvPicPr>
          <p:nvPr/>
        </p:nvPicPr>
        <p:blipFill rotWithShape="1">
          <a:blip r:embed="rId3"/>
          <a:srcRect l="2823" t="12075" b="14789"/>
          <a:stretch/>
        </p:blipFill>
        <p:spPr>
          <a:xfrm>
            <a:off x="533400" y="2133600"/>
            <a:ext cx="8077200" cy="4076890"/>
          </a:xfrm>
          <a:prstGeom prst="rect">
            <a:avLst/>
          </a:prstGeom>
        </p:spPr>
      </p:pic>
    </p:spTree>
    <p:extLst>
      <p:ext uri="{BB962C8B-B14F-4D97-AF65-F5344CB8AC3E}">
        <p14:creationId xmlns:p14="http://schemas.microsoft.com/office/powerpoint/2010/main" val="3535987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04800" y="127000"/>
            <a:ext cx="9448800" cy="533400"/>
          </a:xfrm>
          <a:prstGeom prst="rect">
            <a:avLst/>
          </a:prstGeom>
          <a:noFill/>
          <a:ln w="12700">
            <a:noFill/>
            <a:miter lim="800000"/>
            <a:headEnd/>
            <a:tailEnd/>
          </a:ln>
          <a:effectLst/>
        </p:spPr>
        <p:txBody>
          <a:bodyPr lIns="0" tIns="0" rIns="0" bIns="0"/>
          <a:lstStyle/>
          <a:p>
            <a:pPr>
              <a:defRPr/>
            </a:pPr>
            <a:r>
              <a:rPr lang="en-US" sz="3600" kern="0" dirty="0">
                <a:solidFill>
                  <a:schemeClr val="bg1"/>
                </a:solidFill>
                <a:latin typeface="Franklin Gothic Book" panose="020B0503020102020204" pitchFamily="34" charset="0"/>
                <a:ea typeface="Segoe UI" panose="020B0502040204020203" pitchFamily="34" charset="0"/>
                <a:cs typeface="Segoe UI" panose="020B0502040204020203" pitchFamily="34" charset="0"/>
                <a:sym typeface="Gill Sans" charset="0"/>
              </a:rPr>
              <a:t>4. </a:t>
            </a:r>
            <a:r>
              <a:rPr lang="en-US" sz="4400" dirty="0">
                <a:solidFill>
                  <a:srgbClr val="8DC642"/>
                </a:solidFill>
                <a:latin typeface="Franklin Gothic Demi" panose="020B0703020102020204" pitchFamily="34" charset="0"/>
              </a:rPr>
              <a:t>TNCs &amp; the Curb</a:t>
            </a:r>
            <a:endParaRPr lang="en-US" sz="4400" dirty="0">
              <a:solidFill>
                <a:srgbClr val="8DC642"/>
              </a:solidFill>
              <a:latin typeface="Franklin Gothic Demi" panose="020B0703020102020204" pitchFamily="34" charset="0"/>
              <a:sym typeface="Gill Sans" charset="0"/>
            </a:endParaRPr>
          </a:p>
        </p:txBody>
      </p:sp>
      <p:sp>
        <p:nvSpPr>
          <p:cNvPr id="11" name="TextBox 10"/>
          <p:cNvSpPr txBox="1"/>
          <p:nvPr/>
        </p:nvSpPr>
        <p:spPr>
          <a:xfrm>
            <a:off x="698202" y="917921"/>
            <a:ext cx="7912398" cy="523220"/>
          </a:xfrm>
          <a:prstGeom prst="rect">
            <a:avLst/>
          </a:prstGeom>
          <a:noFill/>
        </p:spPr>
        <p:txBody>
          <a:bodyPr wrap="square" rtlCol="0">
            <a:spAutoFit/>
          </a:bodyPr>
          <a:lstStyle/>
          <a:p>
            <a:r>
              <a:rPr lang="en-US" sz="2800" dirty="0">
                <a:solidFill>
                  <a:srgbClr val="8DC642"/>
                </a:solidFill>
                <a:latin typeface="Franklin Gothic Demi" panose="020B0703020102020204" pitchFamily="34" charset="0"/>
              </a:rPr>
              <a:t>Different Demands = Different Approaches</a:t>
            </a:r>
          </a:p>
        </p:txBody>
      </p:sp>
      <p:sp>
        <p:nvSpPr>
          <p:cNvPr id="19" name="Title 1"/>
          <p:cNvSpPr txBox="1">
            <a:spLocks/>
          </p:cNvSpPr>
          <p:nvPr/>
        </p:nvSpPr>
        <p:spPr bwMode="auto">
          <a:xfrm>
            <a:off x="1905000" y="6400800"/>
            <a:ext cx="2743200" cy="304800"/>
          </a:xfrm>
          <a:prstGeom prst="rect">
            <a:avLst/>
          </a:prstGeom>
          <a:solidFill>
            <a:srgbClr val="2D2D2C"/>
          </a:solidFill>
          <a:ln w="12700">
            <a:noFill/>
            <a:miter lim="800000"/>
            <a:headEnd/>
            <a:tailEnd/>
          </a:ln>
          <a:effectLst/>
        </p:spPr>
        <p:txBody>
          <a:bodyPr lIns="0" tIns="0" rIns="0" bIns="0"/>
          <a:lstStyle/>
          <a:p>
            <a:pPr>
              <a:defRPr/>
            </a:pPr>
            <a:r>
              <a:rPr lang="en-US" kern="0" dirty="0">
                <a:solidFill>
                  <a:srgbClr val="8DC642"/>
                </a:solidFill>
                <a:latin typeface="Franklin Gothic Heavy" panose="020B0903020102020204" pitchFamily="34" charset="0"/>
                <a:ea typeface="Segoe UI" panose="020B0502040204020203" pitchFamily="34" charset="0"/>
                <a:cs typeface="Segoe UI" panose="020B0502040204020203" pitchFamily="34" charset="0"/>
                <a:sym typeface="Gill Sans" charset="0"/>
              </a:rPr>
              <a:t>CURBSIDE MANAGEMENT</a:t>
            </a:r>
          </a:p>
        </p:txBody>
      </p:sp>
      <p:pic>
        <p:nvPicPr>
          <p:cNvPr id="6" name="Picture 5"/>
          <p:cNvPicPr>
            <a:picLocks noChangeAspect="1"/>
          </p:cNvPicPr>
          <p:nvPr/>
        </p:nvPicPr>
        <p:blipFill rotWithShape="1">
          <a:blip r:embed="rId3"/>
          <a:srcRect t="1828" r="1897"/>
          <a:stretch/>
        </p:blipFill>
        <p:spPr>
          <a:xfrm>
            <a:off x="452291" y="1724062"/>
            <a:ext cx="8391817" cy="4092538"/>
          </a:xfrm>
          <a:prstGeom prst="rect">
            <a:avLst/>
          </a:prstGeom>
        </p:spPr>
      </p:pic>
    </p:spTree>
    <p:extLst>
      <p:ext uri="{BB962C8B-B14F-4D97-AF65-F5344CB8AC3E}">
        <p14:creationId xmlns:p14="http://schemas.microsoft.com/office/powerpoint/2010/main" val="2100447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04800" y="127000"/>
            <a:ext cx="9448800" cy="533400"/>
          </a:xfrm>
          <a:prstGeom prst="rect">
            <a:avLst/>
          </a:prstGeom>
          <a:noFill/>
          <a:ln w="12700">
            <a:noFill/>
            <a:miter lim="800000"/>
            <a:headEnd/>
            <a:tailEnd/>
          </a:ln>
          <a:effectLst/>
        </p:spPr>
        <p:txBody>
          <a:bodyPr lIns="0" tIns="0" rIns="0" bIns="0"/>
          <a:lstStyle/>
          <a:p>
            <a:pPr>
              <a:defRPr/>
            </a:pPr>
            <a:r>
              <a:rPr lang="en-US" sz="3600" kern="0" dirty="0">
                <a:solidFill>
                  <a:schemeClr val="bg1"/>
                </a:solidFill>
                <a:latin typeface="Franklin Gothic Book" panose="020B0503020102020204" pitchFamily="34" charset="0"/>
                <a:ea typeface="Segoe UI" panose="020B0502040204020203" pitchFamily="34" charset="0"/>
                <a:cs typeface="Segoe UI" panose="020B0502040204020203" pitchFamily="34" charset="0"/>
                <a:sym typeface="Gill Sans" charset="0"/>
              </a:rPr>
              <a:t>4. </a:t>
            </a:r>
            <a:r>
              <a:rPr lang="en-US" sz="4400" dirty="0">
                <a:solidFill>
                  <a:srgbClr val="8DC642"/>
                </a:solidFill>
                <a:latin typeface="Franklin Gothic Demi" panose="020B0703020102020204" pitchFamily="34" charset="0"/>
              </a:rPr>
              <a:t>TNCs &amp; the Curb</a:t>
            </a:r>
            <a:endParaRPr lang="en-US" sz="4400" dirty="0">
              <a:solidFill>
                <a:srgbClr val="8DC642"/>
              </a:solidFill>
              <a:latin typeface="Franklin Gothic Demi" panose="020B0703020102020204" pitchFamily="34" charset="0"/>
              <a:sym typeface="Gill Sans" charset="0"/>
            </a:endParaRPr>
          </a:p>
        </p:txBody>
      </p:sp>
      <p:sp>
        <p:nvSpPr>
          <p:cNvPr id="11" name="TextBox 10"/>
          <p:cNvSpPr txBox="1"/>
          <p:nvPr/>
        </p:nvSpPr>
        <p:spPr>
          <a:xfrm>
            <a:off x="698202" y="917921"/>
            <a:ext cx="8445798" cy="954107"/>
          </a:xfrm>
          <a:prstGeom prst="rect">
            <a:avLst/>
          </a:prstGeom>
          <a:noFill/>
        </p:spPr>
        <p:txBody>
          <a:bodyPr wrap="square" rtlCol="0">
            <a:spAutoFit/>
          </a:bodyPr>
          <a:lstStyle/>
          <a:p>
            <a:r>
              <a:rPr lang="en-US" sz="2800" kern="0" dirty="0">
                <a:solidFill>
                  <a:srgbClr val="8DC642"/>
                </a:solidFill>
                <a:latin typeface="Franklin Gothic Heavy" panose="020B0903020102020204" pitchFamily="34" charset="0"/>
                <a:cs typeface="Segoe UI" panose="020B0502040204020203" pitchFamily="34" charset="0"/>
                <a:sym typeface="Gill Sans" charset="0"/>
              </a:rPr>
              <a:t>Curb Productivity Index – Passenger Throughput</a:t>
            </a:r>
            <a:endParaRPr lang="en-US" sz="2800" b="1" kern="0" dirty="0">
              <a:solidFill>
                <a:schemeClr val="bg1"/>
              </a:solidFill>
              <a:latin typeface="Franklin Gothic Book" panose="020B0503020102020204" pitchFamily="34" charset="0"/>
              <a:ea typeface="Segoe UI" panose="020B0502040204020203" pitchFamily="34" charset="0"/>
              <a:cs typeface="Segoe UI" panose="020B0502040204020203" pitchFamily="34" charset="0"/>
              <a:sym typeface="Gill Sans" charset="0"/>
            </a:endParaRPr>
          </a:p>
          <a:p>
            <a:endParaRPr lang="en-US" sz="2800" dirty="0">
              <a:solidFill>
                <a:srgbClr val="8DC642"/>
              </a:solidFill>
              <a:latin typeface="Franklin Gothic Demi" panose="020B0703020102020204" pitchFamily="34" charset="0"/>
            </a:endParaRPr>
          </a:p>
        </p:txBody>
      </p:sp>
      <p:sp>
        <p:nvSpPr>
          <p:cNvPr id="19" name="Title 1"/>
          <p:cNvSpPr txBox="1">
            <a:spLocks/>
          </p:cNvSpPr>
          <p:nvPr/>
        </p:nvSpPr>
        <p:spPr bwMode="auto">
          <a:xfrm>
            <a:off x="1905000" y="6400800"/>
            <a:ext cx="2743200" cy="304800"/>
          </a:xfrm>
          <a:prstGeom prst="rect">
            <a:avLst/>
          </a:prstGeom>
          <a:solidFill>
            <a:srgbClr val="2D2D2C"/>
          </a:solidFill>
          <a:ln w="12700">
            <a:noFill/>
            <a:miter lim="800000"/>
            <a:headEnd/>
            <a:tailEnd/>
          </a:ln>
          <a:effectLst/>
        </p:spPr>
        <p:txBody>
          <a:bodyPr lIns="0" tIns="0" rIns="0" bIns="0"/>
          <a:lstStyle/>
          <a:p>
            <a:pPr>
              <a:defRPr/>
            </a:pPr>
            <a:r>
              <a:rPr lang="en-US" kern="0" dirty="0">
                <a:solidFill>
                  <a:srgbClr val="8DC642"/>
                </a:solidFill>
                <a:latin typeface="Franklin Gothic Heavy" panose="020B0903020102020204" pitchFamily="34" charset="0"/>
                <a:ea typeface="Segoe UI" panose="020B0502040204020203" pitchFamily="34" charset="0"/>
                <a:cs typeface="Segoe UI" panose="020B0502040204020203" pitchFamily="34" charset="0"/>
                <a:sym typeface="Gill Sans" charset="0"/>
              </a:rPr>
              <a:t>CURBSIDE MANAGEMENT</a:t>
            </a:r>
          </a:p>
        </p:txBody>
      </p:sp>
      <p:grpSp>
        <p:nvGrpSpPr>
          <p:cNvPr id="8" name="Group 7"/>
          <p:cNvGrpSpPr/>
          <p:nvPr/>
        </p:nvGrpSpPr>
        <p:grpSpPr>
          <a:xfrm>
            <a:off x="392131" y="1752600"/>
            <a:ext cx="8512138" cy="4482930"/>
            <a:chOff x="381000" y="1692247"/>
            <a:chExt cx="8512138" cy="4482930"/>
          </a:xfrm>
        </p:grpSpPr>
        <mc:AlternateContent xmlns:mc="http://schemas.openxmlformats.org/markup-compatibility/2006" xmlns:a14="http://schemas.microsoft.com/office/drawing/2010/main">
          <mc:Choice Requires="a14">
            <p:sp>
              <p:nvSpPr>
                <p:cNvPr id="9" name="TextBox 8"/>
                <p:cNvSpPr txBox="1"/>
                <p:nvPr/>
              </p:nvSpPr>
              <p:spPr>
                <a:xfrm>
                  <a:off x="381000" y="1692247"/>
                  <a:ext cx="7912398" cy="766428"/>
                </a:xfrm>
                <a:prstGeom prst="rect">
                  <a:avLst/>
                </a:prstGeom>
                <a:noFill/>
              </p:spPr>
              <p:txBody>
                <a:bodyPr wrap="square" rtlCol="0">
                  <a:spAutoFit/>
                </a:bodyPr>
                <a:lstStyle/>
                <a:p>
                  <a:r>
                    <a:rPr lang="en-US" sz="2800" dirty="0">
                      <a:solidFill>
                        <a:schemeClr val="bg1"/>
                      </a:solidFill>
                      <a:latin typeface="Franklin Gothic Book" panose="020B0503020102020204" pitchFamily="34" charset="0"/>
                    </a:rPr>
                    <a:t>Curb Productivity Index = </a:t>
                  </a:r>
                  <a14:m>
                    <m:oMath xmlns:m="http://schemas.openxmlformats.org/officeDocument/2006/math">
                      <m:f>
                        <m:fPr>
                          <m:ctrlPr>
                            <a:rPr lang="en-US" sz="2800" i="1">
                              <a:solidFill>
                                <a:schemeClr val="bg1"/>
                              </a:solidFill>
                              <a:latin typeface="Cambria Math" panose="02040503050406030204" pitchFamily="18" charset="0"/>
                            </a:rPr>
                          </m:ctrlPr>
                        </m:fPr>
                        <m:num>
                          <m:r>
                            <a:rPr lang="en-US" sz="2800" b="0" i="1" smtClean="0">
                              <a:solidFill>
                                <a:schemeClr val="bg1"/>
                              </a:solidFill>
                              <a:latin typeface="Cambria Math" panose="02040503050406030204" pitchFamily="18" charset="0"/>
                            </a:rPr>
                            <m:t>𝐴𝑐𝑡𝑖𝑣𝑖𝑡𝑦</m:t>
                          </m:r>
                        </m:num>
                        <m:den>
                          <m:r>
                            <a:rPr lang="en-US" sz="2800" b="0" i="1" smtClean="0">
                              <a:solidFill>
                                <a:schemeClr val="bg1"/>
                              </a:solidFill>
                              <a:latin typeface="Cambria Math" panose="02040503050406030204" pitchFamily="18" charset="0"/>
                            </a:rPr>
                            <m:t>𝑇𝑖𝑚𝑒</m:t>
                          </m:r>
                          <m:r>
                            <a:rPr lang="en-US" sz="2800" i="1">
                              <a:solidFill>
                                <a:schemeClr val="bg1"/>
                              </a:solidFill>
                              <a:latin typeface="Cambria Math" panose="02040503050406030204" pitchFamily="18" charset="0"/>
                            </a:rPr>
                            <m:t> </m:t>
                          </m:r>
                          <m:r>
                            <a:rPr lang="en-US" sz="2800" i="1">
                              <a:solidFill>
                                <a:schemeClr val="bg1"/>
                              </a:solidFill>
                              <a:latin typeface="Cambria Math" panose="02040503050406030204" pitchFamily="18" charset="0"/>
                            </a:rPr>
                            <m:t>𝑥</m:t>
                          </m:r>
                          <m:r>
                            <a:rPr lang="en-US" sz="2800" i="1">
                              <a:solidFill>
                                <a:schemeClr val="bg1"/>
                              </a:solidFill>
                              <a:latin typeface="Cambria Math" panose="02040503050406030204" pitchFamily="18" charset="0"/>
                            </a:rPr>
                            <m:t> </m:t>
                          </m:r>
                          <m:r>
                            <a:rPr lang="en-US" sz="2800" b="0" i="1" smtClean="0">
                              <a:solidFill>
                                <a:schemeClr val="bg1"/>
                              </a:solidFill>
                              <a:latin typeface="Cambria Math" panose="02040503050406030204" pitchFamily="18" charset="0"/>
                            </a:rPr>
                            <m:t>𝑆</m:t>
                          </m:r>
                          <m:r>
                            <a:rPr lang="en-US" sz="2800" i="1">
                              <a:solidFill>
                                <a:schemeClr val="bg1"/>
                              </a:solidFill>
                              <a:latin typeface="Cambria Math" panose="02040503050406030204" pitchFamily="18" charset="0"/>
                            </a:rPr>
                            <m:t>𝑝𝑎𝑐𝑒</m:t>
                          </m:r>
                        </m:den>
                      </m:f>
                    </m:oMath>
                  </a14:m>
                  <a:r>
                    <a:rPr lang="en-US" sz="2800" dirty="0">
                      <a:solidFill>
                        <a:srgbClr val="8DC642"/>
                      </a:solidFill>
                      <a:latin typeface="Franklin Gothic Book" panose="020B0503020102020204" pitchFamily="34" charset="0"/>
                    </a:rPr>
                    <a:t> </a:t>
                  </a:r>
                </a:p>
              </p:txBody>
            </p:sp>
          </mc:Choice>
          <mc:Fallback xmlns="">
            <p:sp>
              <p:nvSpPr>
                <p:cNvPr id="9" name="TextBox 8"/>
                <p:cNvSpPr txBox="1">
                  <a:spLocks noRot="1" noChangeAspect="1" noMove="1" noResize="1" noEditPoints="1" noAdjustHandles="1" noChangeArrowheads="1" noChangeShapeType="1" noTextEdit="1"/>
                </p:cNvSpPr>
                <p:nvPr/>
              </p:nvSpPr>
              <p:spPr>
                <a:xfrm>
                  <a:off x="381000" y="1692247"/>
                  <a:ext cx="7912398" cy="766428"/>
                </a:xfrm>
                <a:prstGeom prst="rect">
                  <a:avLst/>
                </a:prstGeom>
                <a:blipFill>
                  <a:blip r:embed="rId3"/>
                  <a:stretch>
                    <a:fillRect l="-1541" b="-2400"/>
                  </a:stretch>
                </a:blipFill>
              </p:spPr>
              <p:txBody>
                <a:bodyPr/>
                <a:lstStyle/>
                <a:p>
                  <a:r>
                    <a:rPr lang="en-US">
                      <a:noFill/>
                    </a:rPr>
                    <a:t> </a:t>
                  </a:r>
                </a:p>
              </p:txBody>
            </p:sp>
          </mc:Fallback>
        </mc:AlternateContent>
        <p:pic>
          <p:nvPicPr>
            <p:cNvPr id="10" name="Picture 9"/>
            <p:cNvPicPr>
              <a:picLocks noChangeAspect="1"/>
            </p:cNvPicPr>
            <p:nvPr/>
          </p:nvPicPr>
          <p:blipFill>
            <a:blip r:embed="rId4"/>
            <a:stretch>
              <a:fillRect/>
            </a:stretch>
          </p:blipFill>
          <p:spPr>
            <a:xfrm>
              <a:off x="1598428" y="2799026"/>
              <a:ext cx="5718543" cy="2819401"/>
            </a:xfrm>
            <a:prstGeom prst="rect">
              <a:avLst/>
            </a:prstGeom>
          </p:spPr>
        </p:pic>
        <p:sp>
          <p:nvSpPr>
            <p:cNvPr id="12" name="TextBox 11">
              <a:extLst>
                <a:ext uri="{FF2B5EF4-FFF2-40B4-BE49-F238E27FC236}">
                  <a16:creationId xmlns:a16="http://schemas.microsoft.com/office/drawing/2014/main" id="{7BC3186A-C987-456C-BF7D-901E8082541C}"/>
                </a:ext>
              </a:extLst>
            </p:cNvPr>
            <p:cNvSpPr txBox="1"/>
            <p:nvPr/>
          </p:nvSpPr>
          <p:spPr>
            <a:xfrm>
              <a:off x="2895600" y="5867400"/>
              <a:ext cx="5997538" cy="307777"/>
            </a:xfrm>
            <a:prstGeom prst="rect">
              <a:avLst/>
            </a:prstGeom>
            <a:noFill/>
          </p:spPr>
          <p:txBody>
            <a:bodyPr wrap="square" rtlCol="0">
              <a:spAutoFit/>
            </a:bodyPr>
            <a:lstStyle>
              <a:defPPr>
                <a:defRPr lang="en-US"/>
              </a:defPPr>
              <a:lvl1pPr>
                <a:defRPr sz="2800">
                  <a:solidFill>
                    <a:srgbClr val="8DC642"/>
                  </a:solidFill>
                  <a:latin typeface="Franklin Gothic Demi" panose="020B0703020102020204" pitchFamily="34" charset="0"/>
                </a:defRPr>
              </a:lvl1pPr>
            </a:lstStyle>
            <a:p>
              <a:pPr algn="r"/>
              <a:r>
                <a:rPr lang="en-US" sz="1400" i="1" dirty="0">
                  <a:solidFill>
                    <a:schemeClr val="bg1"/>
                  </a:solidFill>
                  <a:latin typeface="Franklin Gothic Book" panose="020B0503020102020204" pitchFamily="34" charset="0"/>
                </a:rPr>
                <a:t>San Francisco Curb Study, Uber and Fehr &amp; Peers</a:t>
              </a:r>
              <a:endParaRPr lang="en-US" sz="1400" i="1" dirty="0"/>
            </a:p>
          </p:txBody>
        </p:sp>
      </p:grpSp>
    </p:spTree>
    <p:extLst>
      <p:ext uri="{BB962C8B-B14F-4D97-AF65-F5344CB8AC3E}">
        <p14:creationId xmlns:p14="http://schemas.microsoft.com/office/powerpoint/2010/main" val="2381203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04800" y="127000"/>
            <a:ext cx="9448800" cy="533400"/>
          </a:xfrm>
          <a:prstGeom prst="rect">
            <a:avLst/>
          </a:prstGeom>
          <a:noFill/>
          <a:ln w="12700">
            <a:noFill/>
            <a:miter lim="800000"/>
            <a:headEnd/>
            <a:tailEnd/>
          </a:ln>
          <a:effectLst/>
        </p:spPr>
        <p:txBody>
          <a:bodyPr lIns="0" tIns="0" rIns="0" bIns="0"/>
          <a:lstStyle/>
          <a:p>
            <a:pPr>
              <a:defRPr/>
            </a:pPr>
            <a:r>
              <a:rPr lang="en-US" sz="3600" kern="0" dirty="0">
                <a:solidFill>
                  <a:schemeClr val="bg1"/>
                </a:solidFill>
                <a:latin typeface="Franklin Gothic Book" panose="020B0503020102020204" pitchFamily="34" charset="0"/>
                <a:ea typeface="Segoe UI" panose="020B0502040204020203" pitchFamily="34" charset="0"/>
                <a:cs typeface="Segoe UI" panose="020B0502040204020203" pitchFamily="34" charset="0"/>
                <a:sym typeface="Gill Sans" charset="0"/>
              </a:rPr>
              <a:t>5. </a:t>
            </a:r>
            <a:r>
              <a:rPr lang="en-US" sz="4400" kern="0" dirty="0">
                <a:solidFill>
                  <a:srgbClr val="8DC642"/>
                </a:solidFill>
                <a:latin typeface="Franklin Gothic Heavy" panose="020B0903020102020204" pitchFamily="34" charset="0"/>
                <a:ea typeface="Segoe UI" panose="020B0502040204020203" pitchFamily="34" charset="0"/>
                <a:cs typeface="Segoe UI" panose="020B0502040204020203" pitchFamily="34" charset="0"/>
                <a:sym typeface="Gill Sans" charset="0"/>
              </a:rPr>
              <a:t>Questions</a:t>
            </a:r>
            <a:endParaRPr lang="en-US" sz="4800" b="1" kern="0" dirty="0">
              <a:solidFill>
                <a:schemeClr val="bg1"/>
              </a:solidFill>
              <a:latin typeface="Franklin Gothic Book" panose="020B0503020102020204" pitchFamily="34" charset="0"/>
              <a:ea typeface="Segoe UI" panose="020B0502040204020203" pitchFamily="34" charset="0"/>
              <a:cs typeface="Segoe UI" panose="020B0502040204020203" pitchFamily="34" charset="0"/>
              <a:sym typeface="Gill Sans" charset="0"/>
            </a:endParaRPr>
          </a:p>
        </p:txBody>
      </p:sp>
      <p:sp>
        <p:nvSpPr>
          <p:cNvPr id="19" name="Title 1"/>
          <p:cNvSpPr txBox="1">
            <a:spLocks/>
          </p:cNvSpPr>
          <p:nvPr/>
        </p:nvSpPr>
        <p:spPr bwMode="auto">
          <a:xfrm>
            <a:off x="1905000" y="6400800"/>
            <a:ext cx="2743200" cy="304800"/>
          </a:xfrm>
          <a:prstGeom prst="rect">
            <a:avLst/>
          </a:prstGeom>
          <a:solidFill>
            <a:srgbClr val="2D2D2C"/>
          </a:solidFill>
          <a:ln w="12700">
            <a:noFill/>
            <a:miter lim="800000"/>
            <a:headEnd/>
            <a:tailEnd/>
          </a:ln>
          <a:effectLst/>
        </p:spPr>
        <p:txBody>
          <a:bodyPr lIns="0" tIns="0" rIns="0" bIns="0"/>
          <a:lstStyle/>
          <a:p>
            <a:pPr>
              <a:defRPr/>
            </a:pPr>
            <a:r>
              <a:rPr lang="en-US" kern="0" dirty="0">
                <a:solidFill>
                  <a:srgbClr val="8DC642"/>
                </a:solidFill>
                <a:latin typeface="Franklin Gothic Heavy" panose="020B0903020102020204" pitchFamily="34" charset="0"/>
                <a:ea typeface="Segoe UI" panose="020B0502040204020203" pitchFamily="34" charset="0"/>
                <a:cs typeface="Segoe UI" panose="020B0502040204020203" pitchFamily="34" charset="0"/>
                <a:sym typeface="Gill Sans" charset="0"/>
              </a:rPr>
              <a:t>CURBSIDE MANAGEMENT</a:t>
            </a:r>
          </a:p>
        </p:txBody>
      </p:sp>
      <p:grpSp>
        <p:nvGrpSpPr>
          <p:cNvPr id="7" name="Group 6">
            <a:extLst>
              <a:ext uri="{FF2B5EF4-FFF2-40B4-BE49-F238E27FC236}">
                <a16:creationId xmlns:a16="http://schemas.microsoft.com/office/drawing/2014/main" id="{648084B8-3C50-48C7-85D5-24D51A33A97E}"/>
              </a:ext>
            </a:extLst>
          </p:cNvPr>
          <p:cNvGrpSpPr/>
          <p:nvPr/>
        </p:nvGrpSpPr>
        <p:grpSpPr>
          <a:xfrm>
            <a:off x="914400" y="1600200"/>
            <a:ext cx="2897318" cy="3506239"/>
            <a:chOff x="6246683" y="1680921"/>
            <a:chExt cx="2897318" cy="3506239"/>
          </a:xfrm>
        </p:grpSpPr>
        <p:pic>
          <p:nvPicPr>
            <p:cNvPr id="3" name="Picture 2">
              <a:extLst>
                <a:ext uri="{FF2B5EF4-FFF2-40B4-BE49-F238E27FC236}">
                  <a16:creationId xmlns:a16="http://schemas.microsoft.com/office/drawing/2014/main" id="{D892D5BF-046F-4454-8609-D70018E77C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6683" y="1680921"/>
              <a:ext cx="2295144" cy="2295144"/>
            </a:xfrm>
            <a:prstGeom prst="rect">
              <a:avLst/>
            </a:prstGeom>
          </p:spPr>
        </p:pic>
        <p:sp>
          <p:nvSpPr>
            <p:cNvPr id="12" name="Title 1">
              <a:extLst>
                <a:ext uri="{FF2B5EF4-FFF2-40B4-BE49-F238E27FC236}">
                  <a16:creationId xmlns:a16="http://schemas.microsoft.com/office/drawing/2014/main" id="{8DA8DAEC-3898-4F6D-96AC-DB21AC3C3B3B}"/>
                </a:ext>
              </a:extLst>
            </p:cNvPr>
            <p:cNvSpPr txBox="1">
              <a:spLocks/>
            </p:cNvSpPr>
            <p:nvPr/>
          </p:nvSpPr>
          <p:spPr bwMode="auto">
            <a:xfrm>
              <a:off x="6246683" y="4044160"/>
              <a:ext cx="2897318" cy="1143000"/>
            </a:xfrm>
            <a:prstGeom prst="rect">
              <a:avLst/>
            </a:prstGeom>
            <a:noFill/>
            <a:ln w="12700">
              <a:noFill/>
              <a:miter lim="800000"/>
              <a:headEnd/>
              <a:tailEnd/>
            </a:ln>
          </p:spPr>
          <p:txBody>
            <a:bodyPr lIns="0" tIns="0" rIns="0" bIns="0"/>
            <a:lstStyle/>
            <a:p>
              <a:pPr>
                <a:defRPr/>
              </a:pPr>
              <a:r>
                <a:rPr lang="en-US" sz="1600" kern="0" dirty="0">
                  <a:solidFill>
                    <a:srgbClr val="8DC642"/>
                  </a:solidFill>
                  <a:latin typeface="Franklin Gothic Demi" panose="020B0703020102020204" pitchFamily="34" charset="0"/>
                  <a:ea typeface="Segoe UI" panose="020B0502040204020203" pitchFamily="34" charset="0"/>
                  <a:cs typeface="Segoe UI" panose="020B0502040204020203" pitchFamily="34" charset="0"/>
                  <a:sym typeface="Gill Sans" charset="0"/>
                </a:rPr>
                <a:t>Ingrid </a:t>
              </a:r>
              <a:r>
                <a:rPr lang="en-US" sz="1600" kern="0" dirty="0" err="1">
                  <a:solidFill>
                    <a:srgbClr val="8DC642"/>
                  </a:solidFill>
                  <a:latin typeface="Franklin Gothic Demi" panose="020B0703020102020204" pitchFamily="34" charset="0"/>
                  <a:ea typeface="Segoe UI" panose="020B0502040204020203" pitchFamily="34" charset="0"/>
                  <a:cs typeface="Segoe UI" panose="020B0502040204020203" pitchFamily="34" charset="0"/>
                  <a:sym typeface="Gill Sans" charset="0"/>
                </a:rPr>
                <a:t>Ballús</a:t>
              </a:r>
              <a:r>
                <a:rPr lang="en-US" sz="1600" kern="0" dirty="0">
                  <a:solidFill>
                    <a:srgbClr val="8DC642"/>
                  </a:solidFill>
                  <a:latin typeface="Franklin Gothic Demi" panose="020B0703020102020204" pitchFamily="34" charset="0"/>
                  <a:ea typeface="Segoe UI" panose="020B0502040204020203" pitchFamily="34" charset="0"/>
                  <a:cs typeface="Segoe UI" panose="020B0502040204020203" pitchFamily="34" charset="0"/>
                  <a:sym typeface="Gill Sans" charset="0"/>
                </a:rPr>
                <a:t> Armet</a:t>
              </a:r>
            </a:p>
            <a:p>
              <a:pPr>
                <a:defRPr/>
              </a:pPr>
              <a:r>
                <a:rPr lang="en-US" sz="1600" kern="0" dirty="0">
                  <a:solidFill>
                    <a:schemeClr val="bg1"/>
                  </a:solidFill>
                  <a:latin typeface="Franklin Gothic Book" panose="020B0503020102020204" pitchFamily="34" charset="0"/>
                  <a:ea typeface="Segoe UI" panose="020B0502040204020203" pitchFamily="34" charset="0"/>
                  <a:cs typeface="Segoe UI" panose="020B0502040204020203" pitchFamily="34" charset="0"/>
                  <a:sym typeface="Gill Sans" charset="0"/>
                </a:rPr>
                <a:t>Transportation Engineer</a:t>
              </a:r>
            </a:p>
            <a:p>
              <a:pPr>
                <a:defRPr/>
              </a:pPr>
              <a:r>
                <a:rPr lang="en-US" sz="1600" kern="0" dirty="0">
                  <a:solidFill>
                    <a:schemeClr val="bg1"/>
                  </a:solidFill>
                  <a:latin typeface="Franklin Gothic Book" panose="020B0503020102020204" pitchFamily="34" charset="0"/>
                  <a:ea typeface="Segoe UI" panose="020B0502040204020203" pitchFamily="34" charset="0"/>
                  <a:cs typeface="Segoe UI" panose="020B0502040204020203" pitchFamily="34" charset="0"/>
                  <a:sym typeface="Gill Sans" charset="0"/>
                </a:rPr>
                <a:t>i.ballusarmet@fehrandpeers.com</a:t>
              </a:r>
            </a:p>
            <a:p>
              <a:pPr>
                <a:defRPr/>
              </a:pPr>
              <a:endParaRPr lang="en-US" sz="1600" kern="0" dirty="0">
                <a:solidFill>
                  <a:schemeClr val="bg1"/>
                </a:solidFill>
                <a:latin typeface="Franklin Gothic Book" panose="020B0503020102020204" pitchFamily="34" charset="0"/>
                <a:ea typeface="Segoe UI" panose="020B0502040204020203" pitchFamily="34" charset="0"/>
                <a:cs typeface="Segoe UI" panose="020B0502040204020203" pitchFamily="34" charset="0"/>
                <a:sym typeface="Gill Sans" charset="0"/>
              </a:endParaRPr>
            </a:p>
          </p:txBody>
        </p:sp>
      </p:grpSp>
    </p:spTree>
    <p:extLst>
      <p:ext uri="{BB962C8B-B14F-4D97-AF65-F5344CB8AC3E}">
        <p14:creationId xmlns:p14="http://schemas.microsoft.com/office/powerpoint/2010/main" val="1174459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2D2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txBox="1">
            <a:spLocks/>
          </p:cNvSpPr>
          <p:nvPr/>
        </p:nvSpPr>
        <p:spPr bwMode="auto">
          <a:xfrm>
            <a:off x="758687" y="2496306"/>
            <a:ext cx="8842513" cy="838200"/>
          </a:xfrm>
          <a:prstGeom prst="rect">
            <a:avLst/>
          </a:prstGeom>
          <a:noFill/>
          <a:ln w="12700">
            <a:noFill/>
            <a:miter lim="800000"/>
            <a:headEnd/>
            <a:tailEnd/>
          </a:ln>
          <a:effectLst/>
        </p:spPr>
        <p:txBody>
          <a:bodyPr lIns="0" tIns="0" rIns="0" bIns="0"/>
          <a:lstStyle/>
          <a:p>
            <a:pPr>
              <a:defRPr/>
            </a:pPr>
            <a:r>
              <a:rPr lang="en-US" sz="5400" kern="0" dirty="0">
                <a:solidFill>
                  <a:srgbClr val="8DC642"/>
                </a:solidFill>
                <a:latin typeface="Franklin Gothic Heavy" panose="020B0903020102020204" pitchFamily="34" charset="0"/>
                <a:ea typeface="Segoe UI" panose="020B0502040204020203" pitchFamily="34" charset="0"/>
                <a:cs typeface="Segoe UI" panose="020B0502040204020203" pitchFamily="34" charset="0"/>
                <a:sym typeface="Gill Sans" charset="0"/>
              </a:rPr>
              <a:t>CURBSIDE MANAGEMENT</a:t>
            </a:r>
          </a:p>
        </p:txBody>
      </p:sp>
      <p:sp>
        <p:nvSpPr>
          <p:cNvPr id="7" name="Title 1"/>
          <p:cNvSpPr txBox="1">
            <a:spLocks/>
          </p:cNvSpPr>
          <p:nvPr/>
        </p:nvSpPr>
        <p:spPr bwMode="auto">
          <a:xfrm>
            <a:off x="748256" y="5791200"/>
            <a:ext cx="2146438" cy="685800"/>
          </a:xfrm>
          <a:prstGeom prst="rect">
            <a:avLst/>
          </a:prstGeom>
          <a:noFill/>
          <a:ln w="12700">
            <a:noFill/>
            <a:miter lim="800000"/>
            <a:headEnd/>
            <a:tailEnd/>
          </a:ln>
        </p:spPr>
        <p:txBody>
          <a:bodyPr lIns="0" tIns="0" rIns="0" bIns="0"/>
          <a:lstStyle/>
          <a:p>
            <a:pPr>
              <a:defRPr/>
            </a:pPr>
            <a:r>
              <a:rPr lang="en-US" sz="1600" kern="0" dirty="0">
                <a:solidFill>
                  <a:schemeClr val="bg1"/>
                </a:solidFill>
                <a:latin typeface="Franklin Gothic Book" panose="020B0503020102020204" pitchFamily="34" charset="0"/>
                <a:ea typeface="Segoe UI" panose="020B0502040204020203" pitchFamily="34" charset="0"/>
                <a:cs typeface="Segoe UI" panose="020B0502040204020203" pitchFamily="34" charset="0"/>
                <a:sym typeface="Gill Sans" charset="0"/>
              </a:rPr>
              <a:t>ITE San Diego</a:t>
            </a:r>
          </a:p>
          <a:p>
            <a:pPr>
              <a:defRPr/>
            </a:pPr>
            <a:r>
              <a:rPr lang="en-US" sz="1600" kern="0" dirty="0">
                <a:solidFill>
                  <a:schemeClr val="bg1"/>
                </a:solidFill>
                <a:latin typeface="Franklin Gothic Book" panose="020B0503020102020204" pitchFamily="34" charset="0"/>
                <a:ea typeface="Segoe UI" panose="020B0502040204020203" pitchFamily="34" charset="0"/>
                <a:cs typeface="Segoe UI" panose="020B0502040204020203" pitchFamily="34" charset="0"/>
                <a:sym typeface="Gill Sans" charset="0"/>
              </a:rPr>
              <a:t>October 11, 2018</a:t>
            </a:r>
          </a:p>
        </p:txBody>
      </p:sp>
      <p:cxnSp>
        <p:nvCxnSpPr>
          <p:cNvPr id="12" name="Straight Connector 11"/>
          <p:cNvCxnSpPr/>
          <p:nvPr/>
        </p:nvCxnSpPr>
        <p:spPr>
          <a:xfrm>
            <a:off x="758687" y="3863165"/>
            <a:ext cx="64041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63718" y="3153485"/>
            <a:ext cx="1617751" cy="646331"/>
          </a:xfrm>
          <a:prstGeom prst="rect">
            <a:avLst/>
          </a:prstGeom>
        </p:spPr>
        <p:txBody>
          <a:bodyPr wrap="none">
            <a:spAutoFit/>
          </a:bodyPr>
          <a:lstStyle/>
          <a:p>
            <a:pPr>
              <a:defRPr/>
            </a:pPr>
            <a:r>
              <a:rPr lang="en-US" sz="3600" b="1" kern="0" dirty="0">
                <a:solidFill>
                  <a:schemeClr val="bg1"/>
                </a:solidFill>
                <a:latin typeface="Franklin Gothic Book" panose="020B0503020102020204" pitchFamily="34" charset="0"/>
                <a:ea typeface="Segoe UI" panose="020B0502040204020203" pitchFamily="34" charset="0"/>
                <a:cs typeface="Segoe UI" panose="020B0502040204020203" pitchFamily="34" charset="0"/>
                <a:sym typeface="Gill Sans" charset="0"/>
              </a:rPr>
              <a:t>&amp; TNCs</a:t>
            </a:r>
            <a:endParaRPr lang="en-US" sz="3600" b="1" kern="0" dirty="0">
              <a:solidFill>
                <a:srgbClr val="8DC642"/>
              </a:solidFill>
              <a:latin typeface="Franklin Gothic Book" panose="020B0503020102020204" pitchFamily="34" charset="0"/>
              <a:ea typeface="Segoe UI" panose="020B0502040204020203" pitchFamily="34" charset="0"/>
              <a:cs typeface="Segoe UI" panose="020B0502040204020203" pitchFamily="34" charset="0"/>
              <a:sym typeface="Gill Sans"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256" y="4482260"/>
            <a:ext cx="1537744" cy="263054"/>
          </a:xfrm>
          <a:prstGeom prst="rect">
            <a:avLst/>
          </a:prstGeom>
        </p:spPr>
      </p:pic>
      <p:sp>
        <p:nvSpPr>
          <p:cNvPr id="9" name="Title 1"/>
          <p:cNvSpPr txBox="1">
            <a:spLocks/>
          </p:cNvSpPr>
          <p:nvPr/>
        </p:nvSpPr>
        <p:spPr bwMode="auto">
          <a:xfrm>
            <a:off x="748256" y="4038600"/>
            <a:ext cx="2146438" cy="366818"/>
          </a:xfrm>
          <a:prstGeom prst="rect">
            <a:avLst/>
          </a:prstGeom>
          <a:noFill/>
          <a:ln w="12700">
            <a:noFill/>
            <a:miter lim="800000"/>
            <a:headEnd/>
            <a:tailEnd/>
          </a:ln>
        </p:spPr>
        <p:txBody>
          <a:bodyPr lIns="0" tIns="0" rIns="0" bIns="0"/>
          <a:lstStyle/>
          <a:p>
            <a:pPr>
              <a:defRPr/>
            </a:pPr>
            <a:r>
              <a:rPr lang="en-US" sz="2000" b="1" kern="0" dirty="0">
                <a:solidFill>
                  <a:srgbClr val="8DC642"/>
                </a:solidFill>
                <a:latin typeface="Franklin Gothic Book" panose="020B0503020102020204" pitchFamily="34" charset="0"/>
                <a:ea typeface="Segoe UI" panose="020B0502040204020203" pitchFamily="34" charset="0"/>
                <a:cs typeface="Segoe UI" panose="020B0502040204020203" pitchFamily="34" charset="0"/>
                <a:sym typeface="Gill Sans" charset="0"/>
              </a:rPr>
              <a:t>Ingrid Ball</a:t>
            </a:r>
            <a:r>
              <a:rPr lang="es-ES" sz="2000" b="1" kern="0" dirty="0" err="1">
                <a:solidFill>
                  <a:srgbClr val="8DC642"/>
                </a:solidFill>
                <a:latin typeface="Franklin Gothic Book" panose="020B0503020102020204" pitchFamily="34" charset="0"/>
                <a:ea typeface="Segoe UI" panose="020B0502040204020203" pitchFamily="34" charset="0"/>
                <a:cs typeface="Segoe UI" panose="020B0502040204020203" pitchFamily="34" charset="0"/>
                <a:sym typeface="Gill Sans" charset="0"/>
              </a:rPr>
              <a:t>ús</a:t>
            </a:r>
            <a:r>
              <a:rPr lang="es-ES" sz="2000" b="1" kern="0" dirty="0">
                <a:solidFill>
                  <a:srgbClr val="8DC642"/>
                </a:solidFill>
                <a:latin typeface="Franklin Gothic Book" panose="020B0503020102020204" pitchFamily="34" charset="0"/>
                <a:ea typeface="Segoe UI" panose="020B0502040204020203" pitchFamily="34" charset="0"/>
                <a:cs typeface="Segoe UI" panose="020B0502040204020203" pitchFamily="34" charset="0"/>
                <a:sym typeface="Gill Sans" charset="0"/>
              </a:rPr>
              <a:t> Armet</a:t>
            </a:r>
            <a:endParaRPr lang="en-US" sz="2000" b="1" kern="0" dirty="0">
              <a:solidFill>
                <a:srgbClr val="8DC642"/>
              </a:solidFill>
              <a:latin typeface="Franklin Gothic Book" panose="020B0503020102020204" pitchFamily="34" charset="0"/>
              <a:ea typeface="Segoe UI" panose="020B0502040204020203" pitchFamily="34" charset="0"/>
              <a:cs typeface="Segoe UI" panose="020B0502040204020203" pitchFamily="34" charset="0"/>
              <a:sym typeface="Gill Sans" charset="0"/>
            </a:endParaRPr>
          </a:p>
        </p:txBody>
      </p:sp>
    </p:spTree>
    <p:extLst>
      <p:ext uri="{BB962C8B-B14F-4D97-AF65-F5344CB8AC3E}">
        <p14:creationId xmlns:p14="http://schemas.microsoft.com/office/powerpoint/2010/main" val="2549679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04800" y="127000"/>
            <a:ext cx="9448800" cy="533400"/>
          </a:xfrm>
          <a:prstGeom prst="rect">
            <a:avLst/>
          </a:prstGeom>
          <a:noFill/>
          <a:ln w="12700">
            <a:noFill/>
            <a:miter lim="800000"/>
            <a:headEnd/>
            <a:tailEnd/>
          </a:ln>
          <a:effectLst/>
        </p:spPr>
        <p:txBody>
          <a:bodyPr lIns="0" tIns="0" rIns="0" bIns="0"/>
          <a:lstStyle/>
          <a:p>
            <a:pPr>
              <a:defRPr/>
            </a:pPr>
            <a:r>
              <a:rPr lang="en-US" sz="4400" kern="0" dirty="0">
                <a:solidFill>
                  <a:srgbClr val="8DC642"/>
                </a:solidFill>
                <a:latin typeface="Franklin Gothic Heavy" panose="020B0903020102020204" pitchFamily="34" charset="0"/>
                <a:ea typeface="Segoe UI" panose="020B0502040204020203" pitchFamily="34" charset="0"/>
                <a:cs typeface="Segoe UI" panose="020B0502040204020203" pitchFamily="34" charset="0"/>
                <a:sym typeface="Gill Sans" charset="0"/>
              </a:rPr>
              <a:t>TABLE</a:t>
            </a:r>
            <a:r>
              <a:rPr lang="en-US" sz="4400" kern="0" dirty="0">
                <a:solidFill>
                  <a:schemeClr val="bg1"/>
                </a:solidFill>
                <a:latin typeface="Franklin Gothic Heavy" panose="020B0903020102020204" pitchFamily="34" charset="0"/>
                <a:ea typeface="Segoe UI" panose="020B0502040204020203" pitchFamily="34" charset="0"/>
                <a:cs typeface="Segoe UI" panose="020B0502040204020203" pitchFamily="34" charset="0"/>
                <a:sym typeface="Gill Sans" charset="0"/>
              </a:rPr>
              <a:t> </a:t>
            </a:r>
            <a:r>
              <a:rPr lang="en-US" sz="4400" kern="0" dirty="0">
                <a:solidFill>
                  <a:schemeClr val="bg1"/>
                </a:solidFill>
                <a:latin typeface="Franklin Gothic Book" panose="020B0503020102020204" pitchFamily="34" charset="0"/>
                <a:ea typeface="Segoe UI" panose="020B0502040204020203" pitchFamily="34" charset="0"/>
                <a:cs typeface="Segoe UI" panose="020B0502040204020203" pitchFamily="34" charset="0"/>
                <a:sym typeface="Gill Sans" charset="0"/>
              </a:rPr>
              <a:t>OF CONTENTS</a:t>
            </a:r>
            <a:r>
              <a:rPr lang="en-US" sz="4800" kern="0" dirty="0">
                <a:solidFill>
                  <a:schemeClr val="bg1"/>
                </a:solidFill>
                <a:latin typeface="Franklin Gothic Book" panose="020B0503020102020204" pitchFamily="34" charset="0"/>
                <a:ea typeface="Segoe UI" panose="020B0502040204020203" pitchFamily="34" charset="0"/>
                <a:cs typeface="Segoe UI" panose="020B0502040204020203" pitchFamily="34" charset="0"/>
                <a:sym typeface="Gill Sans" charset="0"/>
              </a:rPr>
              <a:t>.</a:t>
            </a:r>
            <a:endParaRPr lang="en-US" sz="4800" b="1" kern="0" dirty="0">
              <a:solidFill>
                <a:schemeClr val="bg1"/>
              </a:solidFill>
              <a:latin typeface="Franklin Gothic Book" panose="020B0503020102020204" pitchFamily="34" charset="0"/>
              <a:ea typeface="Segoe UI" panose="020B0502040204020203" pitchFamily="34" charset="0"/>
              <a:cs typeface="Segoe UI" panose="020B0502040204020203" pitchFamily="34" charset="0"/>
              <a:sym typeface="Gill Sans" charset="0"/>
            </a:endParaRPr>
          </a:p>
        </p:txBody>
      </p:sp>
      <p:cxnSp>
        <p:nvCxnSpPr>
          <p:cNvPr id="9" name="Straight Connector 8"/>
          <p:cNvCxnSpPr/>
          <p:nvPr/>
        </p:nvCxnSpPr>
        <p:spPr>
          <a:xfrm>
            <a:off x="838200" y="1066800"/>
            <a:ext cx="0" cy="304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380999" y="1066800"/>
            <a:ext cx="7086599" cy="523220"/>
            <a:chOff x="381000" y="1066800"/>
            <a:chExt cx="6977407" cy="523220"/>
          </a:xfrm>
        </p:grpSpPr>
        <p:sp>
          <p:nvSpPr>
            <p:cNvPr id="10" name="TextBox 9"/>
            <p:cNvSpPr txBox="1"/>
            <p:nvPr/>
          </p:nvSpPr>
          <p:spPr>
            <a:xfrm>
              <a:off x="381000" y="1066800"/>
              <a:ext cx="402266" cy="523220"/>
            </a:xfrm>
            <a:prstGeom prst="rect">
              <a:avLst/>
            </a:prstGeom>
            <a:noFill/>
          </p:spPr>
          <p:txBody>
            <a:bodyPr wrap="square" rtlCol="0">
              <a:spAutoFit/>
            </a:bodyPr>
            <a:lstStyle/>
            <a:p>
              <a:r>
                <a:rPr lang="en-US" sz="2800" dirty="0">
                  <a:solidFill>
                    <a:schemeClr val="bg1"/>
                  </a:solidFill>
                  <a:latin typeface="Franklin Gothic Demi" panose="020B0703020102020204" pitchFamily="34" charset="0"/>
                </a:rPr>
                <a:t>1</a:t>
              </a:r>
            </a:p>
          </p:txBody>
        </p:sp>
        <p:sp>
          <p:nvSpPr>
            <p:cNvPr id="11" name="TextBox 10"/>
            <p:cNvSpPr txBox="1"/>
            <p:nvPr/>
          </p:nvSpPr>
          <p:spPr>
            <a:xfrm>
              <a:off x="926802" y="1066800"/>
              <a:ext cx="6431605" cy="523220"/>
            </a:xfrm>
            <a:prstGeom prst="rect">
              <a:avLst/>
            </a:prstGeom>
            <a:noFill/>
          </p:spPr>
          <p:txBody>
            <a:bodyPr wrap="square" rtlCol="0">
              <a:spAutoFit/>
            </a:bodyPr>
            <a:lstStyle/>
            <a:p>
              <a:r>
                <a:rPr lang="en-US" sz="2800" dirty="0">
                  <a:solidFill>
                    <a:schemeClr val="bg1"/>
                  </a:solidFill>
                  <a:latin typeface="Franklin Gothic Book" panose="020B0503020102020204" pitchFamily="34" charset="0"/>
                </a:rPr>
                <a:t>What is </a:t>
              </a:r>
              <a:r>
                <a:rPr lang="en-US" sz="2800" dirty="0">
                  <a:solidFill>
                    <a:srgbClr val="8DC642"/>
                  </a:solidFill>
                  <a:latin typeface="Franklin Gothic Demi" panose="020B0703020102020204" pitchFamily="34" charset="0"/>
                </a:rPr>
                <a:t>Curbside Management</a:t>
              </a:r>
              <a:r>
                <a:rPr lang="en-US" sz="2800" dirty="0">
                  <a:solidFill>
                    <a:schemeClr val="bg1"/>
                  </a:solidFill>
                  <a:latin typeface="Franklin Gothic Book" panose="020B0503020102020204" pitchFamily="34" charset="0"/>
                </a:rPr>
                <a:t>?</a:t>
              </a:r>
              <a:endParaRPr lang="en-US" sz="2800" dirty="0">
                <a:solidFill>
                  <a:srgbClr val="8DC642"/>
                </a:solidFill>
                <a:latin typeface="Franklin Gothic Demi" panose="020B0703020102020204" pitchFamily="34" charset="0"/>
              </a:endParaRPr>
            </a:p>
          </p:txBody>
        </p:sp>
      </p:grpSp>
      <p:grpSp>
        <p:nvGrpSpPr>
          <p:cNvPr id="17" name="Group 16"/>
          <p:cNvGrpSpPr/>
          <p:nvPr/>
        </p:nvGrpSpPr>
        <p:grpSpPr>
          <a:xfrm>
            <a:off x="381000" y="1686580"/>
            <a:ext cx="7315200" cy="523220"/>
            <a:chOff x="381000" y="1686580"/>
            <a:chExt cx="7315200" cy="523220"/>
          </a:xfrm>
        </p:grpSpPr>
        <p:sp>
          <p:nvSpPr>
            <p:cNvPr id="12" name="TextBox 11"/>
            <p:cNvSpPr txBox="1"/>
            <p:nvPr/>
          </p:nvSpPr>
          <p:spPr>
            <a:xfrm>
              <a:off x="381000" y="1686580"/>
              <a:ext cx="402266" cy="523220"/>
            </a:xfrm>
            <a:prstGeom prst="rect">
              <a:avLst/>
            </a:prstGeom>
            <a:noFill/>
          </p:spPr>
          <p:txBody>
            <a:bodyPr wrap="square" rtlCol="0">
              <a:spAutoFit/>
            </a:bodyPr>
            <a:lstStyle/>
            <a:p>
              <a:r>
                <a:rPr lang="en-US" sz="2800" dirty="0">
                  <a:solidFill>
                    <a:schemeClr val="bg1"/>
                  </a:solidFill>
                  <a:latin typeface="Franklin Gothic Demi" panose="020B0703020102020204" pitchFamily="34" charset="0"/>
                </a:rPr>
                <a:t>2</a:t>
              </a:r>
            </a:p>
          </p:txBody>
        </p:sp>
        <p:sp>
          <p:nvSpPr>
            <p:cNvPr id="13" name="TextBox 12"/>
            <p:cNvSpPr txBox="1"/>
            <p:nvPr/>
          </p:nvSpPr>
          <p:spPr>
            <a:xfrm>
              <a:off x="926802" y="1686580"/>
              <a:ext cx="6769398" cy="523220"/>
            </a:xfrm>
            <a:prstGeom prst="rect">
              <a:avLst/>
            </a:prstGeom>
            <a:noFill/>
          </p:spPr>
          <p:txBody>
            <a:bodyPr wrap="square" rtlCol="0">
              <a:spAutoFit/>
            </a:bodyPr>
            <a:lstStyle/>
            <a:p>
              <a:r>
                <a:rPr lang="en-US" sz="2800" dirty="0">
                  <a:solidFill>
                    <a:schemeClr val="bg1"/>
                  </a:solidFill>
                  <a:latin typeface="Franklin Gothic Book" panose="020B0503020102020204" pitchFamily="34" charset="0"/>
                </a:rPr>
                <a:t>NACTO </a:t>
              </a:r>
              <a:r>
                <a:rPr lang="en-US" sz="2800" dirty="0">
                  <a:solidFill>
                    <a:srgbClr val="8DC642"/>
                  </a:solidFill>
                  <a:latin typeface="Franklin Gothic Demi" panose="020B0703020102020204" pitchFamily="34" charset="0"/>
                </a:rPr>
                <a:t>Curb Appeal </a:t>
              </a:r>
              <a:r>
                <a:rPr lang="en-US" sz="2800" dirty="0">
                  <a:solidFill>
                    <a:schemeClr val="bg1"/>
                  </a:solidFill>
                  <a:latin typeface="Franklin Gothic Book" panose="020B0503020102020204" pitchFamily="34" charset="0"/>
                </a:rPr>
                <a:t>Guidance</a:t>
              </a:r>
              <a:endParaRPr lang="en-US" sz="2800" dirty="0">
                <a:solidFill>
                  <a:srgbClr val="8DC642"/>
                </a:solidFill>
                <a:latin typeface="Franklin Gothic Demi" panose="020B0703020102020204" pitchFamily="34" charset="0"/>
              </a:endParaRPr>
            </a:p>
          </p:txBody>
        </p:sp>
      </p:grpSp>
      <p:grpSp>
        <p:nvGrpSpPr>
          <p:cNvPr id="16" name="Group 15"/>
          <p:cNvGrpSpPr/>
          <p:nvPr/>
        </p:nvGrpSpPr>
        <p:grpSpPr>
          <a:xfrm>
            <a:off x="381000" y="2296180"/>
            <a:ext cx="7924800" cy="523220"/>
            <a:chOff x="381000" y="2296180"/>
            <a:chExt cx="7924800" cy="523220"/>
          </a:xfrm>
        </p:grpSpPr>
        <p:sp>
          <p:nvSpPr>
            <p:cNvPr id="14" name="TextBox 13"/>
            <p:cNvSpPr txBox="1"/>
            <p:nvPr/>
          </p:nvSpPr>
          <p:spPr>
            <a:xfrm>
              <a:off x="381000" y="2296180"/>
              <a:ext cx="402266" cy="523220"/>
            </a:xfrm>
            <a:prstGeom prst="rect">
              <a:avLst/>
            </a:prstGeom>
            <a:noFill/>
          </p:spPr>
          <p:txBody>
            <a:bodyPr wrap="square" rtlCol="0">
              <a:spAutoFit/>
            </a:bodyPr>
            <a:lstStyle/>
            <a:p>
              <a:r>
                <a:rPr lang="en-US" sz="2800" dirty="0">
                  <a:solidFill>
                    <a:schemeClr val="bg1"/>
                  </a:solidFill>
                  <a:latin typeface="Franklin Gothic Demi" panose="020B0703020102020204" pitchFamily="34" charset="0"/>
                </a:rPr>
                <a:t>3</a:t>
              </a:r>
            </a:p>
          </p:txBody>
        </p:sp>
        <p:sp>
          <p:nvSpPr>
            <p:cNvPr id="15" name="TextBox 14"/>
            <p:cNvSpPr txBox="1"/>
            <p:nvPr/>
          </p:nvSpPr>
          <p:spPr>
            <a:xfrm>
              <a:off x="926802" y="2296180"/>
              <a:ext cx="7378998" cy="523220"/>
            </a:xfrm>
            <a:prstGeom prst="rect">
              <a:avLst/>
            </a:prstGeom>
            <a:noFill/>
          </p:spPr>
          <p:txBody>
            <a:bodyPr wrap="square" rtlCol="0">
              <a:spAutoFit/>
            </a:bodyPr>
            <a:lstStyle/>
            <a:p>
              <a:r>
                <a:rPr lang="en-US" sz="2800" dirty="0">
                  <a:solidFill>
                    <a:srgbClr val="8DC642"/>
                  </a:solidFill>
                  <a:latin typeface="Franklin Gothic Demi" panose="020B0703020102020204" pitchFamily="34" charset="0"/>
                </a:rPr>
                <a:t>ITE </a:t>
              </a:r>
              <a:r>
                <a:rPr lang="en-US" sz="2800" dirty="0">
                  <a:solidFill>
                    <a:schemeClr val="bg1"/>
                  </a:solidFill>
                  <a:latin typeface="Franklin Gothic Book" panose="020B0503020102020204" pitchFamily="34" charset="0"/>
                </a:rPr>
                <a:t>Practitioner’s Guide</a:t>
              </a:r>
              <a:endParaRPr lang="en-US" sz="2800" dirty="0">
                <a:solidFill>
                  <a:srgbClr val="8DC642"/>
                </a:solidFill>
                <a:latin typeface="Franklin Gothic Demi" panose="020B0703020102020204" pitchFamily="34" charset="0"/>
              </a:endParaRPr>
            </a:p>
          </p:txBody>
        </p:sp>
      </p:grpSp>
      <p:sp>
        <p:nvSpPr>
          <p:cNvPr id="19" name="Title 1"/>
          <p:cNvSpPr txBox="1">
            <a:spLocks/>
          </p:cNvSpPr>
          <p:nvPr/>
        </p:nvSpPr>
        <p:spPr bwMode="auto">
          <a:xfrm>
            <a:off x="1905000" y="6400800"/>
            <a:ext cx="2743200" cy="304800"/>
          </a:xfrm>
          <a:prstGeom prst="rect">
            <a:avLst/>
          </a:prstGeom>
          <a:solidFill>
            <a:srgbClr val="2D2D2C"/>
          </a:solidFill>
          <a:ln w="12700">
            <a:noFill/>
            <a:miter lim="800000"/>
            <a:headEnd/>
            <a:tailEnd/>
          </a:ln>
          <a:effectLst/>
        </p:spPr>
        <p:txBody>
          <a:bodyPr lIns="0" tIns="0" rIns="0" bIns="0"/>
          <a:lstStyle/>
          <a:p>
            <a:pPr>
              <a:defRPr/>
            </a:pPr>
            <a:r>
              <a:rPr lang="en-US" kern="0" dirty="0">
                <a:solidFill>
                  <a:srgbClr val="8DC642"/>
                </a:solidFill>
                <a:latin typeface="Franklin Gothic Heavy" panose="020B0903020102020204" pitchFamily="34" charset="0"/>
                <a:ea typeface="Segoe UI" panose="020B0502040204020203" pitchFamily="34" charset="0"/>
                <a:cs typeface="Segoe UI" panose="020B0502040204020203" pitchFamily="34" charset="0"/>
                <a:sym typeface="Gill Sans" charset="0"/>
              </a:rPr>
              <a:t>CURBSIDE MANAGEMENT</a:t>
            </a:r>
          </a:p>
        </p:txBody>
      </p:sp>
      <p:grpSp>
        <p:nvGrpSpPr>
          <p:cNvPr id="21" name="Group 20"/>
          <p:cNvGrpSpPr/>
          <p:nvPr/>
        </p:nvGrpSpPr>
        <p:grpSpPr>
          <a:xfrm>
            <a:off x="381000" y="2905780"/>
            <a:ext cx="7924800" cy="523220"/>
            <a:chOff x="381000" y="2296180"/>
            <a:chExt cx="7924800" cy="523220"/>
          </a:xfrm>
        </p:grpSpPr>
        <p:sp>
          <p:nvSpPr>
            <p:cNvPr id="22" name="TextBox 21"/>
            <p:cNvSpPr txBox="1"/>
            <p:nvPr/>
          </p:nvSpPr>
          <p:spPr>
            <a:xfrm>
              <a:off x="381000" y="2296180"/>
              <a:ext cx="402266" cy="523220"/>
            </a:xfrm>
            <a:prstGeom prst="rect">
              <a:avLst/>
            </a:prstGeom>
            <a:noFill/>
          </p:spPr>
          <p:txBody>
            <a:bodyPr wrap="square" rtlCol="0">
              <a:spAutoFit/>
            </a:bodyPr>
            <a:lstStyle/>
            <a:p>
              <a:r>
                <a:rPr lang="en-US" sz="2800" dirty="0">
                  <a:solidFill>
                    <a:schemeClr val="bg1"/>
                  </a:solidFill>
                  <a:latin typeface="Franklin Gothic Demi" panose="020B0703020102020204" pitchFamily="34" charset="0"/>
                </a:rPr>
                <a:t>4</a:t>
              </a:r>
            </a:p>
          </p:txBody>
        </p:sp>
        <p:sp>
          <p:nvSpPr>
            <p:cNvPr id="23" name="TextBox 22"/>
            <p:cNvSpPr txBox="1"/>
            <p:nvPr/>
          </p:nvSpPr>
          <p:spPr>
            <a:xfrm>
              <a:off x="926802" y="2296180"/>
              <a:ext cx="7378998" cy="523220"/>
            </a:xfrm>
            <a:prstGeom prst="rect">
              <a:avLst/>
            </a:prstGeom>
            <a:noFill/>
          </p:spPr>
          <p:txBody>
            <a:bodyPr wrap="square" rtlCol="0">
              <a:spAutoFit/>
            </a:bodyPr>
            <a:lstStyle/>
            <a:p>
              <a:r>
                <a:rPr lang="en-US" sz="2800" dirty="0">
                  <a:solidFill>
                    <a:srgbClr val="8DC642"/>
                  </a:solidFill>
                  <a:latin typeface="Franklin Gothic Demi" panose="020B0703020102020204" pitchFamily="34" charset="0"/>
                </a:rPr>
                <a:t>TNCs </a:t>
              </a:r>
              <a:r>
                <a:rPr lang="en-US" sz="2800" dirty="0">
                  <a:solidFill>
                    <a:schemeClr val="bg1"/>
                  </a:solidFill>
                  <a:latin typeface="Franklin Gothic Book" panose="020B0503020102020204" pitchFamily="34" charset="0"/>
                </a:rPr>
                <a:t>&amp; the Curb</a:t>
              </a:r>
              <a:endParaRPr lang="en-US" sz="2800" dirty="0">
                <a:solidFill>
                  <a:srgbClr val="8DC642"/>
                </a:solidFill>
                <a:latin typeface="Franklin Gothic Demi" panose="020B0703020102020204" pitchFamily="34" charset="0"/>
              </a:endParaRPr>
            </a:p>
          </p:txBody>
        </p:sp>
      </p:grpSp>
      <p:grpSp>
        <p:nvGrpSpPr>
          <p:cNvPr id="26" name="Group 25"/>
          <p:cNvGrpSpPr/>
          <p:nvPr/>
        </p:nvGrpSpPr>
        <p:grpSpPr>
          <a:xfrm>
            <a:off x="389467" y="3515380"/>
            <a:ext cx="7924800" cy="523220"/>
            <a:chOff x="381000" y="2296180"/>
            <a:chExt cx="7924800" cy="523220"/>
          </a:xfrm>
        </p:grpSpPr>
        <p:sp>
          <p:nvSpPr>
            <p:cNvPr id="27" name="TextBox 26"/>
            <p:cNvSpPr txBox="1"/>
            <p:nvPr/>
          </p:nvSpPr>
          <p:spPr>
            <a:xfrm>
              <a:off x="381000" y="2296180"/>
              <a:ext cx="402266" cy="523220"/>
            </a:xfrm>
            <a:prstGeom prst="rect">
              <a:avLst/>
            </a:prstGeom>
            <a:noFill/>
          </p:spPr>
          <p:txBody>
            <a:bodyPr wrap="square" rtlCol="0">
              <a:spAutoFit/>
            </a:bodyPr>
            <a:lstStyle/>
            <a:p>
              <a:r>
                <a:rPr lang="en-US" sz="2800" dirty="0">
                  <a:solidFill>
                    <a:schemeClr val="bg1"/>
                  </a:solidFill>
                  <a:latin typeface="Franklin Gothic Demi" panose="020B0703020102020204" pitchFamily="34" charset="0"/>
                </a:rPr>
                <a:t>5</a:t>
              </a:r>
            </a:p>
          </p:txBody>
        </p:sp>
        <p:sp>
          <p:nvSpPr>
            <p:cNvPr id="28" name="TextBox 27"/>
            <p:cNvSpPr txBox="1"/>
            <p:nvPr/>
          </p:nvSpPr>
          <p:spPr>
            <a:xfrm>
              <a:off x="926802" y="2296180"/>
              <a:ext cx="7378998" cy="523220"/>
            </a:xfrm>
            <a:prstGeom prst="rect">
              <a:avLst/>
            </a:prstGeom>
            <a:noFill/>
          </p:spPr>
          <p:txBody>
            <a:bodyPr wrap="square" rtlCol="0">
              <a:spAutoFit/>
            </a:bodyPr>
            <a:lstStyle/>
            <a:p>
              <a:r>
                <a:rPr lang="en-US" sz="2800" dirty="0">
                  <a:solidFill>
                    <a:srgbClr val="8DC642"/>
                  </a:solidFill>
                  <a:latin typeface="Franklin Gothic Demi" panose="020B0703020102020204" pitchFamily="34" charset="0"/>
                </a:rPr>
                <a:t>Questions</a:t>
              </a:r>
            </a:p>
          </p:txBody>
        </p:sp>
      </p:grpSp>
    </p:spTree>
    <p:extLst>
      <p:ext uri="{BB962C8B-B14F-4D97-AF65-F5344CB8AC3E}">
        <p14:creationId xmlns:p14="http://schemas.microsoft.com/office/powerpoint/2010/main" val="860492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04800" y="127000"/>
            <a:ext cx="9448800" cy="533400"/>
          </a:xfrm>
          <a:prstGeom prst="rect">
            <a:avLst/>
          </a:prstGeom>
          <a:noFill/>
          <a:ln w="12700">
            <a:noFill/>
            <a:miter lim="800000"/>
            <a:headEnd/>
            <a:tailEnd/>
          </a:ln>
          <a:effectLst/>
        </p:spPr>
        <p:txBody>
          <a:bodyPr lIns="0" tIns="0" rIns="0" bIns="0"/>
          <a:lstStyle/>
          <a:p>
            <a:pPr>
              <a:defRPr/>
            </a:pPr>
            <a:r>
              <a:rPr lang="en-US" sz="3600" kern="0" dirty="0">
                <a:solidFill>
                  <a:srgbClr val="8DC642"/>
                </a:solidFill>
                <a:latin typeface="Franklin Gothic Book" panose="020B0503020102020204" pitchFamily="34" charset="0"/>
                <a:ea typeface="Segoe UI" panose="020B0502040204020203" pitchFamily="34" charset="0"/>
                <a:cs typeface="Segoe UI" panose="020B0502040204020203" pitchFamily="34" charset="0"/>
                <a:sym typeface="Gill Sans" charset="0"/>
              </a:rPr>
              <a:t>1. </a:t>
            </a:r>
            <a:r>
              <a:rPr lang="en-US" sz="4400" kern="0" dirty="0">
                <a:solidFill>
                  <a:schemeClr val="bg1"/>
                </a:solidFill>
                <a:latin typeface="Franklin Gothic Book" panose="020B0503020102020204" pitchFamily="34" charset="0"/>
                <a:ea typeface="Segoe UI" panose="020B0502040204020203" pitchFamily="34" charset="0"/>
                <a:cs typeface="Segoe UI" panose="020B0502040204020203" pitchFamily="34" charset="0"/>
                <a:sym typeface="Gill Sans" charset="0"/>
              </a:rPr>
              <a:t>What is </a:t>
            </a:r>
            <a:r>
              <a:rPr lang="en-US" sz="4400" kern="0" dirty="0">
                <a:solidFill>
                  <a:srgbClr val="8DC642"/>
                </a:solidFill>
                <a:latin typeface="Franklin Gothic Heavy" panose="020B0903020102020204" pitchFamily="34" charset="0"/>
                <a:ea typeface="Segoe UI" panose="020B0502040204020203" pitchFamily="34" charset="0"/>
                <a:cs typeface="Segoe UI" panose="020B0502040204020203" pitchFamily="34" charset="0"/>
                <a:sym typeface="Gill Sans" charset="0"/>
              </a:rPr>
              <a:t>Curbside Management</a:t>
            </a:r>
            <a:r>
              <a:rPr lang="en-US" sz="4800" kern="0" dirty="0">
                <a:solidFill>
                  <a:schemeClr val="bg1"/>
                </a:solidFill>
                <a:latin typeface="Franklin Gothic Book" panose="020B0503020102020204" pitchFamily="34" charset="0"/>
                <a:ea typeface="Segoe UI" panose="020B0502040204020203" pitchFamily="34" charset="0"/>
                <a:cs typeface="Segoe UI" panose="020B0502040204020203" pitchFamily="34" charset="0"/>
                <a:sym typeface="Gill Sans" charset="0"/>
              </a:rPr>
              <a:t>?</a:t>
            </a:r>
            <a:endParaRPr lang="en-US" sz="4800" b="1" kern="0" dirty="0">
              <a:solidFill>
                <a:schemeClr val="bg1"/>
              </a:solidFill>
              <a:latin typeface="Franklin Gothic Book" panose="020B0503020102020204" pitchFamily="34" charset="0"/>
              <a:ea typeface="Segoe UI" panose="020B0502040204020203" pitchFamily="34" charset="0"/>
              <a:cs typeface="Segoe UI" panose="020B0502040204020203" pitchFamily="34" charset="0"/>
              <a:sym typeface="Gill Sans" charset="0"/>
            </a:endParaRPr>
          </a:p>
        </p:txBody>
      </p:sp>
      <p:sp>
        <p:nvSpPr>
          <p:cNvPr id="19" name="Title 1"/>
          <p:cNvSpPr txBox="1">
            <a:spLocks/>
          </p:cNvSpPr>
          <p:nvPr/>
        </p:nvSpPr>
        <p:spPr bwMode="auto">
          <a:xfrm>
            <a:off x="1905000" y="6400800"/>
            <a:ext cx="2743200" cy="304800"/>
          </a:xfrm>
          <a:prstGeom prst="rect">
            <a:avLst/>
          </a:prstGeom>
          <a:solidFill>
            <a:srgbClr val="2D2D2C"/>
          </a:solidFill>
          <a:ln w="12700">
            <a:noFill/>
            <a:miter lim="800000"/>
            <a:headEnd/>
            <a:tailEnd/>
          </a:ln>
          <a:effectLst/>
        </p:spPr>
        <p:txBody>
          <a:bodyPr lIns="0" tIns="0" rIns="0" bIns="0"/>
          <a:lstStyle/>
          <a:p>
            <a:pPr>
              <a:defRPr/>
            </a:pPr>
            <a:r>
              <a:rPr lang="en-US" kern="0" dirty="0">
                <a:solidFill>
                  <a:srgbClr val="8DC642"/>
                </a:solidFill>
                <a:latin typeface="Franklin Gothic Heavy" panose="020B0903020102020204" pitchFamily="34" charset="0"/>
                <a:ea typeface="Segoe UI" panose="020B0502040204020203" pitchFamily="34" charset="0"/>
                <a:cs typeface="Segoe UI" panose="020B0502040204020203" pitchFamily="34" charset="0"/>
                <a:sym typeface="Gill Sans" charset="0"/>
              </a:rPr>
              <a:t>CURBSIDE MANAGEMENT</a:t>
            </a:r>
          </a:p>
        </p:txBody>
      </p:sp>
      <p:pic>
        <p:nvPicPr>
          <p:cNvPr id="6" name="Picture 5"/>
          <p:cNvPicPr>
            <a:picLocks noChangeAspect="1"/>
          </p:cNvPicPr>
          <p:nvPr/>
        </p:nvPicPr>
        <p:blipFill>
          <a:blip r:embed="rId3"/>
          <a:stretch>
            <a:fillRect/>
          </a:stretch>
        </p:blipFill>
        <p:spPr>
          <a:xfrm>
            <a:off x="0" y="1697370"/>
            <a:ext cx="9144000" cy="3463259"/>
          </a:xfrm>
          <a:prstGeom prst="rect">
            <a:avLst/>
          </a:prstGeom>
        </p:spPr>
      </p:pic>
    </p:spTree>
    <p:extLst>
      <p:ext uri="{BB962C8B-B14F-4D97-AF65-F5344CB8AC3E}">
        <p14:creationId xmlns:p14="http://schemas.microsoft.com/office/powerpoint/2010/main" val="3658855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bwMode="auto">
          <a:xfrm>
            <a:off x="1905000" y="6400800"/>
            <a:ext cx="2743200" cy="304800"/>
          </a:xfrm>
          <a:prstGeom prst="rect">
            <a:avLst/>
          </a:prstGeom>
          <a:solidFill>
            <a:srgbClr val="2D2D2C"/>
          </a:solidFill>
          <a:ln w="12700">
            <a:noFill/>
            <a:miter lim="800000"/>
            <a:headEnd/>
            <a:tailEnd/>
          </a:ln>
          <a:effectLst/>
        </p:spPr>
        <p:txBody>
          <a:bodyPr lIns="0" tIns="0" rIns="0" bIns="0"/>
          <a:lstStyle/>
          <a:p>
            <a:pPr>
              <a:defRPr/>
            </a:pPr>
            <a:r>
              <a:rPr lang="en-US" kern="0" dirty="0">
                <a:solidFill>
                  <a:srgbClr val="8DC642"/>
                </a:solidFill>
                <a:latin typeface="Franklin Gothic Heavy" panose="020B0903020102020204" pitchFamily="34" charset="0"/>
                <a:ea typeface="Segoe UI" panose="020B0502040204020203" pitchFamily="34" charset="0"/>
                <a:cs typeface="Segoe UI" panose="020B0502040204020203" pitchFamily="34" charset="0"/>
                <a:sym typeface="Gill Sans" charset="0"/>
              </a:rPr>
              <a:t>CURBSIDE MANAGEMENT</a:t>
            </a:r>
          </a:p>
        </p:txBody>
      </p:sp>
      <p:pic>
        <p:nvPicPr>
          <p:cNvPr id="6" name="Picture 5">
            <a:extLst>
              <a:ext uri="{FF2B5EF4-FFF2-40B4-BE49-F238E27FC236}">
                <a16:creationId xmlns:a16="http://schemas.microsoft.com/office/drawing/2014/main" id="{493FF3CA-D8AB-4951-870E-CBF6C04F13FE}"/>
              </a:ext>
            </a:extLst>
          </p:cNvPr>
          <p:cNvPicPr>
            <a:picLocks noChangeAspect="1"/>
          </p:cNvPicPr>
          <p:nvPr/>
        </p:nvPicPr>
        <p:blipFill>
          <a:blip r:embed="rId3"/>
          <a:stretch>
            <a:fillRect/>
          </a:stretch>
        </p:blipFill>
        <p:spPr>
          <a:xfrm>
            <a:off x="540543" y="914400"/>
            <a:ext cx="8062913" cy="5304315"/>
          </a:xfrm>
          <a:prstGeom prst="rect">
            <a:avLst/>
          </a:prstGeom>
        </p:spPr>
      </p:pic>
      <p:sp>
        <p:nvSpPr>
          <p:cNvPr id="7" name="Title 1">
            <a:extLst>
              <a:ext uri="{FF2B5EF4-FFF2-40B4-BE49-F238E27FC236}">
                <a16:creationId xmlns:a16="http://schemas.microsoft.com/office/drawing/2014/main" id="{88954675-3A45-4316-B5FA-D3481F33210F}"/>
              </a:ext>
            </a:extLst>
          </p:cNvPr>
          <p:cNvSpPr txBox="1">
            <a:spLocks/>
          </p:cNvSpPr>
          <p:nvPr/>
        </p:nvSpPr>
        <p:spPr bwMode="auto">
          <a:xfrm>
            <a:off x="304800" y="127000"/>
            <a:ext cx="9448800" cy="533400"/>
          </a:xfrm>
          <a:prstGeom prst="rect">
            <a:avLst/>
          </a:prstGeom>
          <a:noFill/>
          <a:ln w="12700">
            <a:noFill/>
            <a:miter lim="800000"/>
            <a:headEnd/>
            <a:tailEnd/>
          </a:ln>
          <a:effectLst/>
        </p:spPr>
        <p:txBody>
          <a:bodyPr lIns="0" tIns="0" rIns="0" bIns="0"/>
          <a:lstStyle/>
          <a:p>
            <a:pPr>
              <a:defRPr/>
            </a:pPr>
            <a:r>
              <a:rPr lang="en-US" sz="3600" kern="0" dirty="0">
                <a:solidFill>
                  <a:srgbClr val="8DC642"/>
                </a:solidFill>
                <a:latin typeface="Franklin Gothic Book" panose="020B0503020102020204" pitchFamily="34" charset="0"/>
                <a:ea typeface="Segoe UI" panose="020B0502040204020203" pitchFamily="34" charset="0"/>
                <a:cs typeface="Segoe UI" panose="020B0502040204020203" pitchFamily="34" charset="0"/>
                <a:sym typeface="Gill Sans" charset="0"/>
              </a:rPr>
              <a:t>1. </a:t>
            </a:r>
            <a:r>
              <a:rPr lang="en-US" sz="4400" kern="0" dirty="0">
                <a:solidFill>
                  <a:schemeClr val="bg1"/>
                </a:solidFill>
                <a:latin typeface="Franklin Gothic Book" panose="020B0503020102020204" pitchFamily="34" charset="0"/>
                <a:ea typeface="Segoe UI" panose="020B0502040204020203" pitchFamily="34" charset="0"/>
                <a:cs typeface="Segoe UI" panose="020B0502040204020203" pitchFamily="34" charset="0"/>
                <a:sym typeface="Gill Sans" charset="0"/>
              </a:rPr>
              <a:t>What is </a:t>
            </a:r>
            <a:r>
              <a:rPr lang="en-US" sz="4400" kern="0" dirty="0">
                <a:solidFill>
                  <a:srgbClr val="8DC642"/>
                </a:solidFill>
                <a:latin typeface="Franklin Gothic Heavy" panose="020B0903020102020204" pitchFamily="34" charset="0"/>
                <a:ea typeface="Segoe UI" panose="020B0502040204020203" pitchFamily="34" charset="0"/>
                <a:cs typeface="Segoe UI" panose="020B0502040204020203" pitchFamily="34" charset="0"/>
                <a:sym typeface="Gill Sans" charset="0"/>
              </a:rPr>
              <a:t>Curbside Management</a:t>
            </a:r>
            <a:r>
              <a:rPr lang="en-US" sz="4800" kern="0" dirty="0">
                <a:solidFill>
                  <a:schemeClr val="bg1"/>
                </a:solidFill>
                <a:latin typeface="Franklin Gothic Book" panose="020B0503020102020204" pitchFamily="34" charset="0"/>
                <a:ea typeface="Segoe UI" panose="020B0502040204020203" pitchFamily="34" charset="0"/>
                <a:cs typeface="Segoe UI" panose="020B0502040204020203" pitchFamily="34" charset="0"/>
                <a:sym typeface="Gill Sans" charset="0"/>
              </a:rPr>
              <a:t>?</a:t>
            </a:r>
            <a:endParaRPr lang="en-US" sz="4800" b="1" kern="0" dirty="0">
              <a:solidFill>
                <a:schemeClr val="bg1"/>
              </a:solidFill>
              <a:latin typeface="Franklin Gothic Book" panose="020B0503020102020204" pitchFamily="34" charset="0"/>
              <a:ea typeface="Segoe UI" panose="020B0502040204020203" pitchFamily="34" charset="0"/>
              <a:cs typeface="Segoe UI" panose="020B0502040204020203" pitchFamily="34" charset="0"/>
              <a:sym typeface="Gill Sans" charset="0"/>
            </a:endParaRPr>
          </a:p>
        </p:txBody>
      </p:sp>
    </p:spTree>
    <p:extLst>
      <p:ext uri="{BB962C8B-B14F-4D97-AF65-F5344CB8AC3E}">
        <p14:creationId xmlns:p14="http://schemas.microsoft.com/office/powerpoint/2010/main" val="4031402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bwMode="auto">
          <a:xfrm>
            <a:off x="1905000" y="6400800"/>
            <a:ext cx="2743200" cy="304800"/>
          </a:xfrm>
          <a:prstGeom prst="rect">
            <a:avLst/>
          </a:prstGeom>
          <a:solidFill>
            <a:srgbClr val="2D2D2C"/>
          </a:solidFill>
          <a:ln w="12700">
            <a:noFill/>
            <a:miter lim="800000"/>
            <a:headEnd/>
            <a:tailEnd/>
          </a:ln>
          <a:effectLst/>
        </p:spPr>
        <p:txBody>
          <a:bodyPr lIns="0" tIns="0" rIns="0" bIns="0"/>
          <a:lstStyle/>
          <a:p>
            <a:pPr>
              <a:defRPr/>
            </a:pPr>
            <a:r>
              <a:rPr lang="en-US" kern="0" dirty="0">
                <a:solidFill>
                  <a:srgbClr val="8DC642"/>
                </a:solidFill>
                <a:latin typeface="Franklin Gothic Heavy" panose="020B0903020102020204" pitchFamily="34" charset="0"/>
                <a:ea typeface="Segoe UI" panose="020B0502040204020203" pitchFamily="34" charset="0"/>
                <a:cs typeface="Segoe UI" panose="020B0502040204020203" pitchFamily="34" charset="0"/>
                <a:sym typeface="Gill Sans" charset="0"/>
              </a:rPr>
              <a:t>CURBSIDE MANAGEMENT</a:t>
            </a:r>
          </a:p>
        </p:txBody>
      </p:sp>
      <p:pic>
        <p:nvPicPr>
          <p:cNvPr id="2" name="Picture 1"/>
          <p:cNvPicPr>
            <a:picLocks noChangeAspect="1"/>
          </p:cNvPicPr>
          <p:nvPr/>
        </p:nvPicPr>
        <p:blipFill rotWithShape="1">
          <a:blip r:embed="rId3"/>
          <a:srcRect t="10140"/>
          <a:stretch/>
        </p:blipFill>
        <p:spPr>
          <a:xfrm>
            <a:off x="902493" y="1066800"/>
            <a:ext cx="7339013" cy="4919246"/>
          </a:xfrm>
          <a:prstGeom prst="rect">
            <a:avLst/>
          </a:prstGeom>
        </p:spPr>
      </p:pic>
      <p:sp>
        <p:nvSpPr>
          <p:cNvPr id="5" name="Title 1">
            <a:extLst>
              <a:ext uri="{FF2B5EF4-FFF2-40B4-BE49-F238E27FC236}">
                <a16:creationId xmlns:a16="http://schemas.microsoft.com/office/drawing/2014/main" id="{88954675-3A45-4316-B5FA-D3481F33210F}"/>
              </a:ext>
            </a:extLst>
          </p:cNvPr>
          <p:cNvSpPr txBox="1">
            <a:spLocks/>
          </p:cNvSpPr>
          <p:nvPr/>
        </p:nvSpPr>
        <p:spPr bwMode="auto">
          <a:xfrm>
            <a:off x="304800" y="127000"/>
            <a:ext cx="9448800" cy="533400"/>
          </a:xfrm>
          <a:prstGeom prst="rect">
            <a:avLst/>
          </a:prstGeom>
          <a:noFill/>
          <a:ln w="12700">
            <a:noFill/>
            <a:miter lim="800000"/>
            <a:headEnd/>
            <a:tailEnd/>
          </a:ln>
          <a:effectLst/>
        </p:spPr>
        <p:txBody>
          <a:bodyPr lIns="0" tIns="0" rIns="0" bIns="0"/>
          <a:lstStyle/>
          <a:p>
            <a:pPr>
              <a:defRPr/>
            </a:pPr>
            <a:r>
              <a:rPr lang="en-US" sz="3600" kern="0" dirty="0">
                <a:solidFill>
                  <a:srgbClr val="8DC642"/>
                </a:solidFill>
                <a:latin typeface="Franklin Gothic Book" panose="020B0503020102020204" pitchFamily="34" charset="0"/>
                <a:ea typeface="Segoe UI" panose="020B0502040204020203" pitchFamily="34" charset="0"/>
                <a:cs typeface="Segoe UI" panose="020B0502040204020203" pitchFamily="34" charset="0"/>
                <a:sym typeface="Gill Sans" charset="0"/>
              </a:rPr>
              <a:t>1. </a:t>
            </a:r>
            <a:r>
              <a:rPr lang="en-US" sz="4400" kern="0" dirty="0">
                <a:solidFill>
                  <a:schemeClr val="bg1"/>
                </a:solidFill>
                <a:latin typeface="Franklin Gothic Book" panose="020B0503020102020204" pitchFamily="34" charset="0"/>
                <a:ea typeface="Segoe UI" panose="020B0502040204020203" pitchFamily="34" charset="0"/>
                <a:cs typeface="Segoe UI" panose="020B0502040204020203" pitchFamily="34" charset="0"/>
                <a:sym typeface="Gill Sans" charset="0"/>
              </a:rPr>
              <a:t>What is </a:t>
            </a:r>
            <a:r>
              <a:rPr lang="en-US" sz="4400" kern="0" dirty="0">
                <a:solidFill>
                  <a:srgbClr val="8DC642"/>
                </a:solidFill>
                <a:latin typeface="Franklin Gothic Heavy" panose="020B0903020102020204" pitchFamily="34" charset="0"/>
                <a:ea typeface="Segoe UI" panose="020B0502040204020203" pitchFamily="34" charset="0"/>
                <a:cs typeface="Segoe UI" panose="020B0502040204020203" pitchFamily="34" charset="0"/>
                <a:sym typeface="Gill Sans" charset="0"/>
              </a:rPr>
              <a:t>Curbside Management</a:t>
            </a:r>
            <a:r>
              <a:rPr lang="en-US" sz="4800" kern="0" dirty="0">
                <a:solidFill>
                  <a:schemeClr val="bg1"/>
                </a:solidFill>
                <a:latin typeface="Franklin Gothic Book" panose="020B0503020102020204" pitchFamily="34" charset="0"/>
                <a:ea typeface="Segoe UI" panose="020B0502040204020203" pitchFamily="34" charset="0"/>
                <a:cs typeface="Segoe UI" panose="020B0502040204020203" pitchFamily="34" charset="0"/>
                <a:sym typeface="Gill Sans" charset="0"/>
              </a:rPr>
              <a:t>?</a:t>
            </a:r>
            <a:endParaRPr lang="en-US" sz="4800" b="1" kern="0" dirty="0">
              <a:solidFill>
                <a:schemeClr val="bg1"/>
              </a:solidFill>
              <a:latin typeface="Franklin Gothic Book" panose="020B0503020102020204" pitchFamily="34" charset="0"/>
              <a:ea typeface="Segoe UI" panose="020B0502040204020203" pitchFamily="34" charset="0"/>
              <a:cs typeface="Segoe UI" panose="020B0502040204020203" pitchFamily="34" charset="0"/>
              <a:sym typeface="Gill Sans" charset="0"/>
            </a:endParaRPr>
          </a:p>
        </p:txBody>
      </p:sp>
    </p:spTree>
    <p:extLst>
      <p:ext uri="{BB962C8B-B14F-4D97-AF65-F5344CB8AC3E}">
        <p14:creationId xmlns:p14="http://schemas.microsoft.com/office/powerpoint/2010/main" val="1354678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04800" y="127000"/>
            <a:ext cx="9448800" cy="533400"/>
          </a:xfrm>
          <a:prstGeom prst="rect">
            <a:avLst/>
          </a:prstGeom>
          <a:noFill/>
          <a:ln w="12700">
            <a:noFill/>
            <a:miter lim="800000"/>
            <a:headEnd/>
            <a:tailEnd/>
          </a:ln>
          <a:effectLst/>
        </p:spPr>
        <p:txBody>
          <a:bodyPr lIns="0" tIns="0" rIns="0" bIns="0"/>
          <a:lstStyle/>
          <a:p>
            <a:pPr>
              <a:defRPr/>
            </a:pPr>
            <a:r>
              <a:rPr lang="en-US" sz="3600" kern="0" dirty="0">
                <a:solidFill>
                  <a:schemeClr val="bg1"/>
                </a:solidFill>
                <a:latin typeface="Franklin Gothic Book" panose="020B0503020102020204" pitchFamily="34" charset="0"/>
                <a:ea typeface="Segoe UI" panose="020B0502040204020203" pitchFamily="34" charset="0"/>
                <a:cs typeface="Segoe UI" panose="020B0502040204020203" pitchFamily="34" charset="0"/>
                <a:sym typeface="Gill Sans" charset="0"/>
              </a:rPr>
              <a:t>2. </a:t>
            </a:r>
            <a:r>
              <a:rPr lang="en-US" sz="4400" kern="0" dirty="0">
                <a:solidFill>
                  <a:srgbClr val="8DC642"/>
                </a:solidFill>
                <a:latin typeface="Franklin Gothic Heavy" panose="020B0903020102020204" pitchFamily="34" charset="0"/>
                <a:ea typeface="Segoe UI" panose="020B0502040204020203" pitchFamily="34" charset="0"/>
                <a:cs typeface="Segoe UI" panose="020B0502040204020203" pitchFamily="34" charset="0"/>
                <a:sym typeface="Gill Sans" charset="0"/>
              </a:rPr>
              <a:t>NACTO Curb Appeal Guidance</a:t>
            </a:r>
          </a:p>
        </p:txBody>
      </p:sp>
      <p:sp>
        <p:nvSpPr>
          <p:cNvPr id="19" name="Title 1"/>
          <p:cNvSpPr txBox="1">
            <a:spLocks/>
          </p:cNvSpPr>
          <p:nvPr/>
        </p:nvSpPr>
        <p:spPr bwMode="auto">
          <a:xfrm>
            <a:off x="1905000" y="6400800"/>
            <a:ext cx="2743200" cy="304800"/>
          </a:xfrm>
          <a:prstGeom prst="rect">
            <a:avLst/>
          </a:prstGeom>
          <a:solidFill>
            <a:srgbClr val="2D2D2C"/>
          </a:solidFill>
          <a:ln w="12700">
            <a:noFill/>
            <a:miter lim="800000"/>
            <a:headEnd/>
            <a:tailEnd/>
          </a:ln>
          <a:effectLst/>
        </p:spPr>
        <p:txBody>
          <a:bodyPr lIns="0" tIns="0" rIns="0" bIns="0"/>
          <a:lstStyle/>
          <a:p>
            <a:pPr>
              <a:defRPr/>
            </a:pPr>
            <a:r>
              <a:rPr lang="en-US" kern="0" dirty="0">
                <a:solidFill>
                  <a:srgbClr val="8DC642"/>
                </a:solidFill>
                <a:latin typeface="Franklin Gothic Heavy" panose="020B0903020102020204" pitchFamily="34" charset="0"/>
                <a:ea typeface="Segoe UI" panose="020B0502040204020203" pitchFamily="34" charset="0"/>
                <a:cs typeface="Segoe UI" panose="020B0502040204020203" pitchFamily="34" charset="0"/>
                <a:sym typeface="Gill Sans" charset="0"/>
              </a:rPr>
              <a:t>CURBSIDE MANAGEMENT</a:t>
            </a:r>
          </a:p>
        </p:txBody>
      </p:sp>
      <p:pic>
        <p:nvPicPr>
          <p:cNvPr id="3" name="Picture 2"/>
          <p:cNvPicPr>
            <a:picLocks noChangeAspect="1"/>
          </p:cNvPicPr>
          <p:nvPr/>
        </p:nvPicPr>
        <p:blipFill>
          <a:blip r:embed="rId3"/>
          <a:stretch>
            <a:fillRect/>
          </a:stretch>
        </p:blipFill>
        <p:spPr>
          <a:xfrm>
            <a:off x="3712535" y="1833890"/>
            <a:ext cx="5203132" cy="3505200"/>
          </a:xfrm>
          <a:prstGeom prst="rect">
            <a:avLst/>
          </a:prstGeom>
        </p:spPr>
      </p:pic>
      <p:sp>
        <p:nvSpPr>
          <p:cNvPr id="6" name="TextBox 5">
            <a:extLst>
              <a:ext uri="{FF2B5EF4-FFF2-40B4-BE49-F238E27FC236}">
                <a16:creationId xmlns:a16="http://schemas.microsoft.com/office/drawing/2014/main" id="{7BC3186A-C987-456C-BF7D-901E8082541C}"/>
              </a:ext>
            </a:extLst>
          </p:cNvPr>
          <p:cNvSpPr txBox="1"/>
          <p:nvPr/>
        </p:nvSpPr>
        <p:spPr>
          <a:xfrm>
            <a:off x="260231" y="1547263"/>
            <a:ext cx="3352800" cy="3816429"/>
          </a:xfrm>
          <a:prstGeom prst="rect">
            <a:avLst/>
          </a:prstGeom>
          <a:noFill/>
        </p:spPr>
        <p:txBody>
          <a:bodyPr wrap="square" rtlCol="0">
            <a:spAutoFit/>
          </a:bodyPr>
          <a:lstStyle>
            <a:defPPr>
              <a:defRPr lang="en-US"/>
            </a:defPPr>
            <a:lvl1pPr>
              <a:defRPr sz="2800">
                <a:solidFill>
                  <a:srgbClr val="8DC642"/>
                </a:solidFill>
                <a:latin typeface="Franklin Gothic Demi" panose="020B0703020102020204" pitchFamily="34" charset="0"/>
              </a:defRPr>
            </a:lvl1pPr>
          </a:lstStyle>
          <a:p>
            <a:pPr marL="342900" indent="-342900">
              <a:buFont typeface="Arial" panose="020B0604020202020204" pitchFamily="34" charset="0"/>
              <a:buChar char="•"/>
            </a:pPr>
            <a:r>
              <a:rPr lang="en-US" sz="2200" dirty="0">
                <a:solidFill>
                  <a:schemeClr val="bg1"/>
                </a:solidFill>
                <a:latin typeface="Franklin Gothic Book" panose="020B0503020102020204" pitchFamily="34" charset="0"/>
              </a:rPr>
              <a:t>Shifting from Parking Lane to </a:t>
            </a:r>
            <a:r>
              <a:rPr lang="en-US" sz="2200" dirty="0"/>
              <a:t>Flex Zone</a:t>
            </a:r>
          </a:p>
          <a:p>
            <a:endParaRPr lang="en-US" sz="2200" dirty="0"/>
          </a:p>
          <a:p>
            <a:pPr marL="342900" indent="-342900">
              <a:buFont typeface="Arial" panose="020B0604020202020204" pitchFamily="34" charset="0"/>
              <a:buChar char="•"/>
            </a:pPr>
            <a:r>
              <a:rPr lang="en-US" sz="2200" dirty="0">
                <a:solidFill>
                  <a:schemeClr val="bg1"/>
                </a:solidFill>
                <a:latin typeface="Franklin Gothic Book" panose="020B0503020102020204" pitchFamily="34" charset="0"/>
              </a:rPr>
              <a:t>Clearing the Way for </a:t>
            </a:r>
            <a:r>
              <a:rPr lang="en-US" sz="2200" dirty="0"/>
              <a:t>Transit </a:t>
            </a:r>
          </a:p>
          <a:p>
            <a:pPr marL="342900" indent="-342900">
              <a:buFont typeface="Arial" panose="020B0604020202020204" pitchFamily="34" charset="0"/>
              <a:buChar char="•"/>
            </a:pPr>
            <a:endParaRPr lang="en-US" sz="2200" dirty="0">
              <a:solidFill>
                <a:schemeClr val="bg1"/>
              </a:solidFill>
              <a:latin typeface="Franklin Gothic Book" panose="020B0503020102020204" pitchFamily="34" charset="0"/>
            </a:endParaRPr>
          </a:p>
          <a:p>
            <a:pPr marL="342900" indent="-342900">
              <a:buFont typeface="Arial" panose="020B0604020202020204" pitchFamily="34" charset="0"/>
              <a:buChar char="•"/>
            </a:pPr>
            <a:r>
              <a:rPr lang="en-US" sz="2200" dirty="0">
                <a:solidFill>
                  <a:schemeClr val="bg1"/>
                </a:solidFill>
                <a:latin typeface="Franklin Gothic Book" panose="020B0503020102020204" pitchFamily="34" charset="0"/>
              </a:rPr>
              <a:t>Moving Loading and Access </a:t>
            </a:r>
            <a:r>
              <a:rPr lang="en-US" sz="2200" dirty="0"/>
              <a:t>Nearby</a:t>
            </a:r>
          </a:p>
          <a:p>
            <a:pPr marL="342900" indent="-342900">
              <a:buFont typeface="Arial" panose="020B0604020202020204" pitchFamily="34" charset="0"/>
              <a:buChar char="•"/>
            </a:pPr>
            <a:endParaRPr lang="en-US" sz="2200" dirty="0">
              <a:solidFill>
                <a:schemeClr val="bg1"/>
              </a:solidFill>
              <a:latin typeface="Franklin Gothic Book" panose="020B0503020102020204" pitchFamily="34" charset="0"/>
            </a:endParaRPr>
          </a:p>
          <a:p>
            <a:pPr marL="342900" indent="-342900">
              <a:buFont typeface="Arial" panose="020B0604020202020204" pitchFamily="34" charset="0"/>
              <a:buChar char="•"/>
            </a:pPr>
            <a:r>
              <a:rPr lang="en-US" sz="2200" dirty="0">
                <a:solidFill>
                  <a:schemeClr val="bg1"/>
                </a:solidFill>
                <a:latin typeface="Franklin Gothic Book" panose="020B0503020102020204" pitchFamily="34" charset="0"/>
              </a:rPr>
              <a:t>Looking </a:t>
            </a:r>
            <a:r>
              <a:rPr lang="en-US" sz="2200" dirty="0"/>
              <a:t>Beyond the Corridor </a:t>
            </a:r>
          </a:p>
        </p:txBody>
      </p:sp>
    </p:spTree>
    <p:extLst>
      <p:ext uri="{BB962C8B-B14F-4D97-AF65-F5344CB8AC3E}">
        <p14:creationId xmlns:p14="http://schemas.microsoft.com/office/powerpoint/2010/main" val="640240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04800" y="127000"/>
            <a:ext cx="9448800" cy="533400"/>
          </a:xfrm>
          <a:prstGeom prst="rect">
            <a:avLst/>
          </a:prstGeom>
          <a:noFill/>
          <a:ln w="12700">
            <a:noFill/>
            <a:miter lim="800000"/>
            <a:headEnd/>
            <a:tailEnd/>
          </a:ln>
          <a:effectLst/>
        </p:spPr>
        <p:txBody>
          <a:bodyPr lIns="0" tIns="0" rIns="0" bIns="0"/>
          <a:lstStyle/>
          <a:p>
            <a:pPr>
              <a:defRPr/>
            </a:pPr>
            <a:r>
              <a:rPr lang="en-US" sz="3600" kern="0" dirty="0">
                <a:solidFill>
                  <a:schemeClr val="bg1"/>
                </a:solidFill>
                <a:latin typeface="Franklin Gothic Book" panose="020B0503020102020204" pitchFamily="34" charset="0"/>
                <a:ea typeface="Segoe UI" panose="020B0502040204020203" pitchFamily="34" charset="0"/>
                <a:cs typeface="Segoe UI" panose="020B0502040204020203" pitchFamily="34" charset="0"/>
                <a:sym typeface="Gill Sans" charset="0"/>
              </a:rPr>
              <a:t>3. </a:t>
            </a:r>
            <a:r>
              <a:rPr lang="en-US" sz="4400" dirty="0">
                <a:solidFill>
                  <a:srgbClr val="8DC642"/>
                </a:solidFill>
                <a:latin typeface="Franklin Gothic Demi" panose="020B0703020102020204" pitchFamily="34" charset="0"/>
              </a:rPr>
              <a:t>ITE Web Resource </a:t>
            </a:r>
            <a:endParaRPr lang="en-US" sz="4400" dirty="0">
              <a:solidFill>
                <a:srgbClr val="8DC642"/>
              </a:solidFill>
              <a:latin typeface="Franklin Gothic Demi" panose="020B0703020102020204" pitchFamily="34" charset="0"/>
              <a:sym typeface="Gill Sans" charset="0"/>
            </a:endParaRPr>
          </a:p>
        </p:txBody>
      </p:sp>
      <p:grpSp>
        <p:nvGrpSpPr>
          <p:cNvPr id="18" name="Group 17"/>
          <p:cNvGrpSpPr/>
          <p:nvPr/>
        </p:nvGrpSpPr>
        <p:grpSpPr>
          <a:xfrm>
            <a:off x="411755" y="2848667"/>
            <a:ext cx="8458201" cy="556895"/>
            <a:chOff x="381000" y="1033125"/>
            <a:chExt cx="6977407" cy="556895"/>
          </a:xfrm>
        </p:grpSpPr>
        <p:sp>
          <p:nvSpPr>
            <p:cNvPr id="10" name="TextBox 9"/>
            <p:cNvSpPr txBox="1"/>
            <p:nvPr/>
          </p:nvSpPr>
          <p:spPr>
            <a:xfrm>
              <a:off x="381000" y="1066800"/>
              <a:ext cx="402266" cy="523220"/>
            </a:xfrm>
            <a:prstGeom prst="rect">
              <a:avLst/>
            </a:prstGeom>
            <a:noFill/>
          </p:spPr>
          <p:txBody>
            <a:bodyPr wrap="square" rtlCol="0">
              <a:spAutoFit/>
            </a:bodyPr>
            <a:lstStyle/>
            <a:p>
              <a:r>
                <a:rPr lang="en-US" sz="2800" dirty="0">
                  <a:solidFill>
                    <a:schemeClr val="bg1"/>
                  </a:solidFill>
                  <a:latin typeface="Franklin Gothic Demi" panose="020B0703020102020204" pitchFamily="34" charset="0"/>
                </a:rPr>
                <a:t>•</a:t>
              </a:r>
            </a:p>
          </p:txBody>
        </p:sp>
        <p:sp>
          <p:nvSpPr>
            <p:cNvPr id="11" name="TextBox 10"/>
            <p:cNvSpPr txBox="1"/>
            <p:nvPr/>
          </p:nvSpPr>
          <p:spPr>
            <a:xfrm>
              <a:off x="831248" y="1033125"/>
              <a:ext cx="6527159" cy="523220"/>
            </a:xfrm>
            <a:prstGeom prst="rect">
              <a:avLst/>
            </a:prstGeom>
            <a:noFill/>
          </p:spPr>
          <p:txBody>
            <a:bodyPr wrap="square" rtlCol="0">
              <a:spAutoFit/>
            </a:bodyPr>
            <a:lstStyle/>
            <a:p>
              <a:r>
                <a:rPr lang="en-US" sz="2800" dirty="0">
                  <a:solidFill>
                    <a:schemeClr val="bg1"/>
                  </a:solidFill>
                  <a:latin typeface="Franklin Gothic Book" panose="020B0503020102020204" pitchFamily="34" charset="0"/>
                </a:rPr>
                <a:t>Practitioner’s Guide</a:t>
              </a:r>
              <a:endParaRPr lang="en-US" sz="2800" dirty="0">
                <a:solidFill>
                  <a:schemeClr val="bg1"/>
                </a:solidFill>
                <a:latin typeface="Franklin Gothic Demi" panose="020B0703020102020204" pitchFamily="34" charset="0"/>
              </a:endParaRPr>
            </a:p>
          </p:txBody>
        </p:sp>
      </p:grpSp>
      <p:sp>
        <p:nvSpPr>
          <p:cNvPr id="19" name="Title 1"/>
          <p:cNvSpPr txBox="1">
            <a:spLocks/>
          </p:cNvSpPr>
          <p:nvPr/>
        </p:nvSpPr>
        <p:spPr bwMode="auto">
          <a:xfrm>
            <a:off x="1905000" y="6400800"/>
            <a:ext cx="2743200" cy="304800"/>
          </a:xfrm>
          <a:prstGeom prst="rect">
            <a:avLst/>
          </a:prstGeom>
          <a:solidFill>
            <a:srgbClr val="2D2D2C"/>
          </a:solidFill>
          <a:ln w="12700">
            <a:noFill/>
            <a:miter lim="800000"/>
            <a:headEnd/>
            <a:tailEnd/>
          </a:ln>
          <a:effectLst/>
        </p:spPr>
        <p:txBody>
          <a:bodyPr lIns="0" tIns="0" rIns="0" bIns="0"/>
          <a:lstStyle/>
          <a:p>
            <a:pPr>
              <a:defRPr/>
            </a:pPr>
            <a:r>
              <a:rPr lang="en-US" kern="0" dirty="0">
                <a:solidFill>
                  <a:srgbClr val="8DC642"/>
                </a:solidFill>
                <a:latin typeface="Franklin Gothic Heavy" panose="020B0903020102020204" pitchFamily="34" charset="0"/>
                <a:ea typeface="Segoe UI" panose="020B0502040204020203" pitchFamily="34" charset="0"/>
                <a:cs typeface="Segoe UI" panose="020B0502040204020203" pitchFamily="34" charset="0"/>
                <a:sym typeface="Gill Sans" charset="0"/>
              </a:rPr>
              <a:t>CURBSIDE MANAGEMENT</a:t>
            </a:r>
          </a:p>
        </p:txBody>
      </p:sp>
      <p:grpSp>
        <p:nvGrpSpPr>
          <p:cNvPr id="16" name="Group 15">
            <a:extLst>
              <a:ext uri="{FF2B5EF4-FFF2-40B4-BE49-F238E27FC236}">
                <a16:creationId xmlns:a16="http://schemas.microsoft.com/office/drawing/2014/main" id="{61085DAA-EEA2-4C97-9C4B-DEEDCB73E4D2}"/>
              </a:ext>
            </a:extLst>
          </p:cNvPr>
          <p:cNvGrpSpPr/>
          <p:nvPr/>
        </p:nvGrpSpPr>
        <p:grpSpPr>
          <a:xfrm>
            <a:off x="415427" y="3736370"/>
            <a:ext cx="8338226" cy="523220"/>
            <a:chOff x="381000" y="1066800"/>
            <a:chExt cx="6977407" cy="523220"/>
          </a:xfrm>
        </p:grpSpPr>
        <p:sp>
          <p:nvSpPr>
            <p:cNvPr id="17" name="TextBox 16">
              <a:extLst>
                <a:ext uri="{FF2B5EF4-FFF2-40B4-BE49-F238E27FC236}">
                  <a16:creationId xmlns:a16="http://schemas.microsoft.com/office/drawing/2014/main" id="{6DE27A60-D26B-4F75-A8F5-6610ADB17B94}"/>
                </a:ext>
              </a:extLst>
            </p:cNvPr>
            <p:cNvSpPr txBox="1"/>
            <p:nvPr/>
          </p:nvSpPr>
          <p:spPr>
            <a:xfrm>
              <a:off x="381000" y="1066800"/>
              <a:ext cx="402266" cy="523220"/>
            </a:xfrm>
            <a:prstGeom prst="rect">
              <a:avLst/>
            </a:prstGeom>
            <a:noFill/>
          </p:spPr>
          <p:txBody>
            <a:bodyPr wrap="square" rtlCol="0">
              <a:spAutoFit/>
            </a:bodyPr>
            <a:lstStyle/>
            <a:p>
              <a:r>
                <a:rPr lang="en-US" sz="2800" dirty="0">
                  <a:solidFill>
                    <a:schemeClr val="bg1"/>
                  </a:solidFill>
                  <a:latin typeface="Franklin Gothic Demi" panose="020B0703020102020204" pitchFamily="34" charset="0"/>
                </a:rPr>
                <a:t>•</a:t>
              </a:r>
            </a:p>
          </p:txBody>
        </p:sp>
        <p:sp>
          <p:nvSpPr>
            <p:cNvPr id="20" name="TextBox 19">
              <a:extLst>
                <a:ext uri="{FF2B5EF4-FFF2-40B4-BE49-F238E27FC236}">
                  <a16:creationId xmlns:a16="http://schemas.microsoft.com/office/drawing/2014/main" id="{CE4913A7-6BFC-41AB-9021-8021698C3C7F}"/>
                </a:ext>
              </a:extLst>
            </p:cNvPr>
            <p:cNvSpPr txBox="1"/>
            <p:nvPr/>
          </p:nvSpPr>
          <p:spPr>
            <a:xfrm>
              <a:off x="831248" y="1066800"/>
              <a:ext cx="6527159" cy="523220"/>
            </a:xfrm>
            <a:prstGeom prst="rect">
              <a:avLst/>
            </a:prstGeom>
            <a:noFill/>
          </p:spPr>
          <p:txBody>
            <a:bodyPr wrap="square" rtlCol="0">
              <a:spAutoFit/>
            </a:bodyPr>
            <a:lstStyle>
              <a:defPPr>
                <a:defRPr lang="en-US"/>
              </a:defPPr>
              <a:lvl1pPr>
                <a:defRPr sz="2800">
                  <a:solidFill>
                    <a:schemeClr val="bg1"/>
                  </a:solidFill>
                  <a:latin typeface="Franklin Gothic Book" panose="020B0503020102020204" pitchFamily="34" charset="0"/>
                </a:defRPr>
              </a:lvl1pPr>
            </a:lstStyle>
            <a:p>
              <a:r>
                <a:rPr lang="en-US" dirty="0"/>
                <a:t>Case Studies</a:t>
              </a:r>
            </a:p>
          </p:txBody>
        </p:sp>
      </p:grpSp>
      <p:grpSp>
        <p:nvGrpSpPr>
          <p:cNvPr id="22" name="Group 21">
            <a:extLst>
              <a:ext uri="{FF2B5EF4-FFF2-40B4-BE49-F238E27FC236}">
                <a16:creationId xmlns:a16="http://schemas.microsoft.com/office/drawing/2014/main" id="{3560B122-A06A-4EA2-91E5-3ACAE8DAE280}"/>
              </a:ext>
            </a:extLst>
          </p:cNvPr>
          <p:cNvGrpSpPr/>
          <p:nvPr/>
        </p:nvGrpSpPr>
        <p:grpSpPr>
          <a:xfrm>
            <a:off x="415427" y="4590398"/>
            <a:ext cx="8458201" cy="523220"/>
            <a:chOff x="381000" y="1066800"/>
            <a:chExt cx="6977407" cy="523220"/>
          </a:xfrm>
        </p:grpSpPr>
        <p:sp>
          <p:nvSpPr>
            <p:cNvPr id="23" name="TextBox 22">
              <a:extLst>
                <a:ext uri="{FF2B5EF4-FFF2-40B4-BE49-F238E27FC236}">
                  <a16:creationId xmlns:a16="http://schemas.microsoft.com/office/drawing/2014/main" id="{782182C1-B034-4C72-954B-7EC50AEFFAC2}"/>
                </a:ext>
              </a:extLst>
            </p:cNvPr>
            <p:cNvSpPr txBox="1"/>
            <p:nvPr/>
          </p:nvSpPr>
          <p:spPr>
            <a:xfrm>
              <a:off x="381000" y="1066800"/>
              <a:ext cx="402266" cy="523220"/>
            </a:xfrm>
            <a:prstGeom prst="rect">
              <a:avLst/>
            </a:prstGeom>
            <a:noFill/>
          </p:spPr>
          <p:txBody>
            <a:bodyPr wrap="square" rtlCol="0">
              <a:spAutoFit/>
            </a:bodyPr>
            <a:lstStyle/>
            <a:p>
              <a:r>
                <a:rPr lang="en-US" sz="2800" dirty="0">
                  <a:solidFill>
                    <a:schemeClr val="bg1"/>
                  </a:solidFill>
                  <a:latin typeface="Franklin Gothic Demi" panose="020B0703020102020204" pitchFamily="34" charset="0"/>
                </a:rPr>
                <a:t>•</a:t>
              </a:r>
            </a:p>
          </p:txBody>
        </p:sp>
        <p:sp>
          <p:nvSpPr>
            <p:cNvPr id="24" name="TextBox 23">
              <a:extLst>
                <a:ext uri="{FF2B5EF4-FFF2-40B4-BE49-F238E27FC236}">
                  <a16:creationId xmlns:a16="http://schemas.microsoft.com/office/drawing/2014/main" id="{D34E4BB1-55C4-4840-9376-0BA80297384C}"/>
                </a:ext>
              </a:extLst>
            </p:cNvPr>
            <p:cNvSpPr txBox="1"/>
            <p:nvPr/>
          </p:nvSpPr>
          <p:spPr>
            <a:xfrm>
              <a:off x="831248" y="1066800"/>
              <a:ext cx="6527159" cy="523220"/>
            </a:xfrm>
            <a:prstGeom prst="rect">
              <a:avLst/>
            </a:prstGeom>
            <a:noFill/>
          </p:spPr>
          <p:txBody>
            <a:bodyPr wrap="square" rtlCol="0">
              <a:spAutoFit/>
            </a:bodyPr>
            <a:lstStyle>
              <a:defPPr>
                <a:defRPr lang="en-US"/>
              </a:defPPr>
              <a:lvl1pPr>
                <a:defRPr sz="2800">
                  <a:solidFill>
                    <a:schemeClr val="bg1"/>
                  </a:solidFill>
                  <a:latin typeface="Franklin Gothic Book" panose="020B0503020102020204" pitchFamily="34" charset="0"/>
                </a:defRPr>
              </a:lvl1pPr>
            </a:lstStyle>
            <a:p>
              <a:r>
                <a:rPr lang="en-US" dirty="0"/>
                <a:t>Resource Library</a:t>
              </a:r>
            </a:p>
          </p:txBody>
        </p:sp>
      </p:grpSp>
      <p:pic>
        <p:nvPicPr>
          <p:cNvPr id="25" name="image1.png">
            <a:extLst>
              <a:ext uri="{FF2B5EF4-FFF2-40B4-BE49-F238E27FC236}">
                <a16:creationId xmlns:a16="http://schemas.microsoft.com/office/drawing/2014/main" id="{EBECD1E3-0EE3-48AA-98EA-390E0FF04FEE}"/>
              </a:ext>
            </a:extLst>
          </p:cNvPr>
          <p:cNvPicPr/>
          <p:nvPr/>
        </p:nvPicPr>
        <p:blipFill>
          <a:blip r:embed="rId3" cstate="print"/>
          <a:stretch>
            <a:fillRect/>
          </a:stretch>
        </p:blipFill>
        <p:spPr>
          <a:xfrm>
            <a:off x="2667000" y="1281551"/>
            <a:ext cx="3581400" cy="1189330"/>
          </a:xfrm>
          <a:prstGeom prst="rect">
            <a:avLst/>
          </a:prstGeom>
        </p:spPr>
      </p:pic>
      <p:sp>
        <p:nvSpPr>
          <p:cNvPr id="26" name="TextBox 25"/>
          <p:cNvSpPr txBox="1"/>
          <p:nvPr/>
        </p:nvSpPr>
        <p:spPr>
          <a:xfrm rot="19559765">
            <a:off x="5362823" y="3548559"/>
            <a:ext cx="3483201" cy="646331"/>
          </a:xfrm>
          <a:prstGeom prst="rect">
            <a:avLst/>
          </a:prstGeom>
          <a:noFill/>
        </p:spPr>
        <p:txBody>
          <a:bodyPr wrap="square" rtlCol="0">
            <a:spAutoFit/>
          </a:bodyPr>
          <a:lstStyle/>
          <a:p>
            <a:r>
              <a:rPr lang="en-US" sz="3600" dirty="0">
                <a:solidFill>
                  <a:srgbClr val="FF0000"/>
                </a:solidFill>
                <a:latin typeface="Franklin Gothic Demi" panose="020B0703020102020204" pitchFamily="34" charset="0"/>
              </a:rPr>
              <a:t>COMING SOON!</a:t>
            </a:r>
          </a:p>
        </p:txBody>
      </p:sp>
    </p:spTree>
    <p:extLst>
      <p:ext uri="{BB962C8B-B14F-4D97-AF65-F5344CB8AC3E}">
        <p14:creationId xmlns:p14="http://schemas.microsoft.com/office/powerpoint/2010/main" val="2292306151"/>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92D05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SJ-DarkColorTemplate</Template>
  <TotalTime>2672</TotalTime>
  <Words>1540</Words>
  <Application>Microsoft Office PowerPoint</Application>
  <PresentationFormat>On-screen Show (4:3)</PresentationFormat>
  <Paragraphs>204</Paragraphs>
  <Slides>24</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Cambria Math</vt:lpstr>
      <vt:lpstr>Franklin Gothic Book</vt:lpstr>
      <vt:lpstr>Franklin Gothic Demi</vt:lpstr>
      <vt:lpstr>Franklin Gothic Heavy</vt:lpstr>
      <vt:lpstr>Gill Sans</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Fehr &amp; Peers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Davis</dc:creator>
  <cp:lastModifiedBy>ITE San Diego</cp:lastModifiedBy>
  <cp:revision>200</cp:revision>
  <cp:lastPrinted>2018-10-11T10:31:20Z</cp:lastPrinted>
  <dcterms:created xsi:type="dcterms:W3CDTF">2017-05-26T21:20:53Z</dcterms:created>
  <dcterms:modified xsi:type="dcterms:W3CDTF">2018-10-30T00:39:37Z</dcterms:modified>
</cp:coreProperties>
</file>