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6" r:id="rId2"/>
    <p:sldId id="379" r:id="rId3"/>
    <p:sldId id="439" r:id="rId4"/>
    <p:sldId id="440" r:id="rId5"/>
    <p:sldId id="378" r:id="rId6"/>
    <p:sldId id="432" r:id="rId7"/>
    <p:sldId id="375" r:id="rId8"/>
    <p:sldId id="404" r:id="rId9"/>
    <p:sldId id="399" r:id="rId10"/>
    <p:sldId id="405" r:id="rId11"/>
    <p:sldId id="398" r:id="rId12"/>
    <p:sldId id="406" r:id="rId13"/>
    <p:sldId id="397" r:id="rId14"/>
    <p:sldId id="407" r:id="rId15"/>
    <p:sldId id="395" r:id="rId16"/>
    <p:sldId id="422" r:id="rId17"/>
    <p:sldId id="421" r:id="rId18"/>
    <p:sldId id="410" r:id="rId19"/>
    <p:sldId id="431" r:id="rId20"/>
    <p:sldId id="41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D1341"/>
    <a:srgbClr val="A165DD"/>
    <a:srgbClr val="F1D5FF"/>
    <a:srgbClr val="F8EBFF"/>
    <a:srgbClr val="58267E"/>
    <a:srgbClr val="512373"/>
    <a:srgbClr val="EAC1FF"/>
    <a:srgbClr val="D88BFF"/>
    <a:srgbClr val="CC66FF"/>
    <a:srgbClr val="EE7E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8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4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3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51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70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1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0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06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8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56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5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05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3000" t="-11000" r="-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10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A0976593-3E1D-4C2A-B055-E462B409551A}"/>
              </a:ext>
            </a:extLst>
          </p:cNvPr>
          <p:cNvSpPr txBox="1">
            <a:spLocks/>
          </p:cNvSpPr>
          <p:nvPr/>
        </p:nvSpPr>
        <p:spPr>
          <a:xfrm>
            <a:off x="8184657" y="3139120"/>
            <a:ext cx="3962399" cy="151616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APPROVED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PHASE II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PRIORITY CORRIDORS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2E7C3B-6388-4BA3-A14A-F099FF020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347"/>
            <a:ext cx="8057582" cy="517447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EAEA598A-1AC7-4BEB-928E-690FE784ADC1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055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FB0426D0-7C4A-47B5-A7F6-40983A82FD62}"/>
              </a:ext>
            </a:extLst>
          </p:cNvPr>
          <p:cNvSpPr txBox="1">
            <a:spLocks/>
          </p:cNvSpPr>
          <p:nvPr/>
        </p:nvSpPr>
        <p:spPr>
          <a:xfrm>
            <a:off x="8715375" y="1693292"/>
            <a:ext cx="3476625" cy="33283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STATE-OF-THE-ART LOCAL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TRAFFIC MANAGEMENT CENTERS –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CITY OF DESERT HOT SPRINGS (New)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9460E7-9CC2-4A84-9E65-3A6A9B71C3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11460"/>
            <a:ext cx="8660633" cy="54721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B3888F9F-24EC-430F-9B4D-22E869EE337F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5977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FB0426D0-7C4A-47B5-A7F6-40983A82FD62}"/>
              </a:ext>
            </a:extLst>
          </p:cNvPr>
          <p:cNvSpPr txBox="1">
            <a:spLocks/>
          </p:cNvSpPr>
          <p:nvPr/>
        </p:nvSpPr>
        <p:spPr>
          <a:xfrm>
            <a:off x="8715375" y="1693292"/>
            <a:ext cx="3476625" cy="33283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STATE-OF-THE-ART LOCAL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TRAFFIC MANAGEMENT CENTERS –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CITY OF DESERT HOT SPRINGS (New)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18FD1F0-9233-4B4D-BD59-CDAB5DC558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016" y="1666880"/>
            <a:ext cx="4642988" cy="34822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FFE47583-6873-47AE-9F75-2EEE7C03E1E3}"/>
              </a:ext>
            </a:extLst>
          </p:cNvPr>
          <p:cNvSpPr txBox="1">
            <a:spLocks/>
          </p:cNvSpPr>
          <p:nvPr/>
        </p:nvSpPr>
        <p:spPr>
          <a:xfrm>
            <a:off x="82034" y="5422923"/>
            <a:ext cx="3409834" cy="5602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No Existing TMC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A6ACD0F-9392-4BD1-BF19-3BE616D6E0BE}"/>
              </a:ext>
            </a:extLst>
          </p:cNvPr>
          <p:cNvSpPr txBox="1">
            <a:spLocks/>
          </p:cNvSpPr>
          <p:nvPr/>
        </p:nvSpPr>
        <p:spPr>
          <a:xfrm>
            <a:off x="4599295" y="5422924"/>
            <a:ext cx="3409834" cy="5602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New TMC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9DF6D76-11F6-4A3E-9570-AA7FF0975044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F4BE1B7-8DE7-4C17-8111-1D781DCBC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3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848" y="6011547"/>
            <a:ext cx="3362302" cy="9528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FB0426D0-7C4A-47B5-A7F6-40983A82FD62}"/>
              </a:ext>
            </a:extLst>
          </p:cNvPr>
          <p:cNvSpPr txBox="1">
            <a:spLocks/>
          </p:cNvSpPr>
          <p:nvPr/>
        </p:nvSpPr>
        <p:spPr>
          <a:xfrm>
            <a:off x="8715375" y="2266949"/>
            <a:ext cx="3476625" cy="319926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STATE-OF-THE-ART LOCAL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TRAFFIC MANAGEMENT CENTERS –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CITY OF CATHEDRAL CITY (New)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E39951-11DD-49CB-A34A-56B6082187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6" y="1262742"/>
            <a:ext cx="8540910" cy="55952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F48D6111-2C3A-4D72-9B12-E49456524852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2560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848" y="6011547"/>
            <a:ext cx="3362302" cy="9528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FB0426D0-7C4A-47B5-A7F6-40983A82FD62}"/>
              </a:ext>
            </a:extLst>
          </p:cNvPr>
          <p:cNvSpPr txBox="1">
            <a:spLocks/>
          </p:cNvSpPr>
          <p:nvPr/>
        </p:nvSpPr>
        <p:spPr>
          <a:xfrm>
            <a:off x="8715375" y="2027218"/>
            <a:ext cx="3476625" cy="319926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STATE-OF-THE-ART LOCAL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TRAFFIC MANAGEMENT CENTERS –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CITY OF CATHEDRAL CITY (New)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3B529E0-E9B5-412C-BFCB-7BB635655D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7" y="1951587"/>
            <a:ext cx="4265681" cy="319926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1332162-2AB2-4B09-AEC8-B2C2DDCAB4F1}"/>
              </a:ext>
            </a:extLst>
          </p:cNvPr>
          <p:cNvSpPr txBox="1">
            <a:spLocks/>
          </p:cNvSpPr>
          <p:nvPr/>
        </p:nvSpPr>
        <p:spPr>
          <a:xfrm>
            <a:off x="97024" y="5262738"/>
            <a:ext cx="3409834" cy="5602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No Existing TMC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37C19E8D-C32B-4746-90D1-80316C2AB0C4}"/>
              </a:ext>
            </a:extLst>
          </p:cNvPr>
          <p:cNvSpPr txBox="1">
            <a:spLocks/>
          </p:cNvSpPr>
          <p:nvPr/>
        </p:nvSpPr>
        <p:spPr>
          <a:xfrm>
            <a:off x="4689236" y="5262737"/>
            <a:ext cx="3409834" cy="5602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New TMC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E62AF06-C3D6-49F1-A49F-AAB84894DD74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FA5B2EF-B1A4-40D0-B727-9E946846D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FB0426D0-7C4A-47B5-A7F6-40983A82FD62}"/>
              </a:ext>
            </a:extLst>
          </p:cNvPr>
          <p:cNvSpPr txBox="1">
            <a:spLocks/>
          </p:cNvSpPr>
          <p:nvPr/>
        </p:nvSpPr>
        <p:spPr>
          <a:xfrm>
            <a:off x="8715375" y="1962150"/>
            <a:ext cx="3476625" cy="33283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STATE-OF-THE-ART LOCAL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TRAFFIC MANAGEMENT CENTERS –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CITY OF PALM DESERT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(Upgrade)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C6EB5D-885C-4B3C-9582-68E76FD3B2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" y="1315208"/>
            <a:ext cx="8474325" cy="554279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30B39713-1D61-41AD-8B6D-6694568AF519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142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FB0426D0-7C4A-47B5-A7F6-40983A82FD62}"/>
              </a:ext>
            </a:extLst>
          </p:cNvPr>
          <p:cNvSpPr txBox="1">
            <a:spLocks/>
          </p:cNvSpPr>
          <p:nvPr/>
        </p:nvSpPr>
        <p:spPr>
          <a:xfrm>
            <a:off x="8715375" y="1574215"/>
            <a:ext cx="3476625" cy="33283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STATE-OF-THE-ART LOCAL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TRAFFIC MANAGEMENT CENTERS –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CITY OF PALM DESERT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(Upgrade)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3AD3617-FD8C-498A-BD1F-9ABDE067D0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6" y="1805631"/>
            <a:ext cx="3820633" cy="2865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E84ECF1-4441-4A7D-94AC-2B281E6590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18" y="2333081"/>
            <a:ext cx="4511436" cy="225571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0B18407-335D-4D25-AAF3-98354D695EF5}"/>
              </a:ext>
            </a:extLst>
          </p:cNvPr>
          <p:cNvSpPr txBox="1">
            <a:spLocks/>
          </p:cNvSpPr>
          <p:nvPr/>
        </p:nvSpPr>
        <p:spPr>
          <a:xfrm>
            <a:off x="327083" y="5034989"/>
            <a:ext cx="3409834" cy="5602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Existing TMC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54BEFCA-B5C0-48BE-B5A2-2E1C2DC85AFC}"/>
              </a:ext>
            </a:extLst>
          </p:cNvPr>
          <p:cNvSpPr txBox="1">
            <a:spLocks/>
          </p:cNvSpPr>
          <p:nvPr/>
        </p:nvSpPr>
        <p:spPr>
          <a:xfrm>
            <a:off x="4696995" y="5016483"/>
            <a:ext cx="3409834" cy="5602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Tentative TMC Upgrades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3084470B-DBD9-4DDE-B0CA-137C0B8126BC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C670611-4F34-4DFC-862C-45EE54984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2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0779070A-A87E-476F-8E92-C567EDA29CCD}"/>
              </a:ext>
            </a:extLst>
          </p:cNvPr>
          <p:cNvSpPr txBox="1">
            <a:spLocks/>
          </p:cNvSpPr>
          <p:nvPr/>
        </p:nvSpPr>
        <p:spPr>
          <a:xfrm>
            <a:off x="8715375" y="2266950"/>
            <a:ext cx="3476625" cy="20669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REGIONAL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TRAFFIC MANAGEMENT CENTER –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CVAG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CEFD78C-A1C1-437F-89A0-6E2820BCD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5132"/>
            <a:ext cx="8715375" cy="503748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075A97D5-EF99-4A32-AFE3-DAC1F0589005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8609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0779070A-A87E-476F-8E92-C567EDA29CCD}"/>
              </a:ext>
            </a:extLst>
          </p:cNvPr>
          <p:cNvSpPr txBox="1">
            <a:spLocks/>
          </p:cNvSpPr>
          <p:nvPr/>
        </p:nvSpPr>
        <p:spPr>
          <a:xfrm>
            <a:off x="8715375" y="2266950"/>
            <a:ext cx="3476625" cy="20669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REGIONAL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TRAFFIC MANAGEMENT CENTER –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CVAG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9360D6-A00B-4039-BB36-FF0EA6E08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3720"/>
            <a:ext cx="8846331" cy="55542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8F95CF-6B9A-49A8-9789-DA1F89AA6EB3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1830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0779070A-A87E-476F-8E92-C567EDA29CCD}"/>
              </a:ext>
            </a:extLst>
          </p:cNvPr>
          <p:cNvSpPr txBox="1">
            <a:spLocks/>
          </p:cNvSpPr>
          <p:nvPr/>
        </p:nvSpPr>
        <p:spPr>
          <a:xfrm>
            <a:off x="8829698" y="2266950"/>
            <a:ext cx="3362302" cy="20569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REGIONAL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TRAFFIC MANAGEMENT CENTER –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CVAG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321169-0DC6-44F5-A747-00BE198757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" y="1214992"/>
            <a:ext cx="8710051" cy="564300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B211F6C5-BA12-43DD-BFBE-AB3D91613932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9158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0779070A-A87E-476F-8E92-C567EDA29CCD}"/>
              </a:ext>
            </a:extLst>
          </p:cNvPr>
          <p:cNvSpPr txBox="1">
            <a:spLocks/>
          </p:cNvSpPr>
          <p:nvPr/>
        </p:nvSpPr>
        <p:spPr>
          <a:xfrm>
            <a:off x="8829698" y="2266950"/>
            <a:ext cx="3362302" cy="20569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REGIONAL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TRAFFIC MANAGEMENT CENTER –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CVAG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C806BA2-8764-4D13-AFF5-E652289672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925"/>
            <a:ext cx="8804147" cy="51910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1D560489-5089-42FE-926A-A4AC3B60C98A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7348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61B45E18-18CF-45BB-BC75-1818EBAA0452}"/>
              </a:ext>
            </a:extLst>
          </p:cNvPr>
          <p:cNvSpPr txBox="1">
            <a:spLocks/>
          </p:cNvSpPr>
          <p:nvPr/>
        </p:nvSpPr>
        <p:spPr>
          <a:xfrm>
            <a:off x="6945622" y="1216530"/>
            <a:ext cx="4777889" cy="151616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APPROVED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PARTNERING AGREEMENT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F3DB40B8-342C-44AE-8F2D-DED41E0119F4}"/>
              </a:ext>
            </a:extLst>
          </p:cNvPr>
          <p:cNvSpPr txBox="1">
            <a:spLocks/>
          </p:cNvSpPr>
          <p:nvPr/>
        </p:nvSpPr>
        <p:spPr>
          <a:xfrm>
            <a:off x="199071" y="1438275"/>
            <a:ext cx="4920183" cy="43745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sz="1800" b="0" dirty="0">
                <a:solidFill>
                  <a:schemeClr val="tx1"/>
                </a:solidFill>
              </a:rPr>
              <a:t>8 Cities, County, CVAG</a:t>
            </a:r>
          </a:p>
          <a:p>
            <a:pPr lvl="1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sz="1800" b="0" dirty="0">
                <a:solidFill>
                  <a:schemeClr val="tx1"/>
                </a:solidFill>
              </a:rPr>
              <a:t>Traffic Signal Synchronization Program</a:t>
            </a:r>
          </a:p>
          <a:p>
            <a:pPr lvl="1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sz="1800" i="1" dirty="0">
                <a:solidFill>
                  <a:srgbClr val="C00000"/>
                </a:solidFill>
              </a:rPr>
              <a:t>Promoting, Demonstrating and Integrating </a:t>
            </a:r>
            <a:r>
              <a:rPr lang="en-US" sz="1800" dirty="0">
                <a:solidFill>
                  <a:srgbClr val="C00000"/>
                </a:solidFill>
              </a:rPr>
              <a:t>TSS, ITS, and Transportation Management Programs</a:t>
            </a:r>
          </a:p>
          <a:p>
            <a:pPr lvl="1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CVAG </a:t>
            </a:r>
            <a:r>
              <a:rPr lang="en-US" sz="1800" b="0" dirty="0">
                <a:solidFill>
                  <a:schemeClr val="bg2">
                    <a:lumMod val="10000"/>
                  </a:schemeClr>
                </a:solidFill>
              </a:rPr>
              <a:t>– </a:t>
            </a:r>
            <a:r>
              <a:rPr lang="en-US" sz="1800" i="1" dirty="0">
                <a:solidFill>
                  <a:srgbClr val="C00000"/>
                </a:solidFill>
              </a:rPr>
              <a:t>Fund, Design, Implement, </a:t>
            </a:r>
            <a:r>
              <a:rPr lang="en-US" sz="2400" i="1" dirty="0">
                <a:solidFill>
                  <a:srgbClr val="C00000"/>
                </a:solidFill>
              </a:rPr>
              <a:t>Operate, Maintain, and Manage</a:t>
            </a:r>
            <a:r>
              <a:rPr lang="en-US" sz="1800" i="1" dirty="0">
                <a:solidFill>
                  <a:srgbClr val="C00000"/>
                </a:solidFill>
              </a:rPr>
              <a:t> </a:t>
            </a:r>
            <a:r>
              <a:rPr lang="en-US" sz="1800" b="0" dirty="0">
                <a:solidFill>
                  <a:schemeClr val="bg2">
                    <a:lumMod val="10000"/>
                  </a:schemeClr>
                </a:solidFill>
              </a:rPr>
              <a:t>a Regional TMC and DACs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CVAG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– </a:t>
            </a:r>
            <a:r>
              <a: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Fund, Design, and Implement Local TMCs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r>
              <a:rPr lang="en-US" sz="1800" b="0" dirty="0">
                <a:solidFill>
                  <a:schemeClr val="tx1"/>
                </a:solidFill>
              </a:rPr>
              <a:t>Regional Transportation Funding for Implementation of  Inter-agency TSS, Transportation Management Systems, and ITS Technologies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279487-9D4A-4069-9CAF-ED1DFD23E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622" y="2834640"/>
            <a:ext cx="2998684" cy="4023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9C2E581-B3B0-4E49-8DDD-EEE79E66B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060" y="2834640"/>
            <a:ext cx="3073940" cy="402336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089BDA84-1710-4CA0-81BD-027E05C2D8FA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5860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ED692D12-5694-45AB-BE17-3D0A2F192861}"/>
              </a:ext>
            </a:extLst>
          </p:cNvPr>
          <p:cNvSpPr txBox="1">
            <a:spLocks/>
          </p:cNvSpPr>
          <p:nvPr/>
        </p:nvSpPr>
        <p:spPr>
          <a:xfrm>
            <a:off x="0" y="123102"/>
            <a:ext cx="12192000" cy="1315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COACHELLA VALLEY TRAFFIC SIGNAL SYNCHRONIZATION PROGRAM –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PREPARING THE COACHELLA VALLEY FOR A SMART REGION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E80F1EF4-D5FF-4C0B-9B13-0C72BE3BA1A8}"/>
              </a:ext>
            </a:extLst>
          </p:cNvPr>
          <p:cNvSpPr txBox="1">
            <a:spLocks/>
          </p:cNvSpPr>
          <p:nvPr/>
        </p:nvSpPr>
        <p:spPr>
          <a:xfrm>
            <a:off x="8756748" y="1833209"/>
            <a:ext cx="3476625" cy="20669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REGIONAL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TRAFFIC MANAGEMENT CENTER –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CVAG</a:t>
            </a:r>
            <a:r>
              <a:rPr kumimoji="0" lang="en-US" sz="3200" b="1" i="1" u="none" strike="noStrike" kern="1200" cap="all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1" u="none" strike="noStrike" kern="1200" cap="all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660E25E-C627-4D2E-9013-EF724AD5BE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925" y="1516911"/>
            <a:ext cx="4196316" cy="314723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4DA8ADEA-70CB-4D82-AE3C-9007C40CA888}"/>
              </a:ext>
            </a:extLst>
          </p:cNvPr>
          <p:cNvSpPr txBox="1">
            <a:spLocks/>
          </p:cNvSpPr>
          <p:nvPr/>
        </p:nvSpPr>
        <p:spPr>
          <a:xfrm>
            <a:off x="323852" y="4882916"/>
            <a:ext cx="3409834" cy="5602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No Existing TMC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0A99DEF9-33A8-44CD-B681-7D0D181E1DDB}"/>
              </a:ext>
            </a:extLst>
          </p:cNvPr>
          <p:cNvSpPr txBox="1">
            <a:spLocks/>
          </p:cNvSpPr>
          <p:nvPr/>
        </p:nvSpPr>
        <p:spPr>
          <a:xfrm>
            <a:off x="4866445" y="4882917"/>
            <a:ext cx="3409834" cy="5602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New TMC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0ABC53E-C0E4-4CB2-B946-6A8296DB2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4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61B45E18-18CF-45BB-BC75-1818EBAA0452}"/>
              </a:ext>
            </a:extLst>
          </p:cNvPr>
          <p:cNvSpPr txBox="1">
            <a:spLocks/>
          </p:cNvSpPr>
          <p:nvPr/>
        </p:nvSpPr>
        <p:spPr>
          <a:xfrm>
            <a:off x="6945622" y="1216530"/>
            <a:ext cx="4777889" cy="151616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APPROVED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PARTNERING AGREEMENT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9C2E581-B3B0-4E49-8DDD-EEE79E66B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544" y="2812088"/>
            <a:ext cx="3073940" cy="402336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089BDA84-1710-4CA0-81BD-027E05C2D8FA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12700">
                  <a:noFill/>
                </a:ln>
                <a:solidFill>
                  <a:srgbClr val="152543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PREPARING THE COACHELLA VALLEY FOR A SMART REGION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F7C241F5-3996-45E9-9D6B-7FDF1A849597}"/>
              </a:ext>
            </a:extLst>
          </p:cNvPr>
          <p:cNvSpPr txBox="1">
            <a:spLocks/>
          </p:cNvSpPr>
          <p:nvPr/>
        </p:nvSpPr>
        <p:spPr>
          <a:xfrm>
            <a:off x="160020" y="1241730"/>
            <a:ext cx="6057899" cy="508286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228600" algn="just" defTabSz="685800" rtl="0" eaLnBrk="1" fontAlgn="auto" latinLnBrk="0" hangingPunct="1">
              <a:spcAft>
                <a:spcPts val="0"/>
              </a:spcAft>
              <a:buClr>
                <a:srgbClr val="A5644E">
                  <a:lumMod val="75000"/>
                </a:srgbClr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BEEC9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CVAG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BEEC9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– </a:t>
            </a:r>
            <a:r>
              <a:rPr kumimoji="0" lang="en-US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Provide Annual Funding for Procurement and Updating</a:t>
            </a:r>
            <a:r>
              <a:rPr kumimoji="0" lang="en-US" i="1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of Hardware, Software, ITS Elements, Local TMCs, Sub-Regional DACs, and Regional TMC</a:t>
            </a:r>
          </a:p>
          <a:p>
            <a:pPr marL="457200" marR="0" lvl="1" indent="-228600" algn="just" defTabSz="685800" rtl="0" eaLnBrk="1" fontAlgn="auto" latinLnBrk="0" hangingPunct="1">
              <a:spcAft>
                <a:spcPts val="0"/>
              </a:spcAft>
              <a:buClr>
                <a:srgbClr val="A5644E">
                  <a:lumMod val="75000"/>
                </a:srgbClr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r>
              <a:rPr lang="en-US" sz="1600" dirty="0">
                <a:solidFill>
                  <a:srgbClr val="FBEEC9">
                    <a:lumMod val="10000"/>
                  </a:srgbClr>
                </a:solidFill>
              </a:rPr>
              <a:t>CVAG</a:t>
            </a:r>
            <a:r>
              <a:rPr lang="en-US" sz="1600" b="0" dirty="0">
                <a:solidFill>
                  <a:srgbClr val="FBEEC9">
                    <a:lumMod val="10000"/>
                  </a:srgbClr>
                </a:solidFill>
              </a:rPr>
              <a:t> – </a:t>
            </a:r>
            <a:r>
              <a:rPr lang="en-US" dirty="0">
                <a:solidFill>
                  <a:srgbClr val="C00000"/>
                </a:solidFill>
              </a:rPr>
              <a:t>Create and Maintain 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C00000"/>
                </a:solidFill>
              </a:rPr>
              <a:t>Transportation Systems Management and Operations (TSMO) Sub-Committee</a:t>
            </a:r>
          </a:p>
          <a:p>
            <a:pPr lvl="1" algn="just" defTabSz="685800">
              <a:buClr>
                <a:srgbClr val="A5644E">
                  <a:lumMod val="75000"/>
                </a:srgbClr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rgbClr val="FBEEC9">
                    <a:lumMod val="10000"/>
                  </a:srgbClr>
                </a:solidFill>
              </a:rPr>
              <a:t>TSMO</a:t>
            </a:r>
            <a:r>
              <a:rPr lang="en-US" sz="1600" b="0" dirty="0">
                <a:solidFill>
                  <a:srgbClr val="FBEEC9">
                    <a:lumMod val="10000"/>
                  </a:srgbClr>
                </a:solidFill>
              </a:rPr>
              <a:t> – </a:t>
            </a:r>
          </a:p>
          <a:p>
            <a:pPr lvl="2" algn="just" defTabSz="685800">
              <a:buClr>
                <a:srgbClr val="A5644E">
                  <a:lumMod val="75000"/>
                </a:srgbClr>
              </a:buClr>
              <a:buFont typeface="Wingdings" panose="05000000000000000000" pitchFamily="2" charset="2"/>
              <a:buChar char="ü"/>
              <a:defRPr/>
            </a:pPr>
            <a:r>
              <a:rPr lang="en-US" b="0" dirty="0">
                <a:solidFill>
                  <a:schemeClr val="tx1"/>
                </a:solidFill>
              </a:rPr>
              <a:t>Develop minimum </a:t>
            </a:r>
            <a:r>
              <a:rPr lang="en-US" i="1" dirty="0">
                <a:solidFill>
                  <a:srgbClr val="002060"/>
                </a:solidFill>
              </a:rPr>
              <a:t>equipment standards </a:t>
            </a:r>
            <a:r>
              <a:rPr lang="en-US" b="0" dirty="0">
                <a:solidFill>
                  <a:srgbClr val="FBEEC9">
                    <a:lumMod val="10000"/>
                  </a:srgbClr>
                </a:solidFill>
              </a:rPr>
              <a:t>(</a:t>
            </a:r>
            <a:r>
              <a:rPr lang="en-US" b="0" dirty="0">
                <a:solidFill>
                  <a:schemeClr val="tx1"/>
                </a:solidFill>
              </a:rPr>
              <a:t>hardware and software)</a:t>
            </a:r>
          </a:p>
          <a:p>
            <a:pPr lvl="2" algn="just" defTabSz="685800">
              <a:buClr>
                <a:srgbClr val="A5644E">
                  <a:lumMod val="75000"/>
                </a:srgbClr>
              </a:buClr>
              <a:buFont typeface="Wingdings" panose="05000000000000000000" pitchFamily="2" charset="2"/>
              <a:buChar char="ü"/>
              <a:defRPr/>
            </a:pPr>
            <a:r>
              <a:rPr lang="en-US" b="0" dirty="0">
                <a:solidFill>
                  <a:schemeClr val="tx1"/>
                </a:solidFill>
              </a:rPr>
              <a:t>Define responsibilities and procedures to </a:t>
            </a:r>
            <a:r>
              <a:rPr lang="en-US" i="1" dirty="0">
                <a:solidFill>
                  <a:srgbClr val="002060"/>
                </a:solidFill>
              </a:rPr>
              <a:t>implement and operate</a:t>
            </a:r>
            <a:r>
              <a:rPr lang="en-US" b="0" dirty="0">
                <a:solidFill>
                  <a:srgbClr val="FBEEC9">
                    <a:lumMod val="10000"/>
                  </a:srgbClr>
                </a:solidFill>
              </a:rPr>
              <a:t> </a:t>
            </a:r>
            <a:r>
              <a:rPr lang="en-US" b="0" dirty="0">
                <a:solidFill>
                  <a:schemeClr val="tx1"/>
                </a:solidFill>
              </a:rPr>
              <a:t>Coachella Valley intelligent transportation systems including inter-agency signal synchronization, arterial management systems, special events management systems, integrated corridor management systems, and ITS technologies</a:t>
            </a:r>
          </a:p>
          <a:p>
            <a:pPr lvl="2" algn="just" defTabSz="685800">
              <a:buClr>
                <a:srgbClr val="A5644E">
                  <a:lumMod val="75000"/>
                </a:srgbClr>
              </a:buClr>
              <a:buFont typeface="Wingdings" panose="05000000000000000000" pitchFamily="2" charset="2"/>
              <a:buChar char="ü"/>
              <a:defRPr/>
            </a:pPr>
            <a:r>
              <a:rPr lang="en-US" i="1" dirty="0">
                <a:solidFill>
                  <a:srgbClr val="002060"/>
                </a:solidFill>
              </a:rPr>
              <a:t>Develop, oversee, manage, maintain, and update </a:t>
            </a:r>
            <a:r>
              <a:rPr lang="en-US" b="0" dirty="0">
                <a:solidFill>
                  <a:schemeClr val="tx1"/>
                </a:solidFill>
              </a:rPr>
              <a:t>the Regional Traffic Signal Synchronization Operations and Maintenance Manual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1174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61B45E18-18CF-45BB-BC75-1818EBAA0452}"/>
              </a:ext>
            </a:extLst>
          </p:cNvPr>
          <p:cNvSpPr txBox="1">
            <a:spLocks/>
          </p:cNvSpPr>
          <p:nvPr/>
        </p:nvSpPr>
        <p:spPr>
          <a:xfrm>
            <a:off x="6945622" y="1216530"/>
            <a:ext cx="4777889" cy="151616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APPROVED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PARTNERING AGREEMENT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089BDA84-1710-4CA0-81BD-027E05C2D8FA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12700">
                  <a:noFill/>
                </a:ln>
                <a:solidFill>
                  <a:srgbClr val="152543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PREPARING THE COACHELLA VALLEY FOR A SMART REGION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2535FA2B-F124-4FA1-81F9-77CD23874D42}"/>
              </a:ext>
            </a:extLst>
          </p:cNvPr>
          <p:cNvSpPr txBox="1">
            <a:spLocks/>
          </p:cNvSpPr>
          <p:nvPr/>
        </p:nvSpPr>
        <p:spPr>
          <a:xfrm>
            <a:off x="0" y="938778"/>
            <a:ext cx="6692552" cy="43066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228600" algn="just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A5644E">
                  <a:lumMod val="75000"/>
                </a:srgbClr>
              </a:buClr>
              <a:buSzPct val="75000"/>
              <a:buFont typeface="Wingdings" pitchFamily="2" charset="2"/>
              <a:buChar char="v"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Share real-time arterial and intersection traffic data and traffic video images/streams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BEEC9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with CVAG and PARTICIPATING AGENCIES</a:t>
            </a:r>
          </a:p>
          <a:p>
            <a:pPr marL="457200" marR="0" lvl="1" indent="-228600" algn="just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A5644E">
                  <a:lumMod val="75000"/>
                </a:srgbClr>
              </a:buClr>
              <a:buSzPct val="75000"/>
              <a:buFont typeface="Wingdings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BEEC9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Authorize CVAG to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share travel information to the public and media via mobile applications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A5644E">
                  <a:lumMod val="75000"/>
                </a:srgbClr>
              </a:buClr>
              <a:buSzPct val="75000"/>
              <a:buFont typeface="Wingdings" pitchFamily="2" charset="2"/>
              <a:buChar char="v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BEEC9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Authorize CVAG to 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plan and prepare upcoming integration of </a:t>
            </a:r>
            <a:r>
              <a:rPr kumimoji="0" lang="en-US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connected/autonomous/automated vehicles 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</a:t>
            </a:r>
            <a:r>
              <a:rPr kumimoji="0" lang="en-US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smart cities technologies</a:t>
            </a:r>
          </a:p>
          <a:p>
            <a:pPr marL="457200" marR="0" lvl="1" indent="-228600" algn="just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A5644E">
                  <a:lumMod val="75000"/>
                </a:srgbClr>
              </a:buClr>
              <a:buSzPct val="75000"/>
              <a:buFont typeface="Wingdings" pitchFamily="2" charset="2"/>
              <a:buChar char="v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Authorize CVAG to 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share traffic data including Signal Phasing and Timing (SPaT) to the automobile industry or their representatives for </a:t>
            </a:r>
            <a:r>
              <a:rPr kumimoji="0" lang="en-US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integration of connected/autonomous/automated vehicles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A5644E">
                  <a:lumMod val="75000"/>
                </a:srgbClr>
              </a:buClr>
              <a:buSzPct val="75000"/>
              <a:buFont typeface="Wingdings" pitchFamily="2" charset="2"/>
              <a:buChar char="v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 provide training to PARTICIPATING AGENCIES on the 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next generation of intelligent transportation technologies and programs, including </a:t>
            </a:r>
            <a:r>
              <a:rPr kumimoji="0" lang="en-US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connected/autonomous/automated vehicles and smart cities technologies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provide updates as advances are made in these areas</a:t>
            </a:r>
          </a:p>
        </p:txBody>
      </p:sp>
    </p:spTree>
    <p:extLst>
      <p:ext uri="{BB962C8B-B14F-4D97-AF65-F5344CB8AC3E}">
        <p14:creationId xmlns:p14="http://schemas.microsoft.com/office/powerpoint/2010/main" val="217012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FD500CF-038F-4D4C-B0FC-9E0D3793EBEF}"/>
              </a:ext>
            </a:extLst>
          </p:cNvPr>
          <p:cNvSpPr txBox="1">
            <a:spLocks/>
          </p:cNvSpPr>
          <p:nvPr/>
        </p:nvSpPr>
        <p:spPr>
          <a:xfrm>
            <a:off x="509107" y="1262742"/>
            <a:ext cx="2877003" cy="503173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50" marR="0" lvl="0" indent="-23495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A5644E">
                  <a:lumMod val="75000"/>
                </a:srgbClr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BEEC9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Ethernet Communications: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A5644E">
                  <a:lumMod val="75000"/>
                </a:srgbClr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BEEC9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Ring Topology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A5644E">
                  <a:lumMod val="75000"/>
                </a:srgbClr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BEEC9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ITS Elements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A5644E">
                  <a:lumMod val="75000"/>
                </a:srgbClr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BEEC9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Inter-Agency Center-to-Center Communications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A5644E">
                  <a:lumMod val="75000"/>
                </a:srgbClr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r>
              <a:rPr lang="en-US" b="0" dirty="0">
                <a:solidFill>
                  <a:srgbClr val="FBEEC9">
                    <a:lumMod val="10000"/>
                  </a:srgbClr>
                </a:solidFill>
              </a:rPr>
              <a:t>Cloud Back-up System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A5644E">
                  <a:lumMod val="75000"/>
                </a:srgbClr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BEEC9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CAV Technologies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A5644E">
                  <a:lumMod val="75000"/>
                </a:srgbClr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BEEC9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Smart Cities Technologies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A5644E">
                  <a:lumMod val="75000"/>
                </a:srgbClr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D3F6A2-7209-499C-9835-4B90C5ECE0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94" y="1208811"/>
            <a:ext cx="7395059" cy="525078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4561E1C8-60F8-487F-8FFA-B277301E8C5C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E042FA3-C61D-4FB7-A016-13DB51534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FB0426D0-7C4A-47B5-A7F6-40983A82FD62}"/>
              </a:ext>
            </a:extLst>
          </p:cNvPr>
          <p:cNvSpPr txBox="1">
            <a:spLocks/>
          </p:cNvSpPr>
          <p:nvPr/>
        </p:nvSpPr>
        <p:spPr>
          <a:xfrm>
            <a:off x="8715375" y="1586466"/>
            <a:ext cx="3476625" cy="211743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EXISTING ANALOG TRAFFIC MANAGEMENT INFRASTRUCTURE</a:t>
            </a: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2D9581-7FC8-4FF5-A668-E79BA37B2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749"/>
            <a:ext cx="8542116" cy="55272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2BCD6D3E-4DCA-4D35-84A2-8F78C823128C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7974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CA095A-AB7D-41AD-A555-0D0755C27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2742"/>
            <a:ext cx="7166473" cy="451302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174515D-70C7-4056-8697-44890FA58B99}"/>
              </a:ext>
            </a:extLst>
          </p:cNvPr>
          <p:cNvSpPr txBox="1">
            <a:spLocks/>
          </p:cNvSpPr>
          <p:nvPr/>
        </p:nvSpPr>
        <p:spPr>
          <a:xfrm>
            <a:off x="7250270" y="3058178"/>
            <a:ext cx="4832487" cy="312874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50" lvl="0" indent="-234950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ITS Roadway Technologies:</a:t>
            </a:r>
          </a:p>
          <a:p>
            <a:pPr lvl="1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2070 Advanced Transportation Controllers (ATC) </a:t>
            </a:r>
          </a:p>
          <a:p>
            <a:pPr lvl="1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Intelligent CCTV Cameras with Analytics</a:t>
            </a:r>
          </a:p>
          <a:p>
            <a:pPr lvl="1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Pedestrian/Bicyclists/Vehicle Detection</a:t>
            </a:r>
          </a:p>
          <a:p>
            <a:pPr lvl="1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Bluetooth/Wi Fi Arterial Management Systems</a:t>
            </a:r>
          </a:p>
          <a:p>
            <a:pPr lvl="1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DMS/CMS</a:t>
            </a:r>
          </a:p>
          <a:p>
            <a:pPr lvl="1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Ready for DRSC (V2I Communication)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742B1A57-9B57-459D-B843-7E8486BF3F79}"/>
              </a:ext>
            </a:extLst>
          </p:cNvPr>
          <p:cNvSpPr txBox="1">
            <a:spLocks/>
          </p:cNvSpPr>
          <p:nvPr/>
        </p:nvSpPr>
        <p:spPr>
          <a:xfrm>
            <a:off x="8715375" y="1385323"/>
            <a:ext cx="3476625" cy="15502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NEW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STATE-OF-THE-ART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ITS TECHNOLOGIES</a:t>
            </a: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2CC023E-59AE-4999-BE71-3B98AAE16C8D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C8497B6-9D10-4A59-A4E8-8D762C176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6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FB0426D0-7C4A-47B5-A7F6-40983A82FD62}"/>
              </a:ext>
            </a:extLst>
          </p:cNvPr>
          <p:cNvSpPr txBox="1">
            <a:spLocks/>
          </p:cNvSpPr>
          <p:nvPr/>
        </p:nvSpPr>
        <p:spPr>
          <a:xfrm>
            <a:off x="8715375" y="1586465"/>
            <a:ext cx="3476625" cy="343210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STATE-OF-THE-ART LOCAL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TRAFFIC MANAGEMENT CENTERS –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CITY OF PALM SPRINGS (upgrade)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DCCD68-F449-49F1-911A-112260B8FA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5212"/>
            <a:ext cx="8534254" cy="558721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767762A1-5CA2-4D6F-9E9E-8475F031B4F6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72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FB0426D0-7C4A-47B5-A7F6-40983A82FD62}"/>
              </a:ext>
            </a:extLst>
          </p:cNvPr>
          <p:cNvSpPr txBox="1">
            <a:spLocks/>
          </p:cNvSpPr>
          <p:nvPr/>
        </p:nvSpPr>
        <p:spPr>
          <a:xfrm>
            <a:off x="8715375" y="1586465"/>
            <a:ext cx="3476625" cy="343210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STATE-OF-THE-ART LOCAL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TRAFFIC MANAGEMENT CENTERS –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CITY OF PALM SPRINGS (upgrade)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250F3B-F774-48D8-B6EE-8EE8B6093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4794"/>
            <a:ext cx="4064000" cy="304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2147627-D4CE-4F4A-9DB9-DD2F56319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42" y="2234794"/>
            <a:ext cx="3995233" cy="299642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AA2A5578-13E4-4199-AABD-0A758F5263FC}"/>
              </a:ext>
            </a:extLst>
          </p:cNvPr>
          <p:cNvSpPr txBox="1">
            <a:spLocks/>
          </p:cNvSpPr>
          <p:nvPr/>
        </p:nvSpPr>
        <p:spPr>
          <a:xfrm>
            <a:off x="327083" y="5422924"/>
            <a:ext cx="3409834" cy="5602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Existing TMC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321E6D0D-8F39-42D4-9D6C-80C6ADE47608}"/>
              </a:ext>
            </a:extLst>
          </p:cNvPr>
          <p:cNvSpPr txBox="1">
            <a:spLocks/>
          </p:cNvSpPr>
          <p:nvPr/>
        </p:nvSpPr>
        <p:spPr>
          <a:xfrm>
            <a:off x="4996798" y="5422924"/>
            <a:ext cx="3409834" cy="5602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Tentative TMC Upgrades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3A932D2-BF59-4F94-8AE8-DFDD15D391A5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576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4017</TotalTime>
  <Words>681</Words>
  <Application>Microsoft Office PowerPoint</Application>
  <PresentationFormat>Widescreen</PresentationFormat>
  <Paragraphs>102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Agency FB</vt:lpstr>
      <vt:lpstr>Arial</vt:lpstr>
      <vt:lpstr>Arial Black</vt:lpstr>
      <vt:lpstr>Britannic Bold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ACE-043</dc:creator>
  <cp:lastModifiedBy>Matthew Cox</cp:lastModifiedBy>
  <cp:revision>177</cp:revision>
  <dcterms:created xsi:type="dcterms:W3CDTF">2016-08-03T22:56:30Z</dcterms:created>
  <dcterms:modified xsi:type="dcterms:W3CDTF">2018-10-31T21:44:53Z</dcterms:modified>
</cp:coreProperties>
</file>