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9" r:id="rId2"/>
    <p:sldId id="433" r:id="rId3"/>
    <p:sldId id="424" r:id="rId4"/>
    <p:sldId id="427" r:id="rId5"/>
    <p:sldId id="426" r:id="rId6"/>
    <p:sldId id="425" r:id="rId7"/>
    <p:sldId id="423" r:id="rId8"/>
    <p:sldId id="428" r:id="rId9"/>
    <p:sldId id="430" r:id="rId10"/>
    <p:sldId id="4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1341"/>
    <a:srgbClr val="A165DD"/>
    <a:srgbClr val="F1D5FF"/>
    <a:srgbClr val="F8EBFF"/>
    <a:srgbClr val="58267E"/>
    <a:srgbClr val="512373"/>
    <a:srgbClr val="EAC1FF"/>
    <a:srgbClr val="D88BFF"/>
    <a:srgbClr val="CC66FF"/>
    <a:srgbClr val="EE7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3000" t="-11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391000" y="1652412"/>
            <a:ext cx="3801000" cy="13151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CENTER-TO-CENTER COMMUNICATIONS (C2C)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208F0-1BFA-4E3A-BE26-6AF3E9935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862"/>
            <a:ext cx="8222916" cy="53035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92F50F6-39E6-4574-BB9D-82D6E9830489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13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9A758BE-FA74-4279-BB1F-4F2181B746F9}"/>
              </a:ext>
            </a:extLst>
          </p:cNvPr>
          <p:cNvSpPr txBox="1">
            <a:spLocks/>
          </p:cNvSpPr>
          <p:nvPr/>
        </p:nvSpPr>
        <p:spPr>
          <a:xfrm>
            <a:off x="659220" y="1941105"/>
            <a:ext cx="10547496" cy="23190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SMART CITIES (REGION) -</a:t>
            </a:r>
          </a:p>
          <a:p>
            <a:pPr lvl="0" algn="ctr" defTabSz="914400">
              <a:lnSpc>
                <a:spcPct val="150000"/>
              </a:lnSpc>
              <a:defRPr/>
            </a:pPr>
            <a:r>
              <a:rPr lang="en-US" sz="3200" b="1" dirty="0"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TRANSPORTATION SYSTEMS MANAGEMENT AND OPERATIONS (TSM&amp;O) COMMITTEE</a:t>
            </a:r>
            <a:r>
              <a:rPr lang="en-US" sz="3200" b="1" dirty="0">
                <a:solidFill>
                  <a:srgbClr val="ED7D31">
                    <a:lumMod val="75000"/>
                  </a:srgb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/>
            </a:r>
            <a:br>
              <a:rPr lang="en-US" sz="3200" b="1" dirty="0">
                <a:solidFill>
                  <a:srgbClr val="ED7D31">
                    <a:lumMod val="75000"/>
                  </a:srgbClr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367588A-32B7-4B08-A711-8F535B50AC56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4284E3-A542-45D7-97E9-D8A5ADCF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323205" y="1398700"/>
            <a:ext cx="3801000" cy="30527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NEW ATC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2070 ATC TRAFFIC SIGNAL CONTROLLERS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CENTRALIZED TRAFFIC MANAGEMENT SYSTEMS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846045-51A8-44F4-AE85-E98835C58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538514"/>
            <a:ext cx="3836065" cy="4056744"/>
          </a:xfrm>
          <a:prstGeom prst="rect">
            <a:avLst/>
          </a:prstGeom>
        </p:spPr>
      </p:pic>
      <p:pic>
        <p:nvPicPr>
          <p:cNvPr id="12" name="Picture 2" descr="e7764195-d5c9-477b-a2d2-199b4d121b17@namprd10">
            <a:extLst>
              <a:ext uri="{FF2B5EF4-FFF2-40B4-BE49-F238E27FC236}">
                <a16:creationId xmlns:a16="http://schemas.microsoft.com/office/drawing/2014/main" xmlns="" id="{37EDCAAC-C971-4338-95A7-0F78941C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47" y="4425627"/>
            <a:ext cx="3273325" cy="247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78174fb-c2fc-4900-9fd9-301b00f15e96@namprd10">
            <a:extLst>
              <a:ext uri="{FF2B5EF4-FFF2-40B4-BE49-F238E27FC236}">
                <a16:creationId xmlns:a16="http://schemas.microsoft.com/office/drawing/2014/main" xmlns="" id="{23DCE180-10AF-43C3-9F62-13B56550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6678" y="2118783"/>
            <a:ext cx="4027690" cy="292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F16B3A3-905B-4919-B52E-B9021DECB499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1F14B5-CC20-4A7E-B052-687423BB7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391000" y="1154699"/>
            <a:ext cx="3801000" cy="23929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ARTERIAL PERFORMANCE MEASUREMENTS SYSTEMS (APEMS)</a:t>
            </a:r>
            <a:r>
              <a:rPr kumimoji="0" lang="en-US" sz="3200" b="1" i="1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1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76A75D-89B3-48B8-8388-CDA4C92E72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834"/>
            <a:ext cx="3625463" cy="3383673"/>
          </a:xfrm>
          <a:prstGeom prst="rect">
            <a:avLst/>
          </a:prstGeom>
          <a:noFill/>
        </p:spPr>
      </p:pic>
      <p:pic>
        <p:nvPicPr>
          <p:cNvPr id="11" name="Picture 10" descr="Z:\Employee Users\Carlos\OFFICE\CVAG\Sensys_Fred Waring No 1.PNG">
            <a:extLst>
              <a:ext uri="{FF2B5EF4-FFF2-40B4-BE49-F238E27FC236}">
                <a16:creationId xmlns:a16="http://schemas.microsoft.com/office/drawing/2014/main" xmlns="" id="{41963E74-B4BE-4D99-A9A9-6B82819D6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49" y="3588152"/>
            <a:ext cx="6567059" cy="32698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695B6FF-109A-4495-A32B-DF20BFBF1138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5FD079-2B2E-4E51-8BC1-5FF5735DD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374169" y="1479422"/>
            <a:ext cx="3801000" cy="20283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SURVEILLANCE AND MONITORING SYSTEMS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8875E5-E5F3-416F-9635-48677E8C56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90" y="4234083"/>
            <a:ext cx="3587702" cy="256494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EC4DD-F210-413C-8791-E017E1B3A7B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882" y="3928455"/>
            <a:ext cx="984250" cy="1828800"/>
          </a:xfrm>
          <a:prstGeom prst="flowChartAlternateProcess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5DA1D2-AECF-4BBB-AD83-B3E9FB3619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4" y="1471913"/>
            <a:ext cx="4178669" cy="3483901"/>
          </a:xfrm>
          <a:prstGeom prst="rect">
            <a:avLst/>
          </a:prstGeom>
          <a:noFill/>
        </p:spPr>
      </p:pic>
      <p:pic>
        <p:nvPicPr>
          <p:cNvPr id="11" name="Picture 10" descr="Z:\PROJECTS\Culver City\9803-0047 CCTV System Gap Closure\Field Review\Bucket Truck Photos\Washintong &amp; Tilden\PB240145.JPG">
            <a:extLst>
              <a:ext uri="{FF2B5EF4-FFF2-40B4-BE49-F238E27FC236}">
                <a16:creationId xmlns:a16="http://schemas.microsoft.com/office/drawing/2014/main" xmlns="" id="{0F3B9AB6-E9F4-4B22-BBE6-5424F18A107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69" y="1447945"/>
            <a:ext cx="3286665" cy="2198080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1A9607-2C80-43CF-B81C-6BAFF18AE62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78" y="4386166"/>
            <a:ext cx="3038522" cy="169540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12DD903-56B1-44C4-AD66-013A9F8F6DA1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3E3FC2-3448-4202-9A0E-DD5A4CD79D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391000" y="1615831"/>
            <a:ext cx="3801000" cy="19241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CHANGEABLE MESSAGE SIGNS / DYNAMINC MESSAGE SIGNS (CMS/DMS)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1CF27F-777C-4AE1-B532-8F0E0D8BF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275"/>
            <a:ext cx="4413812" cy="3310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BF877E-5DBA-4A90-9DDA-A2897BB75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176" y="4171709"/>
            <a:ext cx="3398460" cy="2548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4761A8-A2D0-4126-B982-7F377575F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96" y="1231347"/>
            <a:ext cx="3114820" cy="26924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3CDE73B-7219-445A-9876-50431FE72019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6A39F3-42F4-4C40-8B37-5FF23467F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9148130" y="1833209"/>
            <a:ext cx="3085243" cy="17549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</a:t>
            </a:r>
            <a:r>
              <a:rPr lang="en-US" sz="2000" b="1" dirty="0"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SIGNAL SYNCHRONIZATION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040D3B-3EF9-4DC1-A6F4-B142E1ACF6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87" y="1262742"/>
            <a:ext cx="2738959" cy="4435679"/>
          </a:xfrm>
          <a:prstGeom prst="rect">
            <a:avLst/>
          </a:prstGeom>
          <a:noFill/>
        </p:spPr>
      </p:pic>
      <p:pic>
        <p:nvPicPr>
          <p:cNvPr id="10" name="Picture 9" descr="Z:\Employee Users\Carlos\OFFICE\MARKETING TOOLS\Simulations\Synchro Model.PNG">
            <a:extLst>
              <a:ext uri="{FF2B5EF4-FFF2-40B4-BE49-F238E27FC236}">
                <a16:creationId xmlns:a16="http://schemas.microsoft.com/office/drawing/2014/main" xmlns="" id="{D4BA4212-6D2B-4757-B3DE-DC74E16C59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23" y="3833316"/>
            <a:ext cx="5159184" cy="234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B2FD47-E28B-48C0-9EF1-4142E54790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" b="707"/>
          <a:stretch>
            <a:fillRect/>
          </a:stretch>
        </p:blipFill>
        <p:spPr bwMode="auto">
          <a:xfrm>
            <a:off x="2831085" y="1430477"/>
            <a:ext cx="3615655" cy="399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1896965-479F-4209-9468-9E26A6D91814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31AC7A-9020-40B6-A689-27E48A9F7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715375" y="2019661"/>
            <a:ext cx="3476625" cy="16379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SPECIAL EVENT MANAGEMENT</a:t>
            </a:r>
            <a:r>
              <a:rPr kumimoji="0" lang="en-US" sz="3200" b="1" i="1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1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359396-A344-4C90-8005-18D7DFFB3F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" y="1163877"/>
            <a:ext cx="5186194" cy="3011707"/>
          </a:xfrm>
          <a:prstGeom prst="rect">
            <a:avLst/>
          </a:prstGeom>
          <a:noFill/>
        </p:spPr>
      </p:pic>
      <p:pic>
        <p:nvPicPr>
          <p:cNvPr id="11" name="Picture 10" descr="Image result for indian Wells traffic photos">
            <a:extLst>
              <a:ext uri="{FF2B5EF4-FFF2-40B4-BE49-F238E27FC236}">
                <a16:creationId xmlns:a16="http://schemas.microsoft.com/office/drawing/2014/main" xmlns="" id="{CAF16BED-6E05-4834-AD5D-265E55FF7ED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58" y="1833209"/>
            <a:ext cx="2949440" cy="204052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12" name="Picture 4" descr="Image result for coachella festival">
            <a:extLst>
              <a:ext uri="{FF2B5EF4-FFF2-40B4-BE49-F238E27FC236}">
                <a16:creationId xmlns:a16="http://schemas.microsoft.com/office/drawing/2014/main" xmlns="" id="{F459AB19-17AF-40CA-B174-5CB516E8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41" y="4535062"/>
            <a:ext cx="3751542" cy="22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02A170-EB7E-4B78-ABAF-AC55EF84D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84" y="4537681"/>
            <a:ext cx="3270146" cy="2227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CBE46F-DABA-483C-A20F-49B2E607B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198" y="4535062"/>
            <a:ext cx="3362302" cy="21744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F070069-2E72-4519-B2A5-F3DF44B5D4CE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1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710094" y="1530872"/>
            <a:ext cx="3481905" cy="18981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SMART REGION (CITIES) TRANSPORTATION TECHNOLOGIES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501C01-9EB4-4DB6-ACD1-87F55F2C90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673"/>
            <a:ext cx="4216125" cy="484822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12F037-D2E4-43B7-B52D-3A02CA23C4C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49" y="4134316"/>
            <a:ext cx="4962405" cy="2801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A12815-1134-426F-B682-790ACD9CC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112" y="1158961"/>
            <a:ext cx="3120266" cy="2822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C532B-F271-4A26-A6D8-972907FD65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007" y="4448629"/>
            <a:ext cx="2753566" cy="2065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0A2BE6-746E-4024-8737-5307A1AC1F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3396" y="1489850"/>
            <a:ext cx="2801681" cy="21012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D37E6D8-239F-4298-A1E8-48B60585B35C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DA3454-EDA6-4393-AD65-CC7BC62E5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391000" y="1530873"/>
            <a:ext cx="3801000" cy="15306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OPPORTUNITIES FOR INTEGRATED CORRIDOR MANAGEMENT (ICM)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7C2DAD-2D99-414F-9F31-0C4FE8B8D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0266"/>
            <a:ext cx="8279955" cy="49951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FA93790-6D77-41FF-9367-2AC9614D056F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159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Agency FB</vt:lpstr>
      <vt:lpstr>Arial</vt:lpstr>
      <vt:lpstr>Arial Black</vt:lpstr>
      <vt:lpstr>Britannic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ACE-043</dc:creator>
  <cp:lastModifiedBy>Matthew Cox</cp:lastModifiedBy>
  <cp:revision>186</cp:revision>
  <dcterms:created xsi:type="dcterms:W3CDTF">2016-08-03T22:56:30Z</dcterms:created>
  <dcterms:modified xsi:type="dcterms:W3CDTF">2018-10-31T21:49:46Z</dcterms:modified>
</cp:coreProperties>
</file>