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9" r:id="rId2"/>
    <p:sldId id="416" r:id="rId3"/>
    <p:sldId id="417" r:id="rId4"/>
    <p:sldId id="418" r:id="rId5"/>
    <p:sldId id="414" r:id="rId6"/>
    <p:sldId id="415" r:id="rId7"/>
    <p:sldId id="371" r:id="rId8"/>
    <p:sldId id="372" r:id="rId9"/>
    <p:sldId id="392" r:id="rId10"/>
    <p:sldId id="370" r:id="rId11"/>
    <p:sldId id="367" r:id="rId12"/>
    <p:sldId id="368" r:id="rId13"/>
    <p:sldId id="41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D1341"/>
    <a:srgbClr val="A165DD"/>
    <a:srgbClr val="F1D5FF"/>
    <a:srgbClr val="F8EBFF"/>
    <a:srgbClr val="58267E"/>
    <a:srgbClr val="512373"/>
    <a:srgbClr val="EAC1FF"/>
    <a:srgbClr val="D88BFF"/>
    <a:srgbClr val="CC66FF"/>
    <a:srgbClr val="EE7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51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70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1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6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5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05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3000" t="-11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10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EE8679B1-9276-4197-9BB0-121B70454787}"/>
              </a:ext>
            </a:extLst>
          </p:cNvPr>
          <p:cNvSpPr txBox="1">
            <a:spLocks/>
          </p:cNvSpPr>
          <p:nvPr/>
        </p:nvSpPr>
        <p:spPr>
          <a:xfrm>
            <a:off x="8715375" y="1558017"/>
            <a:ext cx="3476625" cy="243295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TRANSPORTATION SYSTEMS MANAGEMENT AND OPERATIONS (TSM&amp;O) COMMITTEE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EAE4BF-1C11-4CE7-8E13-E183BFC6A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7578" y="1112114"/>
            <a:ext cx="7913294" cy="5773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232C4A8-697F-4158-BAB9-3C5359549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578" y="2747105"/>
            <a:ext cx="2942584" cy="1775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6E736E6-2F03-4C71-8493-99F688583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818" y="4701481"/>
            <a:ext cx="3033040" cy="12564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D72FC45-DDEC-429A-B6B2-55E50C2B2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5727" y="5329697"/>
            <a:ext cx="2381688" cy="152830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4EAC37D3-20BC-48FE-B603-41A3DEDB8A76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49AED4D-12B2-44E6-8D2A-A58995388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1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D538AED-C70E-4E38-9F76-D09762FB07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t="9333" r="2988" b="11393"/>
          <a:stretch/>
        </p:blipFill>
        <p:spPr>
          <a:xfrm>
            <a:off x="2499309" y="1326785"/>
            <a:ext cx="6042807" cy="2924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CA51B08-6A05-41B0-A5D5-E02AB8038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685" y="3776435"/>
            <a:ext cx="3142315" cy="31194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EF4874DC-7C83-4544-A449-77E58B48C517}"/>
              </a:ext>
            </a:extLst>
          </p:cNvPr>
          <p:cNvSpPr txBox="1">
            <a:spLocks/>
          </p:cNvSpPr>
          <p:nvPr/>
        </p:nvSpPr>
        <p:spPr>
          <a:xfrm>
            <a:off x="0" y="1438275"/>
            <a:ext cx="3039169" cy="42570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2400" b="0" dirty="0">
                <a:solidFill>
                  <a:schemeClr val="bg2">
                    <a:lumMod val="10000"/>
                  </a:schemeClr>
                </a:solidFill>
              </a:rPr>
              <a:t>Smart Lighting Systems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2400" b="0" dirty="0">
                <a:solidFill>
                  <a:schemeClr val="bg2">
                    <a:lumMod val="10000"/>
                  </a:schemeClr>
                </a:solidFill>
              </a:rPr>
              <a:t>Smart Parking Systems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2400" b="0" dirty="0">
                <a:solidFill>
                  <a:schemeClr val="bg2">
                    <a:lumMod val="10000"/>
                  </a:schemeClr>
                </a:solidFill>
              </a:rPr>
              <a:t>Transit Technologies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2400" b="0" dirty="0">
                <a:solidFill>
                  <a:schemeClr val="bg2">
                    <a:lumMod val="10000"/>
                  </a:schemeClr>
                </a:solidFill>
              </a:rPr>
              <a:t>MaaS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2400" b="0" dirty="0">
                <a:solidFill>
                  <a:schemeClr val="bg2">
                    <a:lumMod val="10000"/>
                  </a:schemeClr>
                </a:solidFill>
              </a:rPr>
              <a:t>Broadband Communications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69FAE10-DA02-48FD-95FB-DBFECAFBB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418" y="4520372"/>
            <a:ext cx="2068442" cy="234990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DF29604D-516C-46CD-8D04-701D49D0D7B9}"/>
              </a:ext>
            </a:extLst>
          </p:cNvPr>
          <p:cNvSpPr txBox="1">
            <a:spLocks/>
          </p:cNvSpPr>
          <p:nvPr/>
        </p:nvSpPr>
        <p:spPr>
          <a:xfrm>
            <a:off x="8715375" y="1438275"/>
            <a:ext cx="3476625" cy="19161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latin typeface="Arial Black" panose="020B0A04020102020204" pitchFamily="34" charset="0"/>
              </a:rPr>
              <a:t>READY FOR FUTURE SMART TRANSPORTATION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TECHNOLOGIES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4A69E15E-EE4E-48C0-9BF7-49F979E1A2F5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09E1086-5AD7-43A5-89BA-ACBA56F0E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9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pic>
        <p:nvPicPr>
          <p:cNvPr id="6" name="Picture 2" descr="cmu bicycle counter system">
            <a:extLst>
              <a:ext uri="{FF2B5EF4-FFF2-40B4-BE49-F238E27FC236}">
                <a16:creationId xmlns="" xmlns:a16="http://schemas.microsoft.com/office/drawing/2014/main" id="{6E4279B0-9FEE-45C8-98ED-2EDBDFE3C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238" y="3898448"/>
            <a:ext cx="2933989" cy="114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A7F6211C-B80C-4E4A-BF46-81F4C2886968}"/>
              </a:ext>
            </a:extLst>
          </p:cNvPr>
          <p:cNvSpPr txBox="1">
            <a:spLocks/>
          </p:cNvSpPr>
          <p:nvPr/>
        </p:nvSpPr>
        <p:spPr>
          <a:xfrm>
            <a:off x="159409" y="1323277"/>
            <a:ext cx="2877048" cy="36403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lvl="0" indent="-234950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CV Link: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50-Mile Corridor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Bicycles, Pedestrians, 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</a:rPr>
              <a:t>Low-Speed Electric Vehicles (AV)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Integrate Data/Video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5E14FF6-12D8-40F4-B4E9-B0CBB3E72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80" y="4204606"/>
            <a:ext cx="2199697" cy="2508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CE750E0-B125-4065-B714-369C6A3EA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448" y="1705646"/>
            <a:ext cx="3178389" cy="1723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9779533-A842-43DE-8781-9F6324D91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5866" y="3551463"/>
            <a:ext cx="5900571" cy="32196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74E607F1-AD89-4947-91DC-2D41F5934C3E}"/>
              </a:ext>
            </a:extLst>
          </p:cNvPr>
          <p:cNvSpPr txBox="1">
            <a:spLocks/>
          </p:cNvSpPr>
          <p:nvPr/>
        </p:nvSpPr>
        <p:spPr>
          <a:xfrm>
            <a:off x="8715375" y="1390338"/>
            <a:ext cx="3476625" cy="19161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latin typeface="Arial Black" panose="020B0A04020102020204" pitchFamily="34" charset="0"/>
              </a:rPr>
              <a:t>READY FOR FUTURE MULTI-MODAL TRANSPORTATION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TECHNOLOGIES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D021C324-D68E-4654-8970-32EFF13BE210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03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0C29032B-C79B-4C43-8264-CCEF46E2697B}"/>
              </a:ext>
            </a:extLst>
          </p:cNvPr>
          <p:cNvSpPr txBox="1">
            <a:spLocks/>
          </p:cNvSpPr>
          <p:nvPr/>
        </p:nvSpPr>
        <p:spPr>
          <a:xfrm>
            <a:off x="-98098" y="1390338"/>
            <a:ext cx="3173253" cy="32737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1800" b="0" dirty="0">
                <a:solidFill>
                  <a:schemeClr val="bg2">
                    <a:lumMod val="10000"/>
                  </a:schemeClr>
                </a:solidFill>
              </a:rPr>
              <a:t>2018 Coachella Music Festivals - Jefferson Street, Monroe Street, City of Indio (12 locations) – </a:t>
            </a:r>
            <a:r>
              <a:rPr lang="en-US" sz="1800" i="1" dirty="0">
                <a:solidFill>
                  <a:schemeClr val="bg2">
                    <a:lumMod val="10000"/>
                  </a:schemeClr>
                </a:solidFill>
              </a:rPr>
              <a:t>BlueTOAD Technology</a:t>
            </a:r>
            <a:endParaRPr kumimoji="0" lang="en-US" sz="180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31A5D40-6456-4157-A00D-2E6C87D60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6" y="3126470"/>
            <a:ext cx="3443522" cy="1920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583EADD-39E9-4320-94D8-3B0447FFB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752" y="1402327"/>
            <a:ext cx="1530002" cy="2522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882620-93A4-42EE-95AF-9B93F8E00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849" y="1277605"/>
            <a:ext cx="3132720" cy="5557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8E74806-0D7C-48E4-A108-8BCED47A1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5319" y="4919249"/>
            <a:ext cx="4086681" cy="19161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6C45404-E2F7-4704-AE1C-EB79256E6FF8}"/>
              </a:ext>
            </a:extLst>
          </p:cNvPr>
          <p:cNvSpPr txBox="1">
            <a:spLocks/>
          </p:cNvSpPr>
          <p:nvPr/>
        </p:nvSpPr>
        <p:spPr>
          <a:xfrm>
            <a:off x="8715375" y="1390338"/>
            <a:ext cx="3476625" cy="19161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latin typeface="Arial Black" panose="020B0A04020102020204" pitchFamily="34" charset="0"/>
              </a:rPr>
              <a:t>READY FOR ITS AND CAV 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PILOT PROJECTS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BD4517C5-870D-4705-BD00-E3DA63F96D20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667B0A6-63CA-4A7D-A791-E73467A5BF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0C29032B-C79B-4C43-8264-CCEF46E2697B}"/>
              </a:ext>
            </a:extLst>
          </p:cNvPr>
          <p:cNvSpPr txBox="1">
            <a:spLocks/>
          </p:cNvSpPr>
          <p:nvPr/>
        </p:nvSpPr>
        <p:spPr>
          <a:xfrm>
            <a:off x="-170974" y="1136543"/>
            <a:ext cx="3173253" cy="32737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Autonomous Shuttles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2019 SPaT Challenge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Cloud Based Technologies, 5G, etc.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Others?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6C45404-E2F7-4704-AE1C-EB79256E6FF8}"/>
              </a:ext>
            </a:extLst>
          </p:cNvPr>
          <p:cNvSpPr txBox="1">
            <a:spLocks/>
          </p:cNvSpPr>
          <p:nvPr/>
        </p:nvSpPr>
        <p:spPr>
          <a:xfrm>
            <a:off x="8715375" y="1390338"/>
            <a:ext cx="3476625" cy="19161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READY FOR ITS AND CAV 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PILOT PROJECTS / deployments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D737392-E9FC-41AA-A1A1-4DED147F8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828" y="2533751"/>
            <a:ext cx="3072249" cy="41155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655D2A9-DD21-40A2-B3F5-2B6A0DD04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789" y="2054766"/>
            <a:ext cx="1643211" cy="21779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E9B6079-6C93-4DDE-8BEC-A34E483A6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789" y="4410273"/>
            <a:ext cx="1643211" cy="2176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AD523F3-7FD1-4E0E-9773-CC19315BA1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26" y="2629768"/>
            <a:ext cx="2463400" cy="18475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4C969FC-5599-4952-9BC9-4673A1B5B2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74264" y="3490929"/>
            <a:ext cx="3309235" cy="24819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24F1B8F-10AD-4171-9AD3-EEDA10796A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39" y="4603517"/>
            <a:ext cx="2475223" cy="185641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="" xmlns:a16="http://schemas.microsoft.com/office/drawing/2014/main" id="{D0512E8A-2F5F-4BE9-82AD-6630C297672B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DA3F6D1-F383-42BC-AB65-2A39D84B2A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EE8679B1-9276-4197-9BB0-121B70454787}"/>
              </a:ext>
            </a:extLst>
          </p:cNvPr>
          <p:cNvSpPr txBox="1">
            <a:spLocks/>
          </p:cNvSpPr>
          <p:nvPr/>
        </p:nvSpPr>
        <p:spPr>
          <a:xfrm>
            <a:off x="8715375" y="1558017"/>
            <a:ext cx="3476625" cy="243295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TRANSPORTATION SYSTEMS MANAGEMENT AND OPERATIONS (TSM&amp;O) COMMITTEE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80D53838-7F64-4AD2-A552-FD5B59BBA394}"/>
              </a:ext>
            </a:extLst>
          </p:cNvPr>
          <p:cNvSpPr txBox="1">
            <a:spLocks/>
          </p:cNvSpPr>
          <p:nvPr/>
        </p:nvSpPr>
        <p:spPr>
          <a:xfrm>
            <a:off x="1967372" y="6098241"/>
            <a:ext cx="4336840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November 16, 2017 Vendor Show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64C1D8-8BF2-4309-B2A2-901141E23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7" y="1224079"/>
            <a:ext cx="3677496" cy="4759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191294D-364C-4774-A803-67F02C90D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289" y="1224079"/>
            <a:ext cx="3677497" cy="47591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146A0A8D-4E24-400F-8813-B81BE52EE967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C1057F3-2D9C-49CA-8CB8-125E722E7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1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EE8679B1-9276-4197-9BB0-121B70454787}"/>
              </a:ext>
            </a:extLst>
          </p:cNvPr>
          <p:cNvSpPr txBox="1">
            <a:spLocks/>
          </p:cNvSpPr>
          <p:nvPr/>
        </p:nvSpPr>
        <p:spPr>
          <a:xfrm>
            <a:off x="8715375" y="1558017"/>
            <a:ext cx="3476625" cy="243295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TRANSPORTATION SYSTEMS MANAGEMENT AND OPERATIONS (TSM&amp;O) COMMITTEE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80D53838-7F64-4AD2-A552-FD5B59BBA394}"/>
              </a:ext>
            </a:extLst>
          </p:cNvPr>
          <p:cNvSpPr txBox="1">
            <a:spLocks/>
          </p:cNvSpPr>
          <p:nvPr/>
        </p:nvSpPr>
        <p:spPr>
          <a:xfrm>
            <a:off x="1245059" y="5159028"/>
            <a:ext cx="4336840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November 16, 2017 Vendor Show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FEE5037-CD00-4B36-9C74-155FC70833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923" y="4762082"/>
            <a:ext cx="2790077" cy="2092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7CEA80A-5A74-4C06-B15F-F282887CA9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590" y="4742263"/>
            <a:ext cx="2790077" cy="20925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1531ED2-F32E-4010-A5BD-E042C2D93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6" y="1251972"/>
            <a:ext cx="6959041" cy="347952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E90ACCF2-B28C-40EC-866F-B8D0CABF3A38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E055F89-A313-4106-8F33-ED570C889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8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EE8679B1-9276-4197-9BB0-121B70454787}"/>
              </a:ext>
            </a:extLst>
          </p:cNvPr>
          <p:cNvSpPr txBox="1">
            <a:spLocks/>
          </p:cNvSpPr>
          <p:nvPr/>
        </p:nvSpPr>
        <p:spPr>
          <a:xfrm>
            <a:off x="8715375" y="1558017"/>
            <a:ext cx="3476625" cy="243295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TRANSPORTATION SYSTEMS MANAGEMENT AND OPERATIONS (TSM&amp;O) COMMITTEE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80D53838-7F64-4AD2-A552-FD5B59BBA394}"/>
              </a:ext>
            </a:extLst>
          </p:cNvPr>
          <p:cNvSpPr txBox="1">
            <a:spLocks/>
          </p:cNvSpPr>
          <p:nvPr/>
        </p:nvSpPr>
        <p:spPr>
          <a:xfrm>
            <a:off x="708056" y="4516774"/>
            <a:ext cx="4336840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November 16, 2017 Vendor Show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D6A629B-67C1-499E-8D69-4EEF82CEA8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2" y="1438275"/>
            <a:ext cx="5082363" cy="25411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4E04F69-82B0-43A7-B11B-67AF367F1C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481" y="3709710"/>
            <a:ext cx="3129738" cy="23473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98D9464-4936-415E-B738-AE05266C69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536" y="4336273"/>
            <a:ext cx="3362302" cy="25217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D4C6EDF2-D445-4721-8D79-A24227CD8158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4A69717-515B-4901-970A-080B25F8D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5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EE8679B1-9276-4197-9BB0-121B70454787}"/>
              </a:ext>
            </a:extLst>
          </p:cNvPr>
          <p:cNvSpPr txBox="1">
            <a:spLocks/>
          </p:cNvSpPr>
          <p:nvPr/>
        </p:nvSpPr>
        <p:spPr>
          <a:xfrm>
            <a:off x="8715375" y="1558017"/>
            <a:ext cx="3476625" cy="243295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TRANSPORTATION SYSTEMS MANAGEMENT AND OPERATIONS (TSM&amp;O) COMMITTEE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3A006F-232D-474D-97B0-323278D70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" y="1306596"/>
            <a:ext cx="2558121" cy="1918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A6755A-0143-444C-B557-FF224968E7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552" y="1262741"/>
            <a:ext cx="2610039" cy="195752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80D53838-7F64-4AD2-A552-FD5B59BBA394}"/>
              </a:ext>
            </a:extLst>
          </p:cNvPr>
          <p:cNvSpPr txBox="1">
            <a:spLocks/>
          </p:cNvSpPr>
          <p:nvPr/>
        </p:nvSpPr>
        <p:spPr>
          <a:xfrm>
            <a:off x="1990305" y="5703058"/>
            <a:ext cx="3409834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TMCs TOUR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CCD811C-67A0-4787-A0FF-A22A6BCCAC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62" y="1287126"/>
            <a:ext cx="2610038" cy="1957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E7C67D9-8732-40DE-AC3B-645243D946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5" y="3391205"/>
            <a:ext cx="2629138" cy="19718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949A592-6846-4AD3-849D-80F015899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07" y="3405530"/>
            <a:ext cx="2610039" cy="19575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96147DD-ED98-440E-8884-285775F820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75" y="4057421"/>
            <a:ext cx="5594436" cy="279721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491B8ABB-5C04-428D-B913-4EF91F497C16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7EF84FB-8CF4-4905-86FA-51E0D31B1A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EE8679B1-9276-4197-9BB0-121B70454787}"/>
              </a:ext>
            </a:extLst>
          </p:cNvPr>
          <p:cNvSpPr txBox="1">
            <a:spLocks/>
          </p:cNvSpPr>
          <p:nvPr/>
        </p:nvSpPr>
        <p:spPr>
          <a:xfrm>
            <a:off x="8073660" y="2288119"/>
            <a:ext cx="3476625" cy="243295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TRANSPORTATION SYSTEMS MANAGEMENT AND OPERATIONS (TSM&amp;O) COMMITTEE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A0BF32C1-FE7E-456D-9422-38EBB672DF7C}"/>
              </a:ext>
            </a:extLst>
          </p:cNvPr>
          <p:cNvSpPr txBox="1">
            <a:spLocks/>
          </p:cNvSpPr>
          <p:nvPr/>
        </p:nvSpPr>
        <p:spPr>
          <a:xfrm>
            <a:off x="2113053" y="5983193"/>
            <a:ext cx="4618402" cy="5602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TECHNOLOGIES’ ASSESSMENT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2EDD164-7082-4EA4-98D0-380E6A211C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52" y="1130673"/>
            <a:ext cx="3122211" cy="2341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9E53E65-1BCC-4C7E-BD6E-C5AF997AEE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54" y="1114983"/>
            <a:ext cx="3132671" cy="23495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AE46954-CF2D-4F55-BC9E-4A6E894E7F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52" y="3531699"/>
            <a:ext cx="3122211" cy="2341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61C2331-15AA-4A19-95ED-BF075F4F20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35" y="3508164"/>
            <a:ext cx="3153590" cy="236519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9A255AB8-FE38-453B-AA3E-4DAC75CD88B9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65CA1A9-BF4C-470C-8BF0-219828530A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0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8B53633-1829-4E36-BDEF-6073193AC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486" y="2433643"/>
            <a:ext cx="6788130" cy="44018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594E2B89-2A05-46B0-B35D-C7BEE3AC1C2D}"/>
              </a:ext>
            </a:extLst>
          </p:cNvPr>
          <p:cNvSpPr txBox="1">
            <a:spLocks/>
          </p:cNvSpPr>
          <p:nvPr/>
        </p:nvSpPr>
        <p:spPr>
          <a:xfrm>
            <a:off x="266700" y="1621382"/>
            <a:ext cx="2321029" cy="44800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lvl="0" indent="-234950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CV Ready for DRSC (V2I Communication)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1600" b="0" dirty="0">
                <a:solidFill>
                  <a:schemeClr val="bg2">
                    <a:lumMod val="10000"/>
                  </a:schemeClr>
                </a:solidFill>
              </a:rPr>
              <a:t>2070 Controllers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1600" b="0" dirty="0">
                <a:solidFill>
                  <a:schemeClr val="bg2">
                    <a:lumMod val="10000"/>
                  </a:schemeClr>
                </a:solidFill>
              </a:rPr>
              <a:t>Cabinets</a:t>
            </a:r>
          </a:p>
          <a:p>
            <a:pPr lvl="1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sz="1600" b="0" dirty="0">
                <a:solidFill>
                  <a:schemeClr val="bg2">
                    <a:lumMod val="10000"/>
                  </a:schemeClr>
                </a:solidFill>
              </a:rPr>
              <a:t>Communications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Regional TMC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Provide SPaT to Automobile Industry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59A758BE-FA74-4279-BB1F-4F2181B746F9}"/>
              </a:ext>
            </a:extLst>
          </p:cNvPr>
          <p:cNvSpPr txBox="1">
            <a:spLocks/>
          </p:cNvSpPr>
          <p:nvPr/>
        </p:nvSpPr>
        <p:spPr>
          <a:xfrm>
            <a:off x="8759677" y="1369926"/>
            <a:ext cx="3476625" cy="13151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CONNECTED VEHICLE (CV) TECHNOLOGIES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30BE8DA7-BEB5-4253-933B-C3B7B51518F0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3C7F9E5-F0C1-44B3-B1E5-78788F8C4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3C21C7EC-67E8-46E0-8947-54FBDFC210A6}"/>
              </a:ext>
            </a:extLst>
          </p:cNvPr>
          <p:cNvSpPr txBox="1">
            <a:spLocks/>
          </p:cNvSpPr>
          <p:nvPr/>
        </p:nvSpPr>
        <p:spPr>
          <a:xfrm>
            <a:off x="8668431" y="881200"/>
            <a:ext cx="3476625" cy="13151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CONNECTED VEHICLE (CV) TECHNOLOGIES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C953041-4499-4DFF-9FC3-005DF4083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6373"/>
            <a:ext cx="9144000" cy="36048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0573D7B8-5219-4D37-A2F6-6EB15285FA51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7ADBD7-2918-43D0-B35E-B79EF763C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7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59A758BE-FA74-4279-BB1F-4F2181B746F9}"/>
              </a:ext>
            </a:extLst>
          </p:cNvPr>
          <p:cNvSpPr txBox="1">
            <a:spLocks/>
          </p:cNvSpPr>
          <p:nvPr/>
        </p:nvSpPr>
        <p:spPr>
          <a:xfrm>
            <a:off x="8715375" y="1438275"/>
            <a:ext cx="3476625" cy="19161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CONNECTED / AUTONOMOUS VEHICLE (CAV) TECHNOLOGIES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B55F7CDC-AE5D-4301-A04C-658F276A7027}"/>
              </a:ext>
            </a:extLst>
          </p:cNvPr>
          <p:cNvSpPr txBox="1">
            <a:spLocks/>
          </p:cNvSpPr>
          <p:nvPr/>
        </p:nvSpPr>
        <p:spPr>
          <a:xfrm>
            <a:off x="287131" y="1438275"/>
            <a:ext cx="3515052" cy="5069441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marR="0" lvl="0" indent="-23495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SPaT Challenge</a:t>
            </a:r>
          </a:p>
          <a:p>
            <a:pPr lvl="1" algn="just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Challenge state and local public sector transportation Infrastructure Owners &amp; Operators (IO&amp;Os) to deploy 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</a:rPr>
              <a:t>DSRC infrastructure with SPaT broadcasts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 in at least one coordinated corridor or network (approximately 20 signalized intersections) in each state by January 2020. </a:t>
            </a:r>
          </a:p>
          <a:p>
            <a:pPr lvl="1" algn="just" defTabSz="685800">
              <a:spcBef>
                <a:spcPts val="15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v"/>
              <a:defRPr/>
            </a:pPr>
            <a:r>
              <a:rPr lang="en-US" b="0" dirty="0">
                <a:solidFill>
                  <a:schemeClr val="bg2">
                    <a:lumMod val="10000"/>
                  </a:schemeClr>
                </a:solidFill>
              </a:rPr>
              <a:t>Additional V2I Applications that build on SPaT are also encouraged!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75000"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3" descr="\\ci.pasadena.ca.us\users\userdata\jsiques\desktoproot\desktop\audi-online-traffic-light-system-2.jpg">
            <a:extLst>
              <a:ext uri="{FF2B5EF4-FFF2-40B4-BE49-F238E27FC236}">
                <a16:creationId xmlns="" xmlns:a16="http://schemas.microsoft.com/office/drawing/2014/main" id="{569F91A1-BA2B-4A1C-9E95-1466A37AF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/>
          <a:stretch/>
        </p:blipFill>
        <p:spPr bwMode="auto">
          <a:xfrm>
            <a:off x="5177426" y="4717804"/>
            <a:ext cx="3197276" cy="2132558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ci.pasadena.ca.us\users\userdata\jsiques\desktoproot\desktop\EnLighten_App_Green_HiRes.jpg">
            <a:extLst>
              <a:ext uri="{FF2B5EF4-FFF2-40B4-BE49-F238E27FC236}">
                <a16:creationId xmlns="" xmlns:a16="http://schemas.microsoft.com/office/drawing/2014/main" id="{B98CF5E7-31E9-4BF2-89C8-A36C5A48F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10611" r="5703" b="1090"/>
          <a:stretch/>
        </p:blipFill>
        <p:spPr bwMode="auto">
          <a:xfrm>
            <a:off x="8839931" y="4669647"/>
            <a:ext cx="3227511" cy="2145591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5DECE4E-D53F-4EE5-96B8-65599E543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309" y="1231262"/>
            <a:ext cx="3227510" cy="341318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9EF216F8-F8AA-4514-9A13-53AA130079ED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1FC3A69-8A29-4769-8A67-9DFE34547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7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4018</TotalTime>
  <Words>369</Words>
  <Application>Microsoft Office PowerPoint</Application>
  <PresentationFormat>Widescreen</PresentationFormat>
  <Paragraphs>58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Agency FB</vt:lpstr>
      <vt:lpstr>Arial</vt:lpstr>
      <vt:lpstr>Arial Black</vt:lpstr>
      <vt:lpstr>Britannic Bold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ACE-043</dc:creator>
  <cp:lastModifiedBy>Matthew Cox</cp:lastModifiedBy>
  <cp:revision>171</cp:revision>
  <dcterms:created xsi:type="dcterms:W3CDTF">2016-08-03T22:56:30Z</dcterms:created>
  <dcterms:modified xsi:type="dcterms:W3CDTF">2018-10-31T21:52:06Z</dcterms:modified>
</cp:coreProperties>
</file>