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0" r:id="rId2"/>
    <p:sldId id="438" r:id="rId3"/>
    <p:sldId id="437" r:id="rId4"/>
    <p:sldId id="408" r:id="rId5"/>
    <p:sldId id="394" r:id="rId6"/>
    <p:sldId id="409" r:id="rId7"/>
    <p:sldId id="400" r:id="rId8"/>
    <p:sldId id="376" r:id="rId9"/>
    <p:sldId id="402" r:id="rId10"/>
    <p:sldId id="396" r:id="rId11"/>
    <p:sldId id="403" r:id="rId12"/>
    <p:sldId id="401" r:id="rId13"/>
    <p:sldId id="387" r:id="rId14"/>
    <p:sldId id="38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D1341"/>
    <a:srgbClr val="A165DD"/>
    <a:srgbClr val="F1D5FF"/>
    <a:srgbClr val="F8EBFF"/>
    <a:srgbClr val="58267E"/>
    <a:srgbClr val="512373"/>
    <a:srgbClr val="EAC1FF"/>
    <a:srgbClr val="D88BFF"/>
    <a:srgbClr val="CC66FF"/>
    <a:srgbClr val="EE7E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8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4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3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51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70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1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0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06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8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56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5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05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3000" t="-11000" r="-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10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cortiz@advantec-usa.com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541" y="5940005"/>
            <a:ext cx="3362302" cy="95280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0C29032B-C79B-4C43-8264-CCEF46E2697B}"/>
              </a:ext>
            </a:extLst>
          </p:cNvPr>
          <p:cNvSpPr txBox="1">
            <a:spLocks/>
          </p:cNvSpPr>
          <p:nvPr/>
        </p:nvSpPr>
        <p:spPr>
          <a:xfrm>
            <a:off x="99499" y="943190"/>
            <a:ext cx="3173253" cy="32737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Pct val="75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Autonomous Shuttles</a:t>
            </a: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Pct val="75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2019 SPaT Challenge</a:t>
            </a: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Pct val="75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Cloud Based Technologies, 5G, etc.</a:t>
            </a: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Pct val="75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Others?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26C45404-E2F7-4704-AE1C-EB79256E6FF8}"/>
              </a:ext>
            </a:extLst>
          </p:cNvPr>
          <p:cNvSpPr txBox="1">
            <a:spLocks/>
          </p:cNvSpPr>
          <p:nvPr/>
        </p:nvSpPr>
        <p:spPr>
          <a:xfrm>
            <a:off x="8715375" y="1390338"/>
            <a:ext cx="3476625" cy="19161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READY FOR ITS AND CAV TECHNOLOGIES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PILOT PROJECTS / deployments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0" name="Picture 2" descr="https://d267cvn3rvuq91.cloudfront.net/i/images/uberx2000.png?sw=600&amp;cx=0&amp;cy=0&amp;cw=2000&amp;ch=1125">
            <a:extLst>
              <a:ext uri="{FF2B5EF4-FFF2-40B4-BE49-F238E27FC236}">
                <a16:creationId xmlns="" xmlns:a16="http://schemas.microsoft.com/office/drawing/2014/main" id="{73E9977B-8D4E-4848-9E1E-6561CB641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629" y="3278246"/>
            <a:ext cx="3065803" cy="172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DB45E90-88A3-49DC-AE11-AC0182258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6197" y="4166020"/>
            <a:ext cx="3065803" cy="16160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269AD57-3161-4A9A-81AF-19877C57F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1459" y="5006725"/>
            <a:ext cx="2487713" cy="18665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6D6FDDF-0DAC-46E1-AE31-A26708231F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2405" y="5093100"/>
            <a:ext cx="3426249" cy="1780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BF5DFD0-1A95-4EDC-B7B7-3BE69126F3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2593" y="3104674"/>
            <a:ext cx="3038150" cy="17074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F9DA81F-9663-4C1A-9A14-5EDD771B1B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5315" y="1250907"/>
            <a:ext cx="3022909" cy="1648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382D843-6CF7-46C6-A01F-87AA48C8FA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974" y="3364037"/>
            <a:ext cx="2637055" cy="197779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9CCF112A-9B1F-4745-B9EF-7986A6034EB7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0A726EC-34E7-42BB-A5AE-E14C0B901A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09C6A9A4-4197-4E5A-8938-1234C486377A}"/>
              </a:ext>
            </a:extLst>
          </p:cNvPr>
          <p:cNvSpPr txBox="1">
            <a:spLocks/>
          </p:cNvSpPr>
          <p:nvPr/>
        </p:nvSpPr>
        <p:spPr>
          <a:xfrm>
            <a:off x="0" y="123102"/>
            <a:ext cx="12192000" cy="1315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COACHELLA VALLEY TRAFFIC SIGNAL SYNCHRONIZATION PROGRAM –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PREPARING THE COACHELLA VALLEY FOR A SMART REGION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FB0426D0-7C4A-47B5-A7F6-40983A82FD62}"/>
              </a:ext>
            </a:extLst>
          </p:cNvPr>
          <p:cNvSpPr txBox="1">
            <a:spLocks/>
          </p:cNvSpPr>
          <p:nvPr/>
        </p:nvSpPr>
        <p:spPr>
          <a:xfrm>
            <a:off x="8715375" y="2266950"/>
            <a:ext cx="3476625" cy="33283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STATE-OF-THE-ART LOCAL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TRAFFIC MANAGEMENT CENTERS –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CITY OF COACHELLA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latin typeface="Arial Black" panose="020B0A04020102020204" pitchFamily="34" charset="0"/>
              </a:rPr>
              <a:t>(Upgrade)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60B9428-7074-4C15-A90E-C681CECB8D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0770"/>
            <a:ext cx="8536672" cy="567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2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09C6A9A4-4197-4E5A-8938-1234C486377A}"/>
              </a:ext>
            </a:extLst>
          </p:cNvPr>
          <p:cNvSpPr txBox="1">
            <a:spLocks/>
          </p:cNvSpPr>
          <p:nvPr/>
        </p:nvSpPr>
        <p:spPr>
          <a:xfrm>
            <a:off x="0" y="123102"/>
            <a:ext cx="12192000" cy="1315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COACHELLA VALLEY TRAFFIC SIGNAL SYNCHRONIZATION PROGRAM –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PREPARING THE COACHELLA VALLEY FOR A SMART REGION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B770802-7955-4EB4-B0A7-39AFCF7BA4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" y="2212013"/>
            <a:ext cx="4075812" cy="30568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9BCA731-65DC-4EF8-9774-8BA9E28C4F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089" y="2212013"/>
            <a:ext cx="4075812" cy="305685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28D0D09F-A41F-4916-A08B-5E58A41216B4}"/>
              </a:ext>
            </a:extLst>
          </p:cNvPr>
          <p:cNvSpPr txBox="1">
            <a:spLocks/>
          </p:cNvSpPr>
          <p:nvPr/>
        </p:nvSpPr>
        <p:spPr>
          <a:xfrm>
            <a:off x="8715375" y="2266950"/>
            <a:ext cx="3476625" cy="33283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STATE-OF-THE-ART LOCAL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TRAFFIC MANAGEMENT CENTERS –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CITY OF COACHELLA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latin typeface="Arial Black" panose="020B0A04020102020204" pitchFamily="34" charset="0"/>
              </a:rPr>
              <a:t>(Upgrade)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E265DE4E-51B9-4C8E-AF75-922676E0EC88}"/>
              </a:ext>
            </a:extLst>
          </p:cNvPr>
          <p:cNvSpPr txBox="1">
            <a:spLocks/>
          </p:cNvSpPr>
          <p:nvPr/>
        </p:nvSpPr>
        <p:spPr>
          <a:xfrm>
            <a:off x="233716" y="5422924"/>
            <a:ext cx="3409834" cy="5602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Existing TMC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F5566B0B-4FAA-4CA9-BD3E-65BB9584F84D}"/>
              </a:ext>
            </a:extLst>
          </p:cNvPr>
          <p:cNvSpPr txBox="1">
            <a:spLocks/>
          </p:cNvSpPr>
          <p:nvPr/>
        </p:nvSpPr>
        <p:spPr>
          <a:xfrm>
            <a:off x="4874357" y="5422924"/>
            <a:ext cx="3409834" cy="5602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Tentative TMC Upgrades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16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09C6A9A4-4197-4E5A-8938-1234C486377A}"/>
              </a:ext>
            </a:extLst>
          </p:cNvPr>
          <p:cNvSpPr txBox="1">
            <a:spLocks/>
          </p:cNvSpPr>
          <p:nvPr/>
        </p:nvSpPr>
        <p:spPr>
          <a:xfrm>
            <a:off x="0" y="123102"/>
            <a:ext cx="12192000" cy="1315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COACHELLA VALLEY TRAFFIC SIGNAL SYNCHRONIZATION PROGRAM –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PREPARING THE COACHELLA VALLEY FOR A SMART REGION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FB0426D0-7C4A-47B5-A7F6-40983A82FD62}"/>
              </a:ext>
            </a:extLst>
          </p:cNvPr>
          <p:cNvSpPr txBox="1">
            <a:spLocks/>
          </p:cNvSpPr>
          <p:nvPr/>
        </p:nvSpPr>
        <p:spPr>
          <a:xfrm>
            <a:off x="8715375" y="2266950"/>
            <a:ext cx="3476625" cy="304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STATE-OF-THE-ART LOCAL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TRAFFIC MANAGEMENT CENTERS –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COUNTY OF RIVERSIDE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ECD17DC-DD25-41C2-B9C4-3910BAF616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2742"/>
            <a:ext cx="8638447" cy="559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57CA6F6F-3F01-4E1E-A8D7-C09299DD567C}"/>
              </a:ext>
            </a:extLst>
          </p:cNvPr>
          <p:cNvSpPr txBox="1">
            <a:spLocks/>
          </p:cNvSpPr>
          <p:nvPr/>
        </p:nvSpPr>
        <p:spPr>
          <a:xfrm>
            <a:off x="0" y="123102"/>
            <a:ext cx="12192000" cy="1315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Pct val="7500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COACHELLA VALLEY TRAFFIC SIGNAL </a:t>
            </a:r>
            <a:r>
              <a:rPr lang="en-US" sz="3200" dirty="0">
                <a:solidFill>
                  <a:srgbClr val="7030A0"/>
                </a:solidFill>
              </a:rPr>
              <a:t>SYNCHRONIZATION PROGRAM –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PREPARING THE COACHELLA VALLEY FOR A SMART REGION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59A758BE-FA74-4279-BB1F-4F2181B746F9}"/>
              </a:ext>
            </a:extLst>
          </p:cNvPr>
          <p:cNvSpPr txBox="1">
            <a:spLocks/>
          </p:cNvSpPr>
          <p:nvPr/>
        </p:nvSpPr>
        <p:spPr>
          <a:xfrm>
            <a:off x="8759677" y="1369926"/>
            <a:ext cx="3476625" cy="19161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CONNECTED / AUTONOMOUS VEHICLE (CAV) TECHNOLOGIES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3B979A3-E571-4E3B-93C8-007FBDEBC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8351"/>
            <a:ext cx="8545242" cy="4256547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414201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57CA6F6F-3F01-4E1E-A8D7-C09299DD567C}"/>
              </a:ext>
            </a:extLst>
          </p:cNvPr>
          <p:cNvSpPr txBox="1">
            <a:spLocks/>
          </p:cNvSpPr>
          <p:nvPr/>
        </p:nvSpPr>
        <p:spPr>
          <a:xfrm>
            <a:off x="0" y="123102"/>
            <a:ext cx="12192000" cy="1315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COACHELLA VALLEY TRAFFIC SIGNAL SYNCHRONIZATION PROGRAM –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PREPARING THE COACHELLA VALLEY FOR A SMART REGION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59A758BE-FA74-4279-BB1F-4F2181B746F9}"/>
              </a:ext>
            </a:extLst>
          </p:cNvPr>
          <p:cNvSpPr txBox="1">
            <a:spLocks/>
          </p:cNvSpPr>
          <p:nvPr/>
        </p:nvSpPr>
        <p:spPr>
          <a:xfrm>
            <a:off x="8759677" y="1369926"/>
            <a:ext cx="3476625" cy="19161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CONNECTED / AUTONOMOUS VEHICLE (CAV) TECHNOLOGIES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E9E47D3-88AC-4A17-9F47-15381127F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2771"/>
            <a:ext cx="8619294" cy="466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5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52F3860-E300-405F-A33F-8C0EB76EF6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56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=""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B93514-9920-4D30-A8DC-9555B6F6EEC8}"/>
              </a:ext>
            </a:extLst>
          </p:cNvPr>
          <p:cNvSpPr txBox="1">
            <a:spLocks/>
          </p:cNvSpPr>
          <p:nvPr/>
        </p:nvSpPr>
        <p:spPr>
          <a:xfrm>
            <a:off x="8020099" y="3726180"/>
            <a:ext cx="3935681" cy="23977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0574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accent1"/>
              </a:buClr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577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583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586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7734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8308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8882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" indent="0">
              <a:spcBef>
                <a:spcPts val="600"/>
              </a:spcBef>
              <a:buNone/>
            </a:pPr>
            <a:r>
              <a:rPr lang="en-US" sz="2400" b="1" dirty="0"/>
              <a:t>Carlos A. Ortiz, PE, TE, PTOE, </a:t>
            </a:r>
          </a:p>
          <a:p>
            <a:pPr marL="34290" indent="0">
              <a:spcBef>
                <a:spcPts val="600"/>
              </a:spcBef>
              <a:buNone/>
            </a:pPr>
            <a:r>
              <a:rPr lang="en-US" sz="2400" b="1" dirty="0"/>
              <a:t>Project Manager, ADVANTEC</a:t>
            </a:r>
          </a:p>
          <a:p>
            <a:pPr marL="631825" lvl="1" indent="-228600">
              <a:buFont typeface="Wingdings" panose="05000000000000000000" pitchFamily="2" charset="2"/>
              <a:buChar char="§"/>
            </a:pPr>
            <a:r>
              <a:rPr lang="en-US" sz="1800" dirty="0"/>
              <a:t>949-861-4999 (Office)</a:t>
            </a:r>
          </a:p>
          <a:p>
            <a:pPr marL="631825" lvl="1" indent="-228600">
              <a:buFont typeface="Wingdings" panose="05000000000000000000" pitchFamily="2" charset="2"/>
              <a:buChar char="§"/>
            </a:pPr>
            <a:r>
              <a:rPr lang="en-US" sz="1800" dirty="0"/>
              <a:t>949-636-0646 (Cellular)</a:t>
            </a:r>
          </a:p>
          <a:p>
            <a:pPr marL="631825" lvl="1" indent="-228600">
              <a:buFont typeface="Wingdings" panose="05000000000000000000" pitchFamily="2" charset="2"/>
              <a:buChar char="§"/>
            </a:pPr>
            <a:r>
              <a:rPr lang="en-US" sz="1800" dirty="0">
                <a:hlinkClick r:id="rId3"/>
              </a:rPr>
              <a:t>cortiz@advantec-usa.com</a:t>
            </a:r>
            <a:endParaRPr lang="en-US" sz="1800" dirty="0"/>
          </a:p>
          <a:p>
            <a:pPr marL="631825" lvl="1" indent="-228600">
              <a:buFont typeface="Wingdings" panose="05000000000000000000" pitchFamily="2" charset="2"/>
              <a:buChar char="§"/>
            </a:pPr>
            <a:r>
              <a:rPr lang="en-US" sz="1800" dirty="0"/>
              <a:t>LinkedIN</a:t>
            </a:r>
          </a:p>
          <a:p>
            <a:pPr marL="631825" lvl="1" indent="-228600">
              <a:buFont typeface="Wingdings" panose="05000000000000000000" pitchFamily="2" charset="2"/>
              <a:buChar char="§"/>
            </a:pPr>
            <a:r>
              <a:rPr lang="en-US" sz="1800" dirty="0"/>
              <a:t>Twitter: @CAOrtiz2121</a:t>
            </a:r>
          </a:p>
          <a:p>
            <a:pPr lvl="1"/>
            <a:endParaRPr lang="en-US" sz="1500" dirty="0"/>
          </a:p>
          <a:p>
            <a:pPr marL="0" indent="0">
              <a:buFont typeface="Arial" pitchFamily="34" charset="0"/>
              <a:buNone/>
            </a:pPr>
            <a:endParaRPr lang="en-US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FC8C3CD-B299-43C4-8E5E-BC3285AD5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13" y="240889"/>
            <a:ext cx="1339913" cy="1529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DD95D31-DED9-4373-ABAF-5A11C538A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9836" y="449677"/>
            <a:ext cx="4426704" cy="111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7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9CCF112A-9B1F-4745-B9EF-7986A6034EB7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12700">
                  <a:noFill/>
                </a:ln>
                <a:solidFill>
                  <a:srgbClr val="152543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PREPARING THE COACHELLA VALLEY FOR A SMART REGION</a:t>
            </a:r>
          </a:p>
        </p:txBody>
      </p:sp>
    </p:spTree>
    <p:extLst>
      <p:ext uri="{BB962C8B-B14F-4D97-AF65-F5344CB8AC3E}">
        <p14:creationId xmlns:p14="http://schemas.microsoft.com/office/powerpoint/2010/main" val="205061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09C6A9A4-4197-4E5A-8938-1234C486377A}"/>
              </a:ext>
            </a:extLst>
          </p:cNvPr>
          <p:cNvSpPr txBox="1">
            <a:spLocks/>
          </p:cNvSpPr>
          <p:nvPr/>
        </p:nvSpPr>
        <p:spPr>
          <a:xfrm>
            <a:off x="0" y="123102"/>
            <a:ext cx="12192000" cy="1315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COACHELLA VALLEY TRAFFIC SIGNAL SYNCHRONIZATION PROGRAM –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PREPARING THE COACHELLA VALLEY FOR A SMART REGION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FB0426D0-7C4A-47B5-A7F6-40983A82FD62}"/>
              </a:ext>
            </a:extLst>
          </p:cNvPr>
          <p:cNvSpPr txBox="1">
            <a:spLocks/>
          </p:cNvSpPr>
          <p:nvPr/>
        </p:nvSpPr>
        <p:spPr>
          <a:xfrm>
            <a:off x="8715375" y="2266950"/>
            <a:ext cx="3476625" cy="33283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STATE-OF-THE-ART LOCAL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TRAFFIC MANAGEMENT CENTERS –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CITY OF INDIAN WELLS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latin typeface="Arial Black" panose="020B0A04020102020204" pitchFamily="34" charset="0"/>
              </a:rPr>
              <a:t>(Upgrade)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386D81-5276-48BB-9128-338EBF482A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2742"/>
            <a:ext cx="8627470" cy="559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09C6A9A4-4197-4E5A-8938-1234C486377A}"/>
              </a:ext>
            </a:extLst>
          </p:cNvPr>
          <p:cNvSpPr txBox="1">
            <a:spLocks/>
          </p:cNvSpPr>
          <p:nvPr/>
        </p:nvSpPr>
        <p:spPr>
          <a:xfrm>
            <a:off x="0" y="123102"/>
            <a:ext cx="12192000" cy="1315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COACHELLA VALLEY TRAFFIC SIGNAL SYNCHRONIZATION PROGRAM –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PREPARING THE COACHELLA VALLEY FOR A SMART REGION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FB0426D0-7C4A-47B5-A7F6-40983A82FD62}"/>
              </a:ext>
            </a:extLst>
          </p:cNvPr>
          <p:cNvSpPr txBox="1">
            <a:spLocks/>
          </p:cNvSpPr>
          <p:nvPr/>
        </p:nvSpPr>
        <p:spPr>
          <a:xfrm>
            <a:off x="8715375" y="2266950"/>
            <a:ext cx="3476625" cy="332813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STATE-OF-THE-ART LOCAL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TRAFFIC MANAGEMENT CENTERS –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CITY OF INDIAN WELLS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latin typeface="Arial Black" panose="020B0A04020102020204" pitchFamily="34" charset="0"/>
              </a:rPr>
              <a:t>(Upgrade)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407E58A-CFE3-4DC2-9744-C0144875D2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8216"/>
            <a:ext cx="3706228" cy="25291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5F1AF33-1148-405A-82B9-BBD5DB6449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44" y="2496262"/>
            <a:ext cx="4275263" cy="229309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DCE6E1C0-8642-436B-92E6-3A505D732A55}"/>
              </a:ext>
            </a:extLst>
          </p:cNvPr>
          <p:cNvSpPr txBox="1">
            <a:spLocks/>
          </p:cNvSpPr>
          <p:nvPr/>
        </p:nvSpPr>
        <p:spPr>
          <a:xfrm>
            <a:off x="66792" y="5034815"/>
            <a:ext cx="3409834" cy="5602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Existing TMC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382B0845-C39A-425B-973D-7E17C72B9880}"/>
              </a:ext>
            </a:extLst>
          </p:cNvPr>
          <p:cNvSpPr txBox="1">
            <a:spLocks/>
          </p:cNvSpPr>
          <p:nvPr/>
        </p:nvSpPr>
        <p:spPr>
          <a:xfrm>
            <a:off x="4824027" y="5034815"/>
            <a:ext cx="3409834" cy="5602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Tentative TMC Upgrades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68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09C6A9A4-4197-4E5A-8938-1234C486377A}"/>
              </a:ext>
            </a:extLst>
          </p:cNvPr>
          <p:cNvSpPr txBox="1">
            <a:spLocks/>
          </p:cNvSpPr>
          <p:nvPr/>
        </p:nvSpPr>
        <p:spPr>
          <a:xfrm>
            <a:off x="0" y="123102"/>
            <a:ext cx="12192000" cy="1315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COACHELLA VALLEY TRAFFIC SIGNAL SYNCHRONIZATION PROGRAM –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PREPARING THE COACHELLA VALLEY FOR A SMART REGION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FB0426D0-7C4A-47B5-A7F6-40983A82FD62}"/>
              </a:ext>
            </a:extLst>
          </p:cNvPr>
          <p:cNvSpPr txBox="1">
            <a:spLocks/>
          </p:cNvSpPr>
          <p:nvPr/>
        </p:nvSpPr>
        <p:spPr>
          <a:xfrm>
            <a:off x="8719805" y="2085065"/>
            <a:ext cx="3476625" cy="33283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STATE-OF-THE-ART LOCAL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TRAFFIC MANAGEMENT CENTERS –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CITY OF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LA QUINTA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(Upgrade)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6149558-78A6-432E-B6C7-6D72BDD92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2742"/>
            <a:ext cx="8566833" cy="559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09C6A9A4-4197-4E5A-8938-1234C486377A}"/>
              </a:ext>
            </a:extLst>
          </p:cNvPr>
          <p:cNvSpPr txBox="1">
            <a:spLocks/>
          </p:cNvSpPr>
          <p:nvPr/>
        </p:nvSpPr>
        <p:spPr>
          <a:xfrm>
            <a:off x="0" y="123102"/>
            <a:ext cx="12192000" cy="1315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COACHELLA VALLEY TRAFFIC SIGNAL SYNCHRONIZATION PROGRAM –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PREPARING THE COACHELLA VALLEY FOR A SMART REGION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FB0426D0-7C4A-47B5-A7F6-40983A82FD62}"/>
              </a:ext>
            </a:extLst>
          </p:cNvPr>
          <p:cNvSpPr txBox="1">
            <a:spLocks/>
          </p:cNvSpPr>
          <p:nvPr/>
        </p:nvSpPr>
        <p:spPr>
          <a:xfrm>
            <a:off x="8719805" y="2085065"/>
            <a:ext cx="3476625" cy="33283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STATE-OF-THE-ART LOCAL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TRAFFIC MANAGEMENT CENTERS –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CITY OF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LA QUINTA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(Upgrade)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F684BCA-3579-4452-A032-D32206D775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280" y="2299647"/>
            <a:ext cx="3865525" cy="2899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4546AEE-104A-44F3-BDA9-B34782A3F5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4" y="2299647"/>
            <a:ext cx="3865525" cy="28991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F5A0DE26-81D0-4133-90F1-5B44EA79C87C}"/>
              </a:ext>
            </a:extLst>
          </p:cNvPr>
          <p:cNvSpPr txBox="1">
            <a:spLocks/>
          </p:cNvSpPr>
          <p:nvPr/>
        </p:nvSpPr>
        <p:spPr>
          <a:xfrm>
            <a:off x="94174" y="5406575"/>
            <a:ext cx="3409834" cy="5602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Existing TMC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61B1A312-91F0-48F5-9CB4-FDBBE664C614}"/>
              </a:ext>
            </a:extLst>
          </p:cNvPr>
          <p:cNvSpPr txBox="1">
            <a:spLocks/>
          </p:cNvSpPr>
          <p:nvPr/>
        </p:nvSpPr>
        <p:spPr>
          <a:xfrm>
            <a:off x="4978825" y="5406575"/>
            <a:ext cx="3409834" cy="5602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Tentative TMC Upgrades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08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09C6A9A4-4197-4E5A-8938-1234C486377A}"/>
              </a:ext>
            </a:extLst>
          </p:cNvPr>
          <p:cNvSpPr txBox="1">
            <a:spLocks/>
          </p:cNvSpPr>
          <p:nvPr/>
        </p:nvSpPr>
        <p:spPr>
          <a:xfrm>
            <a:off x="0" y="123102"/>
            <a:ext cx="12192000" cy="1315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Pct val="7500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COACHELLA VALLEY TRAFFIC SIGNAL </a:t>
            </a:r>
            <a:r>
              <a:rPr lang="en-US" sz="3200" dirty="0">
                <a:solidFill>
                  <a:srgbClr val="7030A0"/>
                </a:solidFill>
              </a:rPr>
              <a:t>SYNCHRONIZATION PROGRAM –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PREPARING THE COACHELLA VALLEY FOR A SMART REGION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FC33F7D-E80C-48B9-BB18-C77207018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9375"/>
            <a:ext cx="8747435" cy="54086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EAD31BE0-AEF3-4BAC-836A-BF1DDD84EF56}"/>
              </a:ext>
            </a:extLst>
          </p:cNvPr>
          <p:cNvSpPr txBox="1">
            <a:spLocks/>
          </p:cNvSpPr>
          <p:nvPr/>
        </p:nvSpPr>
        <p:spPr>
          <a:xfrm>
            <a:off x="8829698" y="2266950"/>
            <a:ext cx="3362302" cy="326906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STATE-OF-THE-ART LOCAL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TRAFFIC MANAGEMENT CENTERS –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CITY OF INDIO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latin typeface="Arial Black" panose="020B0A04020102020204" pitchFamily="34" charset="0"/>
              </a:rPr>
              <a:t>(Upgrade)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73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09C6A9A4-4197-4E5A-8938-1234C486377A}"/>
              </a:ext>
            </a:extLst>
          </p:cNvPr>
          <p:cNvSpPr txBox="1">
            <a:spLocks/>
          </p:cNvSpPr>
          <p:nvPr/>
        </p:nvSpPr>
        <p:spPr>
          <a:xfrm>
            <a:off x="0" y="123102"/>
            <a:ext cx="12192000" cy="1315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COACHELLA VALLEY TRAFFIC SIGNAL SYNCHRONIZATION PROGRAM –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PREPARING THE COACHELLA VALLEY FOR SMART REGION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FB0426D0-7C4A-47B5-A7F6-40983A82FD62}"/>
              </a:ext>
            </a:extLst>
          </p:cNvPr>
          <p:cNvSpPr txBox="1">
            <a:spLocks/>
          </p:cNvSpPr>
          <p:nvPr/>
        </p:nvSpPr>
        <p:spPr>
          <a:xfrm>
            <a:off x="8715375" y="2266950"/>
            <a:ext cx="3476625" cy="33283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STATE-OF-THE-ART LOCAL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TRAFFIC MANAGEMENT CENTERS –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CITY OF INDIO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latin typeface="Arial Black" panose="020B0A04020102020204" pitchFamily="34" charset="0"/>
              </a:rPr>
              <a:t>(Upgrade)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FD9BEEC-69F8-4191-B76E-43F2E281F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149" y="2615478"/>
            <a:ext cx="4265374" cy="24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F4E5040-5573-4752-BD26-A2DDABA856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4" y="2578385"/>
            <a:ext cx="3625393" cy="24105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2F735171-5C49-4F92-BD4F-7C34B7B93369}"/>
              </a:ext>
            </a:extLst>
          </p:cNvPr>
          <p:cNvSpPr txBox="1">
            <a:spLocks/>
          </p:cNvSpPr>
          <p:nvPr/>
        </p:nvSpPr>
        <p:spPr>
          <a:xfrm>
            <a:off x="214677" y="5193923"/>
            <a:ext cx="3409834" cy="5602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Existing TMC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6D5032E6-7200-4886-8429-BB50EEE31B53}"/>
              </a:ext>
            </a:extLst>
          </p:cNvPr>
          <p:cNvSpPr txBox="1">
            <a:spLocks/>
          </p:cNvSpPr>
          <p:nvPr/>
        </p:nvSpPr>
        <p:spPr>
          <a:xfrm>
            <a:off x="4815793" y="5193923"/>
            <a:ext cx="3409834" cy="5602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Tentative TMC Upgrades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39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4023</TotalTime>
  <Words>379</Words>
  <Application>Microsoft Office PowerPoint</Application>
  <PresentationFormat>Widescreen</PresentationFormat>
  <Paragraphs>64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Agency FB</vt:lpstr>
      <vt:lpstr>Arial</vt:lpstr>
      <vt:lpstr>Arial Black</vt:lpstr>
      <vt:lpstr>Britannic Bold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ACE-043</dc:creator>
  <cp:lastModifiedBy>Matthew Cox</cp:lastModifiedBy>
  <cp:revision>172</cp:revision>
  <dcterms:created xsi:type="dcterms:W3CDTF">2016-08-03T22:56:30Z</dcterms:created>
  <dcterms:modified xsi:type="dcterms:W3CDTF">2018-10-31T21:53:49Z</dcterms:modified>
</cp:coreProperties>
</file>