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9" r:id="rId2"/>
    <p:sldId id="390" r:id="rId3"/>
    <p:sldId id="393" r:id="rId4"/>
    <p:sldId id="39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D1341"/>
    <a:srgbClr val="A165DD"/>
    <a:srgbClr val="F1D5FF"/>
    <a:srgbClr val="F8EBFF"/>
    <a:srgbClr val="58267E"/>
    <a:srgbClr val="512373"/>
    <a:srgbClr val="EAC1FF"/>
    <a:srgbClr val="D88BFF"/>
    <a:srgbClr val="CC66FF"/>
    <a:srgbClr val="EE7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F89B-D474-4958-ACD4-3BA9DAD6F138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31E1-6329-41F6-8026-CF69CDC784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4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Tm="3000">
        <p:fade/>
      </p:transition>
    </mc:Choice>
    <mc:Fallback xmlns="">
      <p:transition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F89B-D474-4958-ACD4-3BA9DAD6F138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31E1-6329-41F6-8026-CF69CDC784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39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Tm="3000">
        <p:fade/>
      </p:transition>
    </mc:Choice>
    <mc:Fallback xmlns="">
      <p:transition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F89B-D474-4958-ACD4-3BA9DAD6F138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31E1-6329-41F6-8026-CF69CDC784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51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Tm="3000">
        <p:fade/>
      </p:transition>
    </mc:Choice>
    <mc:Fallback xmlns="">
      <p:transition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F89B-D474-4958-ACD4-3BA9DAD6F138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31E1-6329-41F6-8026-CF69CDC784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0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Tm="3000">
        <p:fade/>
      </p:transition>
    </mc:Choice>
    <mc:Fallback xmlns="">
      <p:transition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F89B-D474-4958-ACD4-3BA9DAD6F138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31E1-6329-41F6-8026-CF69CDC784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81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Tm="3000">
        <p:fade/>
      </p:transition>
    </mc:Choice>
    <mc:Fallback xmlns="">
      <p:transition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F89B-D474-4958-ACD4-3BA9DAD6F138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31E1-6329-41F6-8026-CF69CDC784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0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Tm="3000">
        <p:fade/>
      </p:transition>
    </mc:Choice>
    <mc:Fallback xmlns="">
      <p:transition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F89B-D474-4958-ACD4-3BA9DAD6F138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31E1-6329-41F6-8026-CF69CDC784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06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Tm="3000">
        <p:fade/>
      </p:transition>
    </mc:Choice>
    <mc:Fallback xmlns="">
      <p:transition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F89B-D474-4958-ACD4-3BA9DAD6F138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31E1-6329-41F6-8026-CF69CDC784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82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Tm="3000">
        <p:fade/>
      </p:transition>
    </mc:Choice>
    <mc:Fallback xmlns="">
      <p:transition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F89B-D474-4958-ACD4-3BA9DAD6F138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31E1-6329-41F6-8026-CF69CDC784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6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Tm="3000">
        <p:fade/>
      </p:transition>
    </mc:Choice>
    <mc:Fallback xmlns="">
      <p:transition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F89B-D474-4958-ACD4-3BA9DAD6F138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31E1-6329-41F6-8026-CF69CDC784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51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Tm="3000">
        <p:fade/>
      </p:transition>
    </mc:Choice>
    <mc:Fallback xmlns="">
      <p:transition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F89B-D474-4958-ACD4-3BA9DAD6F138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31E1-6329-41F6-8026-CF69CDC784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05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Tm="3000">
        <p:fade/>
      </p:transition>
    </mc:Choice>
    <mc:Fallback xmlns="">
      <p:transition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3000" t="-11000" r="-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4F89B-D474-4958-ACD4-3BA9DAD6F138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331E1-6329-41F6-8026-CF69CDC784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0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400" advTm="3000">
        <p:fade/>
      </p:transition>
    </mc:Choice>
    <mc:Fallback xmlns="">
      <p:transition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862368" y="1262742"/>
            <a:ext cx="8804146" cy="5472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030A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solidFill>
                  <a:srgbClr val="2D1341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8E4C5D2-7B65-4159-A7EC-866BB1B8D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202" y="5983193"/>
            <a:ext cx="3362302" cy="95280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7CA6F6F-3F01-4E1E-A8D7-C09299DD567C}"/>
              </a:ext>
            </a:extLst>
          </p:cNvPr>
          <p:cNvSpPr txBox="1">
            <a:spLocks/>
          </p:cNvSpPr>
          <p:nvPr/>
        </p:nvSpPr>
        <p:spPr>
          <a:xfrm>
            <a:off x="0" y="123102"/>
            <a:ext cx="12192000" cy="1315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COACHELLA VALLEY TRAFFIC SIGNAL SYNCHRONIZATION PROGRAM –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PREPARING THE COACHELLA VALLEY FOR </a:t>
            </a:r>
            <a:r>
              <a:rPr lang="en-US" sz="3200" dirty="0">
                <a:solidFill>
                  <a:srgbClr val="ED7D31">
                    <a:lumMod val="75000"/>
                  </a:srgbClr>
                </a:solidFill>
              </a:rPr>
              <a:t>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SMART REGION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59A758BE-FA74-4279-BB1F-4F2181B746F9}"/>
              </a:ext>
            </a:extLst>
          </p:cNvPr>
          <p:cNvSpPr txBox="1">
            <a:spLocks/>
          </p:cNvSpPr>
          <p:nvPr/>
        </p:nvSpPr>
        <p:spPr>
          <a:xfrm>
            <a:off x="9000842" y="1369926"/>
            <a:ext cx="3235460" cy="182713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95250"/>
            <a:bevelB w="95250"/>
          </a:sp3d>
        </p:spPr>
        <p:txBody>
          <a:bodyPr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reflection blurRad="12700" endPos="0" dir="5400000" sy="-90000" algn="bl" rotWithShape="0"/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CONNECTED / AUTONOMOUS VEHICLE (CAV) TECHNOLOGIES</a:t>
            </a: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reflection blurRad="12700" endPos="0" dir="5400000" sy="-90000" algn="bl" rotWithShape="0"/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reflection blurRad="12700" endPos="0" dir="5400000" sy="-90000" algn="bl" rotWithShape="0"/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250E6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250E6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250E6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250E6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250E6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250E6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250E6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250E6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  <a:t/>
            </a:r>
            <a:b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</a:b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250E6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  <a:t/>
            </a:r>
            <a:b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250E6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</a:br>
            <a:endParaRPr kumimoji="0" lang="en-US" sz="2800" b="1" i="0" u="none" strike="noStrike" kern="1200" cap="all" spc="0" normalizeH="0" baseline="0" noProof="0" dirty="0">
              <a:ln>
                <a:noFill/>
              </a:ln>
              <a:solidFill>
                <a:srgbClr val="250E6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EC9BD60-87C6-481D-82EE-CAC62ECD1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751" y="5098920"/>
            <a:ext cx="3065596" cy="17228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4C6EE33-483D-4894-A92E-01CD622A2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72620"/>
            <a:ext cx="5785172" cy="4949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FDDBD9C-6E51-4720-888D-4DBD5B73A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6751" y="1392828"/>
            <a:ext cx="3038988" cy="17063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E59266A-FFB0-4F0A-8A55-2D1B01874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9835" y="3239693"/>
            <a:ext cx="3055492" cy="171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5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862368" y="1262742"/>
            <a:ext cx="8804146" cy="5472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030A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solidFill>
                  <a:srgbClr val="2D1341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8E4C5D2-7B65-4159-A7EC-866BB1B8D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202" y="5983193"/>
            <a:ext cx="3362302" cy="95280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7CA6F6F-3F01-4E1E-A8D7-C09299DD567C}"/>
              </a:ext>
            </a:extLst>
          </p:cNvPr>
          <p:cNvSpPr txBox="1">
            <a:spLocks/>
          </p:cNvSpPr>
          <p:nvPr/>
        </p:nvSpPr>
        <p:spPr>
          <a:xfrm>
            <a:off x="0" y="123102"/>
            <a:ext cx="12192000" cy="1315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COACHELLA VALLEY TRAFFIC SIGNAL SYNCHRONIZATION PROGRAM –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PREPARING THE COACHELLA VALLEY FOR A SMART REGION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59A758BE-FA74-4279-BB1F-4F2181B746F9}"/>
              </a:ext>
            </a:extLst>
          </p:cNvPr>
          <p:cNvSpPr txBox="1">
            <a:spLocks/>
          </p:cNvSpPr>
          <p:nvPr/>
        </p:nvSpPr>
        <p:spPr>
          <a:xfrm>
            <a:off x="8759677" y="1369926"/>
            <a:ext cx="3476625" cy="19161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95250"/>
            <a:bevelB w="95250"/>
          </a:sp3d>
        </p:spPr>
        <p:txBody>
          <a:bodyPr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reflection blurRad="12700" endPos="0" dir="5400000" sy="-90000" algn="bl" rotWithShape="0"/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CONNECTED / AUTONOMOUS VEHICLE (CAV) TECHNOLOGIES</a:t>
            </a: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reflection blurRad="12700" endPos="0" dir="5400000" sy="-90000" algn="bl" rotWithShape="0"/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reflection blurRad="12700" endPos="0" dir="5400000" sy="-90000" algn="bl" rotWithShape="0"/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250E6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250E6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250E6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250E6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250E6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250E6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250E6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250E6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  <a:t/>
            </a:r>
            <a:b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</a:b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250E6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  <a:t/>
            </a:r>
            <a:b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250E6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</a:br>
            <a:endParaRPr kumimoji="0" lang="en-US" sz="2800" b="1" i="0" u="none" strike="noStrike" kern="1200" cap="all" spc="0" normalizeH="0" baseline="0" noProof="0" dirty="0">
              <a:ln>
                <a:noFill/>
              </a:ln>
              <a:solidFill>
                <a:srgbClr val="250E6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8ECF43B-D60C-4C73-9A55-B62C8693B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93" y="2095253"/>
            <a:ext cx="8501366" cy="476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7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862368" y="1262742"/>
            <a:ext cx="8804146" cy="5472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030A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solidFill>
                  <a:srgbClr val="2D1341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8E4C5D2-7B65-4159-A7EC-866BB1B8D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202" y="5983193"/>
            <a:ext cx="3362302" cy="95280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7CA6F6F-3F01-4E1E-A8D7-C09299DD567C}"/>
              </a:ext>
            </a:extLst>
          </p:cNvPr>
          <p:cNvSpPr txBox="1">
            <a:spLocks/>
          </p:cNvSpPr>
          <p:nvPr/>
        </p:nvSpPr>
        <p:spPr>
          <a:xfrm>
            <a:off x="0" y="123102"/>
            <a:ext cx="12192000" cy="1315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COACHELLA VALLEY TRAFFIC SIGNAL SYNCHRONIZATION PROGRAM –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PREPARING THE COACHELLA VALLEY FOR A SMART REGION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59A758BE-FA74-4279-BB1F-4F2181B746F9}"/>
              </a:ext>
            </a:extLst>
          </p:cNvPr>
          <p:cNvSpPr txBox="1">
            <a:spLocks/>
          </p:cNvSpPr>
          <p:nvPr/>
        </p:nvSpPr>
        <p:spPr>
          <a:xfrm>
            <a:off x="8759677" y="1369926"/>
            <a:ext cx="3476625" cy="19161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95250"/>
            <a:bevelB w="95250"/>
          </a:sp3d>
        </p:spPr>
        <p:txBody>
          <a:bodyPr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reflection blurRad="12700" endPos="0" dir="5400000" sy="-90000" algn="bl" rotWithShape="0"/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CONNECTED / AUTONOMOUS VEHICLE (CAV) TECHNOLOGIES</a:t>
            </a: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reflection blurRad="12700" endPos="0" dir="5400000" sy="-90000" algn="bl" rotWithShape="0"/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reflection blurRad="12700" endPos="0" dir="5400000" sy="-90000" algn="bl" rotWithShape="0"/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250E6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250E6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250E6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250E6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250E6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250E6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250E6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250E6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  <a:t/>
            </a:r>
            <a:b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</a:b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250E6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  <a:t/>
            </a:r>
            <a:b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250E6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</a:br>
            <a:endParaRPr kumimoji="0" lang="en-US" sz="2800" b="1" i="0" u="none" strike="noStrike" kern="1200" cap="all" spc="0" normalizeH="0" baseline="0" noProof="0" dirty="0">
              <a:ln>
                <a:noFill/>
              </a:ln>
              <a:solidFill>
                <a:srgbClr val="250E6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80B9566-83E3-4CAE-8D78-4FF2676B5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26" y="1932368"/>
            <a:ext cx="8585668" cy="475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4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862368" y="1262742"/>
            <a:ext cx="8804146" cy="5472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030A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solidFill>
                  <a:srgbClr val="2D1341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8E4C5D2-7B65-4159-A7EC-866BB1B8D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202" y="5983193"/>
            <a:ext cx="3362302" cy="95280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7CA6F6F-3F01-4E1E-A8D7-C09299DD567C}"/>
              </a:ext>
            </a:extLst>
          </p:cNvPr>
          <p:cNvSpPr txBox="1">
            <a:spLocks/>
          </p:cNvSpPr>
          <p:nvPr/>
        </p:nvSpPr>
        <p:spPr>
          <a:xfrm>
            <a:off x="0" y="123102"/>
            <a:ext cx="12192000" cy="1315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COACHELLA VALLEY TRAFFIC SIGNAL SYNCHRONIZATION PROGRAM –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PREPARING THE COACHELLA VALLEY FOR A SMART REGION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59A758BE-FA74-4279-BB1F-4F2181B746F9}"/>
              </a:ext>
            </a:extLst>
          </p:cNvPr>
          <p:cNvSpPr txBox="1">
            <a:spLocks/>
          </p:cNvSpPr>
          <p:nvPr/>
        </p:nvSpPr>
        <p:spPr>
          <a:xfrm>
            <a:off x="8677783" y="1356028"/>
            <a:ext cx="3476625" cy="19161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95250"/>
            <a:bevelB w="95250"/>
          </a:sp3d>
        </p:spPr>
        <p:txBody>
          <a:bodyPr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reflection blurRad="12700" endPos="0" dir="5400000" sy="-90000" algn="bl" rotWithShape="0"/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CONNECTED / AUTONOMOUS VEHICLE (CAV) TECHNOLOGIES</a:t>
            </a: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reflection blurRad="12700" endPos="0" dir="5400000" sy="-90000" algn="bl" rotWithShape="0"/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reflection blurRad="12700" endPos="0" dir="5400000" sy="-90000" algn="bl" rotWithShape="0"/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250E6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250E6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250E6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250E6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250E6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250E6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250E6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250E6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  <a:t/>
            </a:r>
            <a:b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</a:b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250E6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  <a:t/>
            </a:r>
            <a:b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250E6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gency FB" pitchFamily="34" charset="0"/>
                <a:ea typeface="+mn-ea"/>
                <a:cs typeface="+mn-cs"/>
              </a:rPr>
            </a:br>
            <a:endParaRPr kumimoji="0" lang="en-US" sz="2800" b="1" i="0" u="none" strike="noStrike" kern="1200" cap="all" spc="0" normalizeH="0" baseline="0" noProof="0" dirty="0">
              <a:ln>
                <a:noFill/>
              </a:ln>
              <a:solidFill>
                <a:srgbClr val="250E6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18BA13A-B735-4139-B3A6-74A8E951C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" y="1438275"/>
            <a:ext cx="5400596" cy="28085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4752BDF-F732-46D2-914C-8D14AC4C0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376" y="3362694"/>
            <a:ext cx="3585349" cy="34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8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4025</TotalTime>
  <Words>92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Agency FB</vt:lpstr>
      <vt:lpstr>Arial</vt:lpstr>
      <vt:lpstr>Arial Black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ACE-043</dc:creator>
  <cp:lastModifiedBy>Matthew Cox</cp:lastModifiedBy>
  <cp:revision>171</cp:revision>
  <dcterms:created xsi:type="dcterms:W3CDTF">2016-08-03T22:56:30Z</dcterms:created>
  <dcterms:modified xsi:type="dcterms:W3CDTF">2018-10-31T21:54:47Z</dcterms:modified>
</cp:coreProperties>
</file>