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61" r:id="rId3"/>
    <p:sldId id="412" r:id="rId4"/>
    <p:sldId id="383" r:id="rId5"/>
    <p:sldId id="364" r:id="rId6"/>
    <p:sldId id="381" r:id="rId7"/>
    <p:sldId id="382" r:id="rId8"/>
    <p:sldId id="384" r:id="rId9"/>
    <p:sldId id="385" r:id="rId10"/>
    <p:sldId id="380" r:id="rId11"/>
    <p:sldId id="3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1341"/>
    <a:srgbClr val="A165DD"/>
    <a:srgbClr val="F1D5FF"/>
    <a:srgbClr val="F8EBFF"/>
    <a:srgbClr val="58267E"/>
    <a:srgbClr val="512373"/>
    <a:srgbClr val="EAC1FF"/>
    <a:srgbClr val="D88BFF"/>
    <a:srgbClr val="CC66FF"/>
    <a:srgbClr val="EE7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3000" t="-11000" r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4F89B-D474-4958-ACD4-3BA9DAD6F138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331E1-6329-41F6-8026-CF69CDC78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0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400" advTm="3000">
        <p:fade/>
      </p:transition>
    </mc:Choice>
    <mc:Fallback xmlns="">
      <p:transition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7030A0"/>
              </a:buClr>
            </a:pPr>
            <a:endParaRPr lang="en-US" sz="1600" dirty="0">
              <a:ln>
                <a:solidFill>
                  <a:srgbClr val="2D134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901354-E9E3-443B-984A-E6FBED6A09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58376" r="16625" b="12342"/>
          <a:stretch/>
        </p:blipFill>
        <p:spPr bwMode="auto">
          <a:xfrm>
            <a:off x="3796603" y="2414959"/>
            <a:ext cx="8395397" cy="4547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E26DDA6-F2A3-415F-A0E8-5131840B2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36" y="934591"/>
            <a:ext cx="2936058" cy="37996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FF952D3D-23F4-4FE4-971E-A239AFC0B488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D274C8B5-5D97-4129-A6FF-A0F05CFC0810}"/>
              </a:ext>
            </a:extLst>
          </p:cNvPr>
          <p:cNvSpPr txBox="1">
            <a:spLocks/>
          </p:cNvSpPr>
          <p:nvPr/>
        </p:nvSpPr>
        <p:spPr>
          <a:xfrm>
            <a:off x="102984" y="3059130"/>
            <a:ext cx="7387237" cy="973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r>
              <a:rPr lang="en-US" sz="2200" b="1" dirty="0">
                <a:solidFill>
                  <a:srgbClr val="002060"/>
                </a:solidFill>
                <a:latin typeface="Arial"/>
                <a:cs typeface="Arial"/>
              </a:rPr>
              <a:t>2018 ITE San Diego Workshop &amp; Vendor Show</a:t>
            </a:r>
          </a:p>
          <a:p>
            <a:pPr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endParaRPr lang="en-US" sz="22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r>
              <a:rPr lang="en-US" sz="2200" b="1" i="1" dirty="0">
                <a:solidFill>
                  <a:srgbClr val="002060"/>
                </a:solidFill>
                <a:latin typeface="Arial"/>
                <a:cs typeface="Arial"/>
              </a:rPr>
              <a:t>October 11, 2018</a:t>
            </a:r>
          </a:p>
          <a:p>
            <a:pPr marL="2111375" indent="-2111375"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endParaRPr lang="en-US" sz="7400" b="1" i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r"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defRPr/>
            </a:pPr>
            <a:endParaRPr lang="en-US" sz="2400" dirty="0">
              <a:solidFill>
                <a:sysClr val="window" lastClr="FFFFFF"/>
              </a:solidFill>
              <a:latin typeface="Arial"/>
              <a:cs typeface="Arial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A72227D5-DE85-4901-B6FF-81FC85BCF469}"/>
              </a:ext>
            </a:extLst>
          </p:cNvPr>
          <p:cNvSpPr txBox="1">
            <a:spLocks/>
          </p:cNvSpPr>
          <p:nvPr/>
        </p:nvSpPr>
        <p:spPr>
          <a:xfrm>
            <a:off x="102984" y="1126412"/>
            <a:ext cx="8353786" cy="1737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defRPr/>
            </a:pPr>
            <a:endParaRPr lang="en-US" sz="7400" b="1" dirty="0">
              <a:solidFill>
                <a:srgbClr val="4E3B30">
                  <a:lumMod val="50000"/>
                </a:srgbClr>
              </a:solidFill>
              <a:latin typeface="Arial"/>
              <a:cs typeface="Arial"/>
            </a:endParaRPr>
          </a:p>
          <a:p>
            <a:pPr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r>
              <a:rPr lang="en-US" sz="6200" b="1" dirty="0">
                <a:solidFill>
                  <a:srgbClr val="002060"/>
                </a:solidFill>
                <a:latin typeface="Arial"/>
                <a:cs typeface="Arial"/>
              </a:rPr>
              <a:t>Presentation By: </a:t>
            </a:r>
          </a:p>
          <a:p>
            <a:pPr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r>
              <a:rPr lang="en-US" sz="6200" b="1" dirty="0">
                <a:solidFill>
                  <a:srgbClr val="002060"/>
                </a:solidFill>
                <a:latin typeface="Arial"/>
                <a:cs typeface="Arial"/>
              </a:rPr>
              <a:t>Mr. Carlos A. Ortiz, PE, TE, PTOE</a:t>
            </a:r>
          </a:p>
          <a:p>
            <a:pPr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r>
              <a:rPr lang="en-US" sz="6400" b="1" i="1" dirty="0">
                <a:solidFill>
                  <a:srgbClr val="002060"/>
                </a:solidFill>
                <a:latin typeface="Arial"/>
                <a:cs typeface="Arial"/>
              </a:rPr>
              <a:t>Chief Operating Officer and Principal</a:t>
            </a:r>
          </a:p>
          <a:p>
            <a:pPr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r>
              <a:rPr lang="en-US" sz="6400" b="1" i="1" dirty="0">
                <a:solidFill>
                  <a:srgbClr val="002060"/>
                </a:solidFill>
                <a:latin typeface="Arial"/>
                <a:cs typeface="Arial"/>
              </a:rPr>
              <a:t>ADVANTEC Consulting Engineers, Inc.</a:t>
            </a:r>
          </a:p>
          <a:p>
            <a:pPr marL="2111375" indent="-2111375"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tabLst>
                <a:tab pos="344488" algn="l"/>
              </a:tabLst>
              <a:defRPr/>
            </a:pPr>
            <a:endParaRPr lang="en-US" sz="7400" b="1" i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r">
              <a:spcBef>
                <a:spcPct val="20000"/>
              </a:spcBef>
              <a:buClr>
                <a:srgbClr val="021452"/>
              </a:buClr>
              <a:buFont typeface="Wingdings" charset="2"/>
              <a:buNone/>
              <a:defRPr/>
            </a:pPr>
            <a:endParaRPr lang="en-US" sz="2400" dirty="0">
              <a:solidFill>
                <a:sysClr val="window" lastClr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7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D6AC1EC-754E-4530-BAE9-6F32E6DA1DDB}"/>
              </a:ext>
            </a:extLst>
          </p:cNvPr>
          <p:cNvSpPr txBox="1">
            <a:spLocks/>
          </p:cNvSpPr>
          <p:nvPr/>
        </p:nvSpPr>
        <p:spPr>
          <a:xfrm>
            <a:off x="7277569" y="1348563"/>
            <a:ext cx="4777889" cy="15161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21 PRIORITY CORRIDORS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27E057-C5EA-4FA5-9106-B274772B1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087"/>
            <a:ext cx="7414111" cy="4797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E656145-0698-4606-B6EB-C25E9943F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111" y="2937800"/>
            <a:ext cx="3010811" cy="38976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584FAAF-7559-4A54-BEA6-0B5A4EBDBAF9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857C80-615C-44BC-A1A5-58FED7795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A0976593-3E1D-4C2A-B055-E462B409551A}"/>
              </a:ext>
            </a:extLst>
          </p:cNvPr>
          <p:cNvSpPr txBox="1">
            <a:spLocks/>
          </p:cNvSpPr>
          <p:nvPr/>
        </p:nvSpPr>
        <p:spPr>
          <a:xfrm>
            <a:off x="8584019" y="3429000"/>
            <a:ext cx="3607981" cy="15161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PHASE 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PRIORITY CORRIDORS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E4C7CF-FF2A-4B01-B1C7-D9B1B9664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494"/>
            <a:ext cx="8506047" cy="54075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A2C6127-5862-4702-BFB0-F3FDEC2531DC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04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7030A0"/>
              </a:buClr>
            </a:pPr>
            <a:endParaRPr lang="en-US" sz="1600" dirty="0">
              <a:ln>
                <a:solidFill>
                  <a:srgbClr val="2D134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F5828F-4CE6-467C-A8CC-97BF42053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FDED939B-F92D-43A4-A604-F080F8C3B23F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90DECA-C838-4EAA-A19F-9BE54D3CB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21" y="1113806"/>
            <a:ext cx="7914847" cy="5770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825145-B6DE-4A38-B0B4-E0909885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395" y="3149296"/>
            <a:ext cx="2627749" cy="1790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64F9875-639B-436D-8530-4016ABB9E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185" y="1185320"/>
            <a:ext cx="2627749" cy="1815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64AE118-E6D3-4291-A1BD-54BC08244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185" y="5087828"/>
            <a:ext cx="2627959" cy="1699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BE99BA9-C06B-4F62-A472-9CDF0CF5E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9A758BE-FA74-4279-BB1F-4F2181B746F9}"/>
              </a:ext>
            </a:extLst>
          </p:cNvPr>
          <p:cNvSpPr txBox="1">
            <a:spLocks/>
          </p:cNvSpPr>
          <p:nvPr/>
        </p:nvSpPr>
        <p:spPr>
          <a:xfrm>
            <a:off x="1857153" y="822065"/>
            <a:ext cx="8866102" cy="1116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lnSpc>
                <a:spcPct val="150000"/>
              </a:lnSpc>
              <a:defRPr/>
            </a:pPr>
            <a:r>
              <a:rPr lang="en-US" sz="2400" b="1" dirty="0"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SMART CITIES (REGION) </a:t>
            </a:r>
          </a:p>
          <a:p>
            <a:pPr lvl="0" algn="ctr" defTabSz="914400">
              <a:lnSpc>
                <a:spcPct val="150000"/>
              </a:lnSpc>
              <a:defRPr/>
            </a:pPr>
            <a:r>
              <a:rPr lang="en-US" sz="2400" b="1" dirty="0">
                <a:effectLst>
                  <a:reflection blurRad="12700" endPos="0" dir="5400000" sy="-90000" algn="bl" rotWithShape="0"/>
                </a:effectLst>
                <a:latin typeface="Arial Black" panose="020B0A04020102020204" pitchFamily="34" charset="0"/>
              </a:rPr>
              <a:t>START WITH SMARTER INFRASTRUCTURE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2" descr="Image result for vehicle to pedestrian communications photos">
            <a:extLst>
              <a:ext uri="{FF2B5EF4-FFF2-40B4-BE49-F238E27FC236}">
                <a16:creationId xmlns="" xmlns:a16="http://schemas.microsoft.com/office/drawing/2014/main" id="{1A208B7C-440C-4D80-86F0-C4321C56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718"/>
            <a:ext cx="4742975" cy="266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media.licdn.com/mpr/mpr/AAEAAQAAAAAAAAwbAAAAJDhkNDA5MWRiLTUwZjktNGJlYS1hZWQyLWM4OTFhOTM2NjQzYw.jpg">
            <a:extLst>
              <a:ext uri="{FF2B5EF4-FFF2-40B4-BE49-F238E27FC236}">
                <a16:creationId xmlns="" xmlns:a16="http://schemas.microsoft.com/office/drawing/2014/main" id="{9FFB4C31-250F-405B-BED6-05A39D43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74" y="4167524"/>
            <a:ext cx="4742976" cy="266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E1C8D6F0-C828-464C-BE25-9DB7FED22D32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6F1F08F-8C68-4ADF-A4C4-AD4CFD924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166" y="1980791"/>
            <a:ext cx="4547668" cy="4877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1BC278-A871-4EFD-B38A-34236381A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12" y="1648586"/>
            <a:ext cx="2308663" cy="29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74133" y="1159934"/>
            <a:ext cx="9192381" cy="5617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14" y="6191849"/>
            <a:ext cx="3362302" cy="952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EF50D5-71DA-4D09-8715-B27E51F8B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80" y="1069649"/>
            <a:ext cx="8685927" cy="55742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9352B075-AEC2-4610-8067-8E01745DCB16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F47A01-253D-4003-865E-4148C420A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C9DE1F-0375-45BC-8D5D-CFA560E3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67" y="990461"/>
            <a:ext cx="10490791" cy="52663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94D048DA-71A2-41AF-BA02-80ECF6D3F832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EA62A3-EA04-4487-BA1F-18CBE13E0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216112C1-97FB-4714-B01F-86BA92DB87F6}"/>
              </a:ext>
            </a:extLst>
          </p:cNvPr>
          <p:cNvSpPr txBox="1">
            <a:spLocks/>
          </p:cNvSpPr>
          <p:nvPr/>
        </p:nvSpPr>
        <p:spPr>
          <a:xfrm>
            <a:off x="430439" y="1438275"/>
            <a:ext cx="2794000" cy="481954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marR="0" lvl="0" indent="-23495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Guiding Principles: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Achieve Inter-Agency Synchronization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Real-time Traffic Management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State-of-the-Art, Advanced Technologies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BEEC9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Improve the Environment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Prepare for the Future</a:t>
            </a:r>
          </a:p>
          <a:p>
            <a:pPr marL="4572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A5644E">
                  <a:lumMod val="75000"/>
                </a:srgbClr>
              </a:buClr>
              <a:buSzPct val="75000"/>
              <a:buFont typeface="Wingdings" pitchFamily="2" charset="2"/>
              <a:buChar char="v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FDB472-998C-4814-AA37-91ACA4517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08" y="1143067"/>
            <a:ext cx="8331492" cy="57259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552F7814-CE09-48D7-BB1A-54E76F347CE5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20E9D4-CF33-4715-88D6-B91605003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BAB77C-017E-46FA-A25C-9EAD23843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39" y="1382406"/>
            <a:ext cx="4048241" cy="5232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33EE11-813F-4CA4-B787-85F0CFA7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654" y="2780637"/>
            <a:ext cx="5263181" cy="390632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1E05FD48-485E-461F-BDE0-B239610454C5}"/>
              </a:ext>
            </a:extLst>
          </p:cNvPr>
          <p:cNvSpPr txBox="1">
            <a:spLocks/>
          </p:cNvSpPr>
          <p:nvPr/>
        </p:nvSpPr>
        <p:spPr>
          <a:xfrm>
            <a:off x="6945622" y="1216530"/>
            <a:ext cx="4777889" cy="15161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REGIONWIDE TSI MASTER PLAN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46AB308-114B-4E24-A77A-5C7AB023C437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5757067-D4AF-43BF-92CE-6769507DA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1E05FD48-485E-461F-BDE0-B239610454C5}"/>
              </a:ext>
            </a:extLst>
          </p:cNvPr>
          <p:cNvSpPr txBox="1">
            <a:spLocks/>
          </p:cNvSpPr>
          <p:nvPr/>
        </p:nvSpPr>
        <p:spPr>
          <a:xfrm>
            <a:off x="6945622" y="1216530"/>
            <a:ext cx="4777889" cy="18810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REGIONWIDE TSI MASTER PLAN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PROVIDES THE PATH TO A SMART REGION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BFA7E8-DB58-4000-BB31-F6634F0AB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6" y="1329130"/>
            <a:ext cx="4981564" cy="5339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4B427AA-7809-479F-A6B2-EEC89E8AAD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48" y="3159665"/>
            <a:ext cx="3738241" cy="355505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E9169F5-FF43-4960-9A28-8662426A08B0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9BAB142-A7E0-4433-962D-A167C68B8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62368" y="1262742"/>
            <a:ext cx="8804146" cy="5472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30A0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solidFill>
                  <a:srgbClr val="2D134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E4C5D2-7B65-4159-A7EC-866BB1B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202" y="5983193"/>
            <a:ext cx="3362302" cy="952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369DEB0-A7F7-4160-9F28-F738367D5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" y="1664422"/>
            <a:ext cx="7102866" cy="39874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F74CD715-F5EB-4A03-A50C-7EFAEE2CBE78}"/>
              </a:ext>
            </a:extLst>
          </p:cNvPr>
          <p:cNvSpPr txBox="1">
            <a:spLocks/>
          </p:cNvSpPr>
          <p:nvPr/>
        </p:nvSpPr>
        <p:spPr>
          <a:xfrm>
            <a:off x="7277569" y="1262742"/>
            <a:ext cx="4777889" cy="18810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95250"/>
            <a:bevelB w="95250"/>
          </a:sp3d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APPROVED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REGIONWIDE TSI MASTER PLAN –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PROVIDES THE PATH TO A SMART REGION</a:t>
            </a: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reflection blurRad="12700" endPos="0" dir="5400000" sy="-90000" algn="bl" rotWithShape="0"/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250E6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gency FB" pitchFamily="34" charset="0"/>
                <a:ea typeface="+mn-ea"/>
                <a:cs typeface="+mn-cs"/>
              </a:rPr>
            </a:b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250E6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4" descr="http://www.dot.state.fl.us/trafficoperations/its/projects_deploy/cv/images/Connected%20Vehicle%20Concept-v6.png">
            <a:extLst>
              <a:ext uri="{FF2B5EF4-FFF2-40B4-BE49-F238E27FC236}">
                <a16:creationId xmlns="" xmlns:a16="http://schemas.microsoft.com/office/drawing/2014/main" id="{BB9296C5-9732-4C75-8665-B8C5D4D9B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05" y="3658159"/>
            <a:ext cx="4683295" cy="317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AEF1A97-F989-4687-A1FF-6F1294BA59A3}"/>
              </a:ext>
            </a:extLst>
          </p:cNvPr>
          <p:cNvSpPr txBox="1">
            <a:spLocks/>
          </p:cNvSpPr>
          <p:nvPr/>
        </p:nvSpPr>
        <p:spPr>
          <a:xfrm>
            <a:off x="0" y="213504"/>
            <a:ext cx="12192000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n w="12700">
                  <a:noFill/>
                </a:ln>
                <a:solidFill>
                  <a:srgbClr val="152543"/>
                </a:solidFill>
              </a:rPr>
              <a:t>PREPARING THE COACHELLA VALLEY FOR A SMART REGION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152543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A93D8EF-67CD-4C32-8ABE-977986423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28" y="5987003"/>
            <a:ext cx="676076" cy="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195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Agency FB</vt:lpstr>
      <vt:lpstr>Arial</vt:lpstr>
      <vt:lpstr>Arial Black</vt:lpstr>
      <vt:lpstr>Britannic Bold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ACE-043</dc:creator>
  <cp:lastModifiedBy>Matthew Cox</cp:lastModifiedBy>
  <cp:revision>172</cp:revision>
  <dcterms:created xsi:type="dcterms:W3CDTF">2016-08-03T22:56:30Z</dcterms:created>
  <dcterms:modified xsi:type="dcterms:W3CDTF">2018-10-31T21:40:18Z</dcterms:modified>
</cp:coreProperties>
</file>