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8" r:id="rId3"/>
    <p:sldId id="279" r:id="rId4"/>
    <p:sldId id="314" r:id="rId5"/>
    <p:sldId id="315" r:id="rId6"/>
    <p:sldId id="316" r:id="rId7"/>
    <p:sldId id="317" r:id="rId8"/>
    <p:sldId id="318" r:id="rId9"/>
    <p:sldId id="320" r:id="rId10"/>
    <p:sldId id="259" r:id="rId11"/>
    <p:sldId id="297" r:id="rId12"/>
    <p:sldId id="300" r:id="rId13"/>
    <p:sldId id="261" r:id="rId14"/>
    <p:sldId id="262" r:id="rId15"/>
    <p:sldId id="264" r:id="rId16"/>
    <p:sldId id="298" r:id="rId17"/>
    <p:sldId id="299" r:id="rId18"/>
    <p:sldId id="288" r:id="rId19"/>
    <p:sldId id="290" r:id="rId20"/>
    <p:sldId id="292" r:id="rId21"/>
    <p:sldId id="293" r:id="rId22"/>
    <p:sldId id="287" r:id="rId23"/>
    <p:sldId id="291" r:id="rId24"/>
    <p:sldId id="321" r:id="rId25"/>
    <p:sldId id="322" r:id="rId26"/>
    <p:sldId id="323" r:id="rId27"/>
    <p:sldId id="32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F27"/>
    <a:srgbClr val="F1DA2D"/>
    <a:srgbClr val="DF5A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031" autoAdjust="0"/>
  </p:normalViewPr>
  <p:slideViewPr>
    <p:cSldViewPr snapToGrid="0">
      <p:cViewPr varScale="1">
        <p:scale>
          <a:sx n="100" d="100"/>
          <a:sy n="100" d="100"/>
        </p:scale>
        <p:origin x="936"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13D793-3D43-448F-8F9D-AB06FBABEA86}"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E0852402-2CCC-483C-9555-9036CFEB1D8E}">
      <dgm:prSet phldrT="[Text]"/>
      <dgm:spPr/>
      <dgm:t>
        <a:bodyPr/>
        <a:lstStyle/>
        <a:p>
          <a:r>
            <a:rPr lang="en-US" dirty="0"/>
            <a:t>Streamline the Analysis</a:t>
          </a:r>
        </a:p>
      </dgm:t>
    </dgm:pt>
    <dgm:pt modelId="{635F919F-5C42-41CB-B507-296ACC926AB2}" type="parTrans" cxnId="{4B67339C-DE37-48BF-9276-A65ED6B48F2E}">
      <dgm:prSet/>
      <dgm:spPr/>
      <dgm:t>
        <a:bodyPr/>
        <a:lstStyle/>
        <a:p>
          <a:endParaRPr lang="en-US"/>
        </a:p>
      </dgm:t>
    </dgm:pt>
    <dgm:pt modelId="{695F0301-55C9-4D39-A55A-58E4CC9E0AA2}" type="sibTrans" cxnId="{4B67339C-DE37-48BF-9276-A65ED6B48F2E}">
      <dgm:prSet/>
      <dgm:spPr/>
      <dgm:t>
        <a:bodyPr/>
        <a:lstStyle/>
        <a:p>
          <a:endParaRPr lang="en-US"/>
        </a:p>
      </dgm:t>
    </dgm:pt>
    <dgm:pt modelId="{52A20219-35C2-4B57-ABF7-793E1317FD7C}">
      <dgm:prSet phldrT="[Text]"/>
      <dgm:spPr/>
      <dgm:t>
        <a:bodyPr/>
        <a:lstStyle/>
        <a:p>
          <a:r>
            <a:rPr lang="en-US" dirty="0"/>
            <a:t>Focus on the Operational Needs</a:t>
          </a:r>
        </a:p>
      </dgm:t>
    </dgm:pt>
    <dgm:pt modelId="{C628577C-1C7D-48D1-AA00-CBB2AD6D3625}" type="parTrans" cxnId="{5D9F735C-CCA6-4490-B61E-5534B7E23D15}">
      <dgm:prSet/>
      <dgm:spPr/>
      <dgm:t>
        <a:bodyPr/>
        <a:lstStyle/>
        <a:p>
          <a:endParaRPr lang="en-US"/>
        </a:p>
      </dgm:t>
    </dgm:pt>
    <dgm:pt modelId="{444A322D-ADE2-4486-8CE9-2B7625BE9F62}" type="sibTrans" cxnId="{5D9F735C-CCA6-4490-B61E-5534B7E23D15}">
      <dgm:prSet/>
      <dgm:spPr/>
      <dgm:t>
        <a:bodyPr/>
        <a:lstStyle/>
        <a:p>
          <a:endParaRPr lang="en-US"/>
        </a:p>
      </dgm:t>
    </dgm:pt>
    <dgm:pt modelId="{D4113E34-9DA9-4B10-BC3A-683B4D9500F9}">
      <dgm:prSet phldrT="[Text]"/>
      <dgm:spPr/>
      <dgm:t>
        <a:bodyPr/>
        <a:lstStyle/>
        <a:p>
          <a:r>
            <a:rPr lang="en-US" dirty="0"/>
            <a:t>Clearly Identify Mitigation </a:t>
          </a:r>
        </a:p>
      </dgm:t>
    </dgm:pt>
    <dgm:pt modelId="{1DAAC98E-3DB1-441F-8B05-28787B349C34}" type="parTrans" cxnId="{C693041D-8067-4C8E-89F3-F9F864B3EFB9}">
      <dgm:prSet/>
      <dgm:spPr/>
      <dgm:t>
        <a:bodyPr/>
        <a:lstStyle/>
        <a:p>
          <a:endParaRPr lang="en-US"/>
        </a:p>
      </dgm:t>
    </dgm:pt>
    <dgm:pt modelId="{847E664D-4A94-43BC-915C-B4AE9FEF4037}" type="sibTrans" cxnId="{C693041D-8067-4C8E-89F3-F9F864B3EFB9}">
      <dgm:prSet/>
      <dgm:spPr/>
      <dgm:t>
        <a:bodyPr/>
        <a:lstStyle/>
        <a:p>
          <a:endParaRPr lang="en-US"/>
        </a:p>
      </dgm:t>
    </dgm:pt>
    <dgm:pt modelId="{2493D5D8-3289-4DE4-81D2-E0D9BDCFC266}" type="pres">
      <dgm:prSet presAssocID="{8713D793-3D43-448F-8F9D-AB06FBABEA86}" presName="linearFlow" presStyleCnt="0">
        <dgm:presLayoutVars>
          <dgm:dir/>
          <dgm:resizeHandles val="exact"/>
        </dgm:presLayoutVars>
      </dgm:prSet>
      <dgm:spPr/>
    </dgm:pt>
    <dgm:pt modelId="{B3F507CE-62EE-4C11-9D8F-E608D0F7B10D}" type="pres">
      <dgm:prSet presAssocID="{E0852402-2CCC-483C-9555-9036CFEB1D8E}" presName="comp" presStyleCnt="0"/>
      <dgm:spPr/>
    </dgm:pt>
    <dgm:pt modelId="{7F9434B2-984D-43D7-B22B-9758AB15C0DB}" type="pres">
      <dgm:prSet presAssocID="{E0852402-2CCC-483C-9555-9036CFEB1D8E}" presName="rect2" presStyleLbl="node1" presStyleIdx="0" presStyleCnt="3">
        <dgm:presLayoutVars>
          <dgm:bulletEnabled val="1"/>
        </dgm:presLayoutVars>
      </dgm:prSet>
      <dgm:spPr/>
      <dgm:t>
        <a:bodyPr/>
        <a:lstStyle/>
        <a:p>
          <a:endParaRPr lang="en-US"/>
        </a:p>
      </dgm:t>
    </dgm:pt>
    <dgm:pt modelId="{13C8340D-87FA-40E5-BE7F-805893AD6B8B}" type="pres">
      <dgm:prSet presAssocID="{E0852402-2CCC-483C-9555-9036CFEB1D8E}" presName="rect1" presStyleLbl="lnNode1" presStyleIdx="0" presStyleCnt="3"/>
      <dgm:spPr/>
    </dgm:pt>
    <dgm:pt modelId="{439FF4CF-CE6E-4379-8D6A-12E47E1D352E}" type="pres">
      <dgm:prSet presAssocID="{695F0301-55C9-4D39-A55A-58E4CC9E0AA2}" presName="sibTrans" presStyleCnt="0"/>
      <dgm:spPr/>
    </dgm:pt>
    <dgm:pt modelId="{41035D5A-569F-4EB0-901E-4A3AA4AA1B2E}" type="pres">
      <dgm:prSet presAssocID="{52A20219-35C2-4B57-ABF7-793E1317FD7C}" presName="comp" presStyleCnt="0"/>
      <dgm:spPr/>
    </dgm:pt>
    <dgm:pt modelId="{63111B2E-AFC3-48DA-9A4E-E43ACBF7C3C7}" type="pres">
      <dgm:prSet presAssocID="{52A20219-35C2-4B57-ABF7-793E1317FD7C}" presName="rect2" presStyleLbl="node1" presStyleIdx="1" presStyleCnt="3">
        <dgm:presLayoutVars>
          <dgm:bulletEnabled val="1"/>
        </dgm:presLayoutVars>
      </dgm:prSet>
      <dgm:spPr/>
      <dgm:t>
        <a:bodyPr/>
        <a:lstStyle/>
        <a:p>
          <a:endParaRPr lang="en-US"/>
        </a:p>
      </dgm:t>
    </dgm:pt>
    <dgm:pt modelId="{5970C6B7-8773-4270-8422-68368E2C441E}" type="pres">
      <dgm:prSet presAssocID="{52A20219-35C2-4B57-ABF7-793E1317FD7C}" presName="rect1" presStyleLbl="lnNode1" presStyleIdx="1" presStyleCnt="3"/>
      <dgm:spPr/>
    </dgm:pt>
    <dgm:pt modelId="{D7B2D466-E787-4E28-9BD7-9E50C296755B}" type="pres">
      <dgm:prSet presAssocID="{444A322D-ADE2-4486-8CE9-2B7625BE9F62}" presName="sibTrans" presStyleCnt="0"/>
      <dgm:spPr/>
    </dgm:pt>
    <dgm:pt modelId="{D90A2033-EEF2-45F6-81D9-76E7B8433249}" type="pres">
      <dgm:prSet presAssocID="{D4113E34-9DA9-4B10-BC3A-683B4D9500F9}" presName="comp" presStyleCnt="0"/>
      <dgm:spPr/>
    </dgm:pt>
    <dgm:pt modelId="{B9D87585-38C9-4D58-9B4F-0DA75B765E18}" type="pres">
      <dgm:prSet presAssocID="{D4113E34-9DA9-4B10-BC3A-683B4D9500F9}" presName="rect2" presStyleLbl="node1" presStyleIdx="2" presStyleCnt="3">
        <dgm:presLayoutVars>
          <dgm:bulletEnabled val="1"/>
        </dgm:presLayoutVars>
      </dgm:prSet>
      <dgm:spPr/>
      <dgm:t>
        <a:bodyPr/>
        <a:lstStyle/>
        <a:p>
          <a:endParaRPr lang="en-US"/>
        </a:p>
      </dgm:t>
    </dgm:pt>
    <dgm:pt modelId="{68819B03-AB4A-4A6E-8BFD-B4F747614B2C}" type="pres">
      <dgm:prSet presAssocID="{D4113E34-9DA9-4B10-BC3A-683B4D9500F9}" presName="rect1" presStyleLbl="lnNode1" presStyleIdx="2" presStyleCnt="3"/>
      <dgm:spPr/>
    </dgm:pt>
  </dgm:ptLst>
  <dgm:cxnLst>
    <dgm:cxn modelId="{4B67339C-DE37-48BF-9276-A65ED6B48F2E}" srcId="{8713D793-3D43-448F-8F9D-AB06FBABEA86}" destId="{E0852402-2CCC-483C-9555-9036CFEB1D8E}" srcOrd="0" destOrd="0" parTransId="{635F919F-5C42-41CB-B507-296ACC926AB2}" sibTransId="{695F0301-55C9-4D39-A55A-58E4CC9E0AA2}"/>
    <dgm:cxn modelId="{841FB122-A6BB-40EA-8AD6-0E42948651B2}" type="presOf" srcId="{E0852402-2CCC-483C-9555-9036CFEB1D8E}" destId="{7F9434B2-984D-43D7-B22B-9758AB15C0DB}" srcOrd="0" destOrd="0" presId="urn:microsoft.com/office/officeart/2008/layout/AlternatingPictureBlocks"/>
    <dgm:cxn modelId="{8B00DCA2-1D0D-47C4-B69F-B6DFB793186B}" type="presOf" srcId="{D4113E34-9DA9-4B10-BC3A-683B4D9500F9}" destId="{B9D87585-38C9-4D58-9B4F-0DA75B765E18}" srcOrd="0" destOrd="0" presId="urn:microsoft.com/office/officeart/2008/layout/AlternatingPictureBlocks"/>
    <dgm:cxn modelId="{5D9F735C-CCA6-4490-B61E-5534B7E23D15}" srcId="{8713D793-3D43-448F-8F9D-AB06FBABEA86}" destId="{52A20219-35C2-4B57-ABF7-793E1317FD7C}" srcOrd="1" destOrd="0" parTransId="{C628577C-1C7D-48D1-AA00-CBB2AD6D3625}" sibTransId="{444A322D-ADE2-4486-8CE9-2B7625BE9F62}"/>
    <dgm:cxn modelId="{C693041D-8067-4C8E-89F3-F9F864B3EFB9}" srcId="{8713D793-3D43-448F-8F9D-AB06FBABEA86}" destId="{D4113E34-9DA9-4B10-BC3A-683B4D9500F9}" srcOrd="2" destOrd="0" parTransId="{1DAAC98E-3DB1-441F-8B05-28787B349C34}" sibTransId="{847E664D-4A94-43BC-915C-B4AE9FEF4037}"/>
    <dgm:cxn modelId="{4145A9F9-941A-4C0C-BC78-731F62AEF238}" type="presOf" srcId="{52A20219-35C2-4B57-ABF7-793E1317FD7C}" destId="{63111B2E-AFC3-48DA-9A4E-E43ACBF7C3C7}" srcOrd="0" destOrd="0" presId="urn:microsoft.com/office/officeart/2008/layout/AlternatingPictureBlocks"/>
    <dgm:cxn modelId="{8F49970B-0819-4FBC-9B6D-E05D56DB8BA4}" type="presOf" srcId="{8713D793-3D43-448F-8F9D-AB06FBABEA86}" destId="{2493D5D8-3289-4DE4-81D2-E0D9BDCFC266}" srcOrd="0" destOrd="0" presId="urn:microsoft.com/office/officeart/2008/layout/AlternatingPictureBlocks"/>
    <dgm:cxn modelId="{4D09B4C2-DDF1-4F9A-9AA6-63AEA6D3FA44}" type="presParOf" srcId="{2493D5D8-3289-4DE4-81D2-E0D9BDCFC266}" destId="{B3F507CE-62EE-4C11-9D8F-E608D0F7B10D}" srcOrd="0" destOrd="0" presId="urn:microsoft.com/office/officeart/2008/layout/AlternatingPictureBlocks"/>
    <dgm:cxn modelId="{2778CE5A-2E50-48EA-9807-5DBAB2738B9B}" type="presParOf" srcId="{B3F507CE-62EE-4C11-9D8F-E608D0F7B10D}" destId="{7F9434B2-984D-43D7-B22B-9758AB15C0DB}" srcOrd="0" destOrd="0" presId="urn:microsoft.com/office/officeart/2008/layout/AlternatingPictureBlocks"/>
    <dgm:cxn modelId="{F8C381C8-334E-4280-8A4C-7E312DE16529}" type="presParOf" srcId="{B3F507CE-62EE-4C11-9D8F-E608D0F7B10D}" destId="{13C8340D-87FA-40E5-BE7F-805893AD6B8B}" srcOrd="1" destOrd="0" presId="urn:microsoft.com/office/officeart/2008/layout/AlternatingPictureBlocks"/>
    <dgm:cxn modelId="{101A65DD-FD2E-4553-99EA-FC9393DF04B2}" type="presParOf" srcId="{2493D5D8-3289-4DE4-81D2-E0D9BDCFC266}" destId="{439FF4CF-CE6E-4379-8D6A-12E47E1D352E}" srcOrd="1" destOrd="0" presId="urn:microsoft.com/office/officeart/2008/layout/AlternatingPictureBlocks"/>
    <dgm:cxn modelId="{03073927-C7C7-48A1-B971-830CD0B08DD9}" type="presParOf" srcId="{2493D5D8-3289-4DE4-81D2-E0D9BDCFC266}" destId="{41035D5A-569F-4EB0-901E-4A3AA4AA1B2E}" srcOrd="2" destOrd="0" presId="urn:microsoft.com/office/officeart/2008/layout/AlternatingPictureBlocks"/>
    <dgm:cxn modelId="{87A74873-1F82-4ECC-9150-474EA8A11E59}" type="presParOf" srcId="{41035D5A-569F-4EB0-901E-4A3AA4AA1B2E}" destId="{63111B2E-AFC3-48DA-9A4E-E43ACBF7C3C7}" srcOrd="0" destOrd="0" presId="urn:microsoft.com/office/officeart/2008/layout/AlternatingPictureBlocks"/>
    <dgm:cxn modelId="{42505CC4-DB3D-48A1-9EAF-D954EF79F2E8}" type="presParOf" srcId="{41035D5A-569F-4EB0-901E-4A3AA4AA1B2E}" destId="{5970C6B7-8773-4270-8422-68368E2C441E}" srcOrd="1" destOrd="0" presId="urn:microsoft.com/office/officeart/2008/layout/AlternatingPictureBlocks"/>
    <dgm:cxn modelId="{C343950B-2772-4BD3-8C8D-20D45D241BE2}" type="presParOf" srcId="{2493D5D8-3289-4DE4-81D2-E0D9BDCFC266}" destId="{D7B2D466-E787-4E28-9BD7-9E50C296755B}" srcOrd="3" destOrd="0" presId="urn:microsoft.com/office/officeart/2008/layout/AlternatingPictureBlocks"/>
    <dgm:cxn modelId="{477AD9BB-DE50-497D-BB2B-B1B961531F18}" type="presParOf" srcId="{2493D5D8-3289-4DE4-81D2-E0D9BDCFC266}" destId="{D90A2033-EEF2-45F6-81D9-76E7B8433249}" srcOrd="4" destOrd="0" presId="urn:microsoft.com/office/officeart/2008/layout/AlternatingPictureBlocks"/>
    <dgm:cxn modelId="{A708DDE8-103A-4D41-8839-F3AD343994AF}" type="presParOf" srcId="{D90A2033-EEF2-45F6-81D9-76E7B8433249}" destId="{B9D87585-38C9-4D58-9B4F-0DA75B765E18}" srcOrd="0" destOrd="0" presId="urn:microsoft.com/office/officeart/2008/layout/AlternatingPictureBlocks"/>
    <dgm:cxn modelId="{F35E56D2-4281-4125-A9C8-D3700DCD099C}" type="presParOf" srcId="{D90A2033-EEF2-45F6-81D9-76E7B8433249}" destId="{68819B03-AB4A-4A6E-8BFD-B4F747614B2C}"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AA520-A520-4379-8341-FFEE7488999D}" type="datetimeFigureOut">
              <a:rPr lang="en-US" smtClean="0"/>
              <a:t>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6DE6D-1D16-48FE-A909-95B3CDFA8A93}" type="slidenum">
              <a:rPr lang="en-US" smtClean="0"/>
              <a:t>‹#›</a:t>
            </a:fld>
            <a:endParaRPr lang="en-US"/>
          </a:p>
        </p:txBody>
      </p:sp>
    </p:spTree>
    <p:extLst>
      <p:ext uri="{BB962C8B-B14F-4D97-AF65-F5344CB8AC3E}">
        <p14:creationId xmlns:p14="http://schemas.microsoft.com/office/powerpoint/2010/main" val="117220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events changed the way Carlsbad needed to evaluate mobility, and we’d like to share what learn learned along this journey.</a:t>
            </a:r>
          </a:p>
        </p:txBody>
      </p:sp>
      <p:sp>
        <p:nvSpPr>
          <p:cNvPr id="4" name="Slide Number Placeholder 3"/>
          <p:cNvSpPr>
            <a:spLocks noGrp="1"/>
          </p:cNvSpPr>
          <p:nvPr>
            <p:ph type="sldNum" sz="quarter" idx="10"/>
          </p:nvPr>
        </p:nvSpPr>
        <p:spPr/>
        <p:txBody>
          <a:bodyPr/>
          <a:lstStyle/>
          <a:p>
            <a:fld id="{9BF6DE6D-1D16-48FE-A909-95B3CDFA8A93}" type="slidenum">
              <a:rPr lang="en-US" smtClean="0"/>
              <a:t>1</a:t>
            </a:fld>
            <a:endParaRPr lang="en-US"/>
          </a:p>
        </p:txBody>
      </p:sp>
    </p:spTree>
    <p:extLst>
      <p:ext uri="{BB962C8B-B14F-4D97-AF65-F5344CB8AC3E}">
        <p14:creationId xmlns:p14="http://schemas.microsoft.com/office/powerpoint/2010/main" val="324814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Plan defines which modes need to meet LOS standards depending on it’s roadway “typology.” A road in Carlsbad Village should not have to meet auto LOS standards at he </a:t>
            </a:r>
            <a:r>
              <a:rPr lang="en-US" dirty="0" err="1"/>
              <a:t>expence</a:t>
            </a:r>
            <a:r>
              <a:rPr lang="en-US" dirty="0"/>
              <a:t> of better ped and bike facilities. A road like ECR needs to serve autos as it’s primary customer.</a:t>
            </a:r>
          </a:p>
        </p:txBody>
      </p:sp>
      <p:sp>
        <p:nvSpPr>
          <p:cNvPr id="4" name="Slide Number Placeholder 3"/>
          <p:cNvSpPr>
            <a:spLocks noGrp="1"/>
          </p:cNvSpPr>
          <p:nvPr>
            <p:ph type="sldNum" sz="quarter" idx="10"/>
          </p:nvPr>
        </p:nvSpPr>
        <p:spPr/>
        <p:txBody>
          <a:bodyPr/>
          <a:lstStyle/>
          <a:p>
            <a:fld id="{9BF6DE6D-1D16-48FE-A909-95B3CDFA8A93}" type="slidenum">
              <a:rPr lang="en-US" smtClean="0"/>
              <a:t>13</a:t>
            </a:fld>
            <a:endParaRPr lang="en-US"/>
          </a:p>
        </p:txBody>
      </p:sp>
    </p:spTree>
    <p:extLst>
      <p:ext uri="{BB962C8B-B14F-4D97-AF65-F5344CB8AC3E}">
        <p14:creationId xmlns:p14="http://schemas.microsoft.com/office/powerpoint/2010/main" val="267097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way the context of a street’s surroundings guides what modes get prioritized.</a:t>
            </a:r>
          </a:p>
        </p:txBody>
      </p:sp>
      <p:sp>
        <p:nvSpPr>
          <p:cNvPr id="4" name="Slide Number Placeholder 3"/>
          <p:cNvSpPr>
            <a:spLocks noGrp="1"/>
          </p:cNvSpPr>
          <p:nvPr>
            <p:ph type="sldNum" sz="quarter" idx="10"/>
          </p:nvPr>
        </p:nvSpPr>
        <p:spPr/>
        <p:txBody>
          <a:bodyPr/>
          <a:lstStyle/>
          <a:p>
            <a:fld id="{9BF6DE6D-1D16-48FE-A909-95B3CDFA8A93}" type="slidenum">
              <a:rPr lang="en-US" smtClean="0"/>
              <a:t>14</a:t>
            </a:fld>
            <a:endParaRPr lang="en-US"/>
          </a:p>
        </p:txBody>
      </p:sp>
    </p:spTree>
    <p:extLst>
      <p:ext uri="{BB962C8B-B14F-4D97-AF65-F5344CB8AC3E}">
        <p14:creationId xmlns:p14="http://schemas.microsoft.com/office/powerpoint/2010/main" val="404432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to MMLOS reflects a need to look at different modes differently. The performance measures driving auto LOS means that we measure how traffic increases as way to show how bad things are getting. For bikes and </a:t>
            </a:r>
            <a:r>
              <a:rPr lang="en-US" dirty="0" err="1"/>
              <a:t>peds</a:t>
            </a:r>
            <a:r>
              <a:rPr lang="en-US" dirty="0"/>
              <a:t> we measure amenities that determine LOS regardless of how many people use that </a:t>
            </a:r>
            <a:r>
              <a:rPr lang="en-US" dirty="0" err="1"/>
              <a:t>facilitiy</a:t>
            </a:r>
            <a:r>
              <a:rPr lang="en-US" dirty="0"/>
              <a:t>- in fact, we actually want MORE people using those facilities. </a:t>
            </a:r>
          </a:p>
        </p:txBody>
      </p:sp>
      <p:sp>
        <p:nvSpPr>
          <p:cNvPr id="4" name="Slide Number Placeholder 3"/>
          <p:cNvSpPr>
            <a:spLocks noGrp="1"/>
          </p:cNvSpPr>
          <p:nvPr>
            <p:ph type="sldNum" sz="quarter" idx="5"/>
          </p:nvPr>
        </p:nvSpPr>
        <p:spPr/>
        <p:txBody>
          <a:bodyPr/>
          <a:lstStyle/>
          <a:p>
            <a:fld id="{9BF6DE6D-1D16-48FE-A909-95B3CDFA8A93}" type="slidenum">
              <a:rPr lang="en-US" smtClean="0"/>
              <a:t>15</a:t>
            </a:fld>
            <a:endParaRPr lang="en-US"/>
          </a:p>
        </p:txBody>
      </p:sp>
    </p:spTree>
    <p:extLst>
      <p:ext uri="{BB962C8B-B14F-4D97-AF65-F5344CB8AC3E}">
        <p14:creationId xmlns:p14="http://schemas.microsoft.com/office/powerpoint/2010/main" val="4028285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Ch 16-23 assessing non-auto modes interaction with vehicle traffic</a:t>
            </a:r>
          </a:p>
          <a:p>
            <a:pPr lvl="2"/>
            <a:r>
              <a:rPr lang="en-US" dirty="0"/>
              <a:t>Ch 24 off-street ped and transit facilities</a:t>
            </a:r>
          </a:p>
          <a:p>
            <a:pPr lvl="2"/>
            <a:r>
              <a:rPr lang="en-US" dirty="0"/>
              <a:t>Ch 15 bicycle ops on multi-lane and 2-lane highways</a:t>
            </a:r>
          </a:p>
          <a:p>
            <a:pPr lvl="2"/>
            <a:r>
              <a:rPr lang="en-US" dirty="0"/>
              <a:t>Companion document: Transit Capacity and QOS Manual (2013) evaluates transit facilities</a:t>
            </a:r>
          </a:p>
          <a:p>
            <a:pPr lvl="2"/>
            <a:r>
              <a:rPr lang="en-US" dirty="0"/>
              <a:t>Considers effects of transit presence along urban streets</a:t>
            </a:r>
          </a:p>
          <a:p>
            <a:endParaRPr lang="en-US" dirty="0"/>
          </a:p>
        </p:txBody>
      </p:sp>
      <p:sp>
        <p:nvSpPr>
          <p:cNvPr id="4" name="Slide Number Placeholder 3"/>
          <p:cNvSpPr>
            <a:spLocks noGrp="1"/>
          </p:cNvSpPr>
          <p:nvPr>
            <p:ph type="sldNum" sz="quarter" idx="5"/>
          </p:nvPr>
        </p:nvSpPr>
        <p:spPr/>
        <p:txBody>
          <a:bodyPr/>
          <a:lstStyle/>
          <a:p>
            <a:fld id="{9BF6DE6D-1D16-48FE-A909-95B3CDFA8A93}" type="slidenum">
              <a:rPr lang="en-US" smtClean="0"/>
              <a:t>16</a:t>
            </a:fld>
            <a:endParaRPr lang="en-US"/>
          </a:p>
        </p:txBody>
      </p:sp>
    </p:spTree>
    <p:extLst>
      <p:ext uri="{BB962C8B-B14F-4D97-AF65-F5344CB8AC3E}">
        <p14:creationId xmlns:p14="http://schemas.microsoft.com/office/powerpoint/2010/main" val="3203935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develop a MMLOS Tool that was easy to use, simply to gather data, and connected with primary users.</a:t>
            </a:r>
          </a:p>
        </p:txBody>
      </p:sp>
      <p:sp>
        <p:nvSpPr>
          <p:cNvPr id="4" name="Slide Number Placeholder 3"/>
          <p:cNvSpPr>
            <a:spLocks noGrp="1"/>
          </p:cNvSpPr>
          <p:nvPr>
            <p:ph type="sldNum" sz="quarter" idx="10"/>
          </p:nvPr>
        </p:nvSpPr>
        <p:spPr/>
        <p:txBody>
          <a:bodyPr/>
          <a:lstStyle/>
          <a:p>
            <a:fld id="{9BF6DE6D-1D16-48FE-A909-95B3CDFA8A93}" type="slidenum">
              <a:rPr lang="en-US" smtClean="0"/>
              <a:t>17</a:t>
            </a:fld>
            <a:endParaRPr lang="en-US"/>
          </a:p>
        </p:txBody>
      </p:sp>
    </p:spTree>
    <p:extLst>
      <p:ext uri="{BB962C8B-B14F-4D97-AF65-F5344CB8AC3E}">
        <p14:creationId xmlns:p14="http://schemas.microsoft.com/office/powerpoint/2010/main" val="933914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DE6D-1D16-48FE-A909-95B3CDFA8A93}" type="slidenum">
              <a:rPr lang="en-US" smtClean="0"/>
              <a:t>20</a:t>
            </a:fld>
            <a:endParaRPr lang="en-US"/>
          </a:p>
        </p:txBody>
      </p:sp>
    </p:spTree>
    <p:extLst>
      <p:ext uri="{BB962C8B-B14F-4D97-AF65-F5344CB8AC3E}">
        <p14:creationId xmlns:p14="http://schemas.microsoft.com/office/powerpoint/2010/main" val="358662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there’s anything I’ve learned in traffic engineering, it’s that traffic is highly unpredictable.  And yet, we typically take one day of traffic counts – call it average – and then determine intersection operation and geometrics. We know that any given day, traffic volumes can vary in a one hour period.  For example – I get into the office every day by 7:30 AM, except on Tuesdays when I drive carpool.  Every day but Tuesday, I make a left turn from Aviara Parkway onto Palomar Airport Road to go to work.  So if someone took a count on Tuesday, you’d miss me.  And some days, I take a completely different route – maybe to see the ocean or maybe to get there faster.  Whatever my reason, my presence at the Aviara / Palomar Airport Road intersection is very unpredictable.  </a:t>
            </a:r>
          </a:p>
          <a:p>
            <a:endParaRPr lang="en-US" dirty="0"/>
          </a:p>
          <a:p>
            <a:r>
              <a:rPr lang="en-US" dirty="0"/>
              <a:t>So when we starting thinking about traffic conditions in Carlsbad, we realize that “It’s better to be roughly right than precisely wrong”.  And that we could streamline the process of evaluating traffic conditions and come to a very similar conclusion to the “old way” of doing things.  </a:t>
            </a:r>
          </a:p>
          <a:p>
            <a:endParaRPr lang="en-US" dirty="0"/>
          </a:p>
          <a:p>
            <a:r>
              <a:rPr lang="en-US" dirty="0"/>
              <a:t>I’ll explain.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6DE6D-1D16-48FE-A909-95B3CDFA8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26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common principles in Carlsbad:</a:t>
            </a:r>
          </a:p>
          <a:p>
            <a:endParaRPr lang="en-US" dirty="0"/>
          </a:p>
          <a:p>
            <a:pPr marL="232943" indent="-232943">
              <a:buAutoNum type="arabicPeriod"/>
            </a:pPr>
            <a:r>
              <a:rPr lang="en-US" dirty="0"/>
              <a:t>We cannot and do not want to build out way out congestion</a:t>
            </a:r>
          </a:p>
          <a:p>
            <a:pPr marL="232943" indent="-232943">
              <a:buAutoNum type="arabicPeriod"/>
            </a:pPr>
            <a:r>
              <a:rPr lang="en-US" dirty="0"/>
              <a:t>If we increase capacity, we are encouraging more vehicle trips</a:t>
            </a:r>
          </a:p>
          <a:p>
            <a:pPr marL="232943" indent="-232943">
              <a:buAutoNum type="arabicPeriod"/>
            </a:pPr>
            <a:r>
              <a:rPr lang="en-US" dirty="0"/>
              <a:t>So if we hit the capacity, we’ll just have to live with it</a:t>
            </a:r>
          </a:p>
          <a:p>
            <a:pPr marL="232943" indent="-232943">
              <a:buAutoNum type="arabicPeriod"/>
            </a:pPr>
            <a:endParaRPr lang="en-US" dirty="0"/>
          </a:p>
          <a:p>
            <a:r>
              <a:rPr lang="en-US" dirty="0"/>
              <a:t>With these general concepts in mind, we worked toward streamlining the process of evaluating impacts.  We want to focus on the operational needs and when mitigating – focus on mitigating the impacts associated with the project.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6DE6D-1D16-48FE-A909-95B3CDFA8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246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try to navigate a complex decision tree for determining the type of TIA needed, the City has created a simple table that will indicate the Level of TIA needed for a project.  The level of analysis needed is based on conformance with the General Plan, Specific Plan or Master Plan as well as the vehicle trips generated by the project.  </a:t>
            </a:r>
          </a:p>
          <a:p>
            <a:endParaRPr lang="en-US" dirty="0"/>
          </a:p>
          <a:p>
            <a:r>
              <a:rPr lang="en-US" dirty="0"/>
              <a:t>As you can see, small projects, less than 200 trips need not conduct a TIA.  Low volume project (200-500 trips) fall into the level 1-2 category.  What does that mean you might 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6DE6D-1D16-48FE-A909-95B3CDFA8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844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in an effort to clearly identify the expectations for each project we created this chart.  </a:t>
            </a:r>
          </a:p>
          <a:p>
            <a:endParaRPr lang="en-US" dirty="0"/>
          </a:p>
          <a:p>
            <a:r>
              <a:rPr lang="en-US" dirty="0"/>
              <a:t>So if your project is subject to a Level 1 analysis, a very simple TIA needs to be prepared.   Conduct the MMLOS (for segments subject to MMLOS), provide us a map showing the project location, tell us the trips generated.  Conclude that auto need not be prepared.  Summarize the results.  </a:t>
            </a:r>
          </a:p>
          <a:p>
            <a:endParaRPr lang="en-US" dirty="0"/>
          </a:p>
          <a:p>
            <a:r>
              <a:rPr lang="en-US" dirty="0"/>
              <a:t>If you have a  Level 2 analysis, you’d do the </a:t>
            </a:r>
            <a:r>
              <a:rPr lang="en-US" dirty="0" err="1"/>
              <a:t>samething</a:t>
            </a:r>
            <a:r>
              <a:rPr lang="en-US" dirty="0"/>
              <a:t>, but you’d need to complete and existing conditions analysis (without &amp; with the project)</a:t>
            </a:r>
          </a:p>
          <a:p>
            <a:endParaRPr lang="en-US" dirty="0"/>
          </a:p>
          <a:p>
            <a:r>
              <a:rPr lang="en-US" dirty="0"/>
              <a:t>For larger projects that will need to modify the General Plan or approved planning document, an update to the Local Facilities Management Plan (LFMP) may be necessary and additional analysis may be needed.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6DE6D-1D16-48FE-A909-95B3CDFA8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07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change to our entire industry was SB 743 that eliminated traditional intersection LOS analysis and mitigation measures as part of CEQA. What might have been a huge challenge ended up being a good thing.</a:t>
            </a:r>
          </a:p>
        </p:txBody>
      </p:sp>
      <p:sp>
        <p:nvSpPr>
          <p:cNvPr id="4" name="Slide Number Placeholder 3"/>
          <p:cNvSpPr>
            <a:spLocks noGrp="1"/>
          </p:cNvSpPr>
          <p:nvPr>
            <p:ph type="sldNum" sz="quarter" idx="10"/>
          </p:nvPr>
        </p:nvSpPr>
        <p:spPr/>
        <p:txBody>
          <a:bodyPr/>
          <a:lstStyle/>
          <a:p>
            <a:fld id="{9BF6DE6D-1D16-48FE-A909-95B3CDFA8A93}" type="slidenum">
              <a:rPr lang="en-US" smtClean="0"/>
              <a:t>2</a:t>
            </a:fld>
            <a:endParaRPr lang="en-US"/>
          </a:p>
        </p:txBody>
      </p:sp>
    </p:spTree>
    <p:extLst>
      <p:ext uri="{BB962C8B-B14F-4D97-AF65-F5344CB8AC3E}">
        <p14:creationId xmlns:p14="http://schemas.microsoft.com/office/powerpoint/2010/main" val="63753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6DE6D-1D16-48FE-A909-95B3CDFA8A93}" type="slidenum">
              <a:rPr lang="en-US" smtClean="0"/>
              <a:t>3</a:t>
            </a:fld>
            <a:endParaRPr lang="en-US"/>
          </a:p>
        </p:txBody>
      </p:sp>
    </p:spTree>
    <p:extLst>
      <p:ext uri="{BB962C8B-B14F-4D97-AF65-F5344CB8AC3E}">
        <p14:creationId xmlns:p14="http://schemas.microsoft.com/office/powerpoint/2010/main" val="328509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Transportation projects typically focus on serving the primary modes of travel: auto, bus, </a:t>
            </a:r>
            <a:r>
              <a:rPr lang="en-US" dirty="0" err="1"/>
              <a:t>peds</a:t>
            </a:r>
            <a:r>
              <a:rPr lang="en-US" dirty="0"/>
              <a:t> and bikes</a:t>
            </a:r>
          </a:p>
        </p:txBody>
      </p:sp>
      <p:sp>
        <p:nvSpPr>
          <p:cNvPr id="4" name="Slide Number Placeholder 3"/>
          <p:cNvSpPr>
            <a:spLocks noGrp="1"/>
          </p:cNvSpPr>
          <p:nvPr>
            <p:ph type="sldNum" sz="quarter" idx="10"/>
          </p:nvPr>
        </p:nvSpPr>
        <p:spPr/>
        <p:txBody>
          <a:bodyPr/>
          <a:lstStyle/>
          <a:p>
            <a:fld id="{9BF6DE6D-1D16-48FE-A909-95B3CDFA8A93}" type="slidenum">
              <a:rPr lang="en-US" smtClean="0"/>
              <a:t>4</a:t>
            </a:fld>
            <a:endParaRPr lang="en-US"/>
          </a:p>
        </p:txBody>
      </p:sp>
    </p:spTree>
    <p:extLst>
      <p:ext uri="{BB962C8B-B14F-4D97-AF65-F5344CB8AC3E}">
        <p14:creationId xmlns:p14="http://schemas.microsoft.com/office/powerpoint/2010/main" val="1628497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on State Street where we converted parking spaces into an outdoor café.</a:t>
            </a:r>
          </a:p>
        </p:txBody>
      </p:sp>
      <p:sp>
        <p:nvSpPr>
          <p:cNvPr id="4" name="Slide Number Placeholder 3"/>
          <p:cNvSpPr>
            <a:spLocks noGrp="1"/>
          </p:cNvSpPr>
          <p:nvPr>
            <p:ph type="sldNum" sz="quarter" idx="10"/>
          </p:nvPr>
        </p:nvSpPr>
        <p:spPr/>
        <p:txBody>
          <a:bodyPr/>
          <a:lstStyle/>
          <a:p>
            <a:fld id="{9BF6DE6D-1D16-48FE-A909-95B3CDFA8A93}" type="slidenum">
              <a:rPr lang="en-US" smtClean="0"/>
              <a:t>5</a:t>
            </a:fld>
            <a:endParaRPr lang="en-US"/>
          </a:p>
        </p:txBody>
      </p:sp>
    </p:spTree>
    <p:extLst>
      <p:ext uri="{BB962C8B-B14F-4D97-AF65-F5344CB8AC3E}">
        <p14:creationId xmlns:p14="http://schemas.microsoft.com/office/powerpoint/2010/main" val="408815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times have streets had to change their primary purpose for a special event like a Farmer’s Market</a:t>
            </a:r>
          </a:p>
        </p:txBody>
      </p:sp>
      <p:sp>
        <p:nvSpPr>
          <p:cNvPr id="4" name="Slide Number Placeholder 3"/>
          <p:cNvSpPr>
            <a:spLocks noGrp="1"/>
          </p:cNvSpPr>
          <p:nvPr>
            <p:ph type="sldNum" sz="quarter" idx="10"/>
          </p:nvPr>
        </p:nvSpPr>
        <p:spPr/>
        <p:txBody>
          <a:bodyPr/>
          <a:lstStyle/>
          <a:p>
            <a:fld id="{9BF6DE6D-1D16-48FE-A909-95B3CDFA8A93}" type="slidenum">
              <a:rPr lang="en-US" smtClean="0"/>
              <a:t>6</a:t>
            </a:fld>
            <a:endParaRPr lang="en-US"/>
          </a:p>
        </p:txBody>
      </p:sp>
    </p:spTree>
    <p:extLst>
      <p:ext uri="{BB962C8B-B14F-4D97-AF65-F5344CB8AC3E}">
        <p14:creationId xmlns:p14="http://schemas.microsoft.com/office/powerpoint/2010/main" val="1293366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even art is included in a transportation project.</a:t>
            </a:r>
          </a:p>
        </p:txBody>
      </p:sp>
      <p:sp>
        <p:nvSpPr>
          <p:cNvPr id="4" name="Slide Number Placeholder 3"/>
          <p:cNvSpPr>
            <a:spLocks noGrp="1"/>
          </p:cNvSpPr>
          <p:nvPr>
            <p:ph type="sldNum" sz="quarter" idx="10"/>
          </p:nvPr>
        </p:nvSpPr>
        <p:spPr/>
        <p:txBody>
          <a:bodyPr/>
          <a:lstStyle/>
          <a:p>
            <a:fld id="{9BF6DE6D-1D16-48FE-A909-95B3CDFA8A93}" type="slidenum">
              <a:rPr lang="en-US" smtClean="0"/>
              <a:t>7</a:t>
            </a:fld>
            <a:endParaRPr lang="en-US"/>
          </a:p>
        </p:txBody>
      </p:sp>
    </p:spTree>
    <p:extLst>
      <p:ext uri="{BB962C8B-B14F-4D97-AF65-F5344CB8AC3E}">
        <p14:creationId xmlns:p14="http://schemas.microsoft.com/office/powerpoint/2010/main" val="715245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thought we might be at a fork in the road where we couldn’t meet the LOS standard for all modes on all streets. What could we do?</a:t>
            </a:r>
          </a:p>
        </p:txBody>
      </p:sp>
      <p:sp>
        <p:nvSpPr>
          <p:cNvPr id="4" name="Slide Number Placeholder 3"/>
          <p:cNvSpPr>
            <a:spLocks noGrp="1"/>
          </p:cNvSpPr>
          <p:nvPr>
            <p:ph type="sldNum" sz="quarter" idx="10"/>
          </p:nvPr>
        </p:nvSpPr>
        <p:spPr/>
        <p:txBody>
          <a:bodyPr/>
          <a:lstStyle/>
          <a:p>
            <a:fld id="{9BF6DE6D-1D16-48FE-A909-95B3CDFA8A93}" type="slidenum">
              <a:rPr lang="en-US" smtClean="0"/>
              <a:t>8</a:t>
            </a:fld>
            <a:endParaRPr lang="en-US"/>
          </a:p>
        </p:txBody>
      </p:sp>
    </p:spTree>
    <p:extLst>
      <p:ext uri="{BB962C8B-B14F-4D97-AF65-F5344CB8AC3E}">
        <p14:creationId xmlns:p14="http://schemas.microsoft.com/office/powerpoint/2010/main" val="404254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show how Carlsbad has woven many aspects of mobility and other city priorities in a way that isn’t obstructed by multi-modal analysis- it actually leads our decisions</a:t>
            </a:r>
          </a:p>
        </p:txBody>
      </p:sp>
      <p:sp>
        <p:nvSpPr>
          <p:cNvPr id="4" name="Slide Number Placeholder 3"/>
          <p:cNvSpPr>
            <a:spLocks noGrp="1"/>
          </p:cNvSpPr>
          <p:nvPr>
            <p:ph type="sldNum" sz="quarter" idx="10"/>
          </p:nvPr>
        </p:nvSpPr>
        <p:spPr/>
        <p:txBody>
          <a:bodyPr/>
          <a:lstStyle/>
          <a:p>
            <a:fld id="{9BF6DE6D-1D16-48FE-A909-95B3CDFA8A93}" type="slidenum">
              <a:rPr lang="en-US" smtClean="0"/>
              <a:t>10</a:t>
            </a:fld>
            <a:endParaRPr lang="en-US"/>
          </a:p>
        </p:txBody>
      </p:sp>
    </p:spTree>
    <p:extLst>
      <p:ext uri="{BB962C8B-B14F-4D97-AF65-F5344CB8AC3E}">
        <p14:creationId xmlns:p14="http://schemas.microsoft.com/office/powerpoint/2010/main" val="1776677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1F13E-C3E9-48F0-B0EE-02C10AE3C2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87EABA2-C87D-4A0E-BB48-2478481AF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3F045ED-DC2E-4B7C-A1F3-E6FE349652E7}"/>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2F2DB8D7-DE43-4A40-A5FC-9B0F29FC0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0543C3-3EC1-4D14-9980-1B5F17E5FCE2}"/>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42961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4FB22-E0AE-4A86-9FD9-AA65E53161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2AB4DDC-F089-4054-B97E-A4842B443C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7B31BE-59CE-4E3D-B772-A143EC5FA2BC}"/>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B310DD66-74EE-46D3-AB1D-4BCB74145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0FC108-7965-403B-934C-4F54C99B9BC2}"/>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424870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52A351-C508-429E-B3D9-7755985A5A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C2DF30A-23AE-47D5-8C40-FD294A283B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43B535-D7BC-4B4B-816E-18616DDAFFF3}"/>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FFAA4C0B-E6BF-4679-813E-E5F5FCAB1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08CA11-FA38-435D-80E5-FB17C8DAF460}"/>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41906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32EBF6-A406-4D8C-909B-48BD1C19F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4F8BB0-73CA-43AD-BD2C-5C68FFF329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AFF289-BFB4-470B-B3FB-C5F81379AD3F}"/>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92AD4B5F-31F3-4394-B21F-DC273FC14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04F170-DD79-4848-A834-F2C751213078}"/>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121722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887E5-91DB-4BFD-8C87-EE14C92AD4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2807AD-0D4F-4675-83B9-B086A3FF78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3563858-DA53-4ACC-B5CA-D37A6C22864C}"/>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AC49643C-D871-420A-A2D2-F9E5B381F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0EA89A-D277-4B2B-B62D-EF62E01F42EC}"/>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380868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E5E86-A273-45D1-947F-E39878003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45AF3B-70E8-424E-8BB2-EF9C85F482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F8B7450-2581-4CA4-A0BA-ABFEEEB5F5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7389E7-4B20-4973-9232-3B5E437EAB8C}"/>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6" name="Footer Placeholder 5">
            <a:extLst>
              <a:ext uri="{FF2B5EF4-FFF2-40B4-BE49-F238E27FC236}">
                <a16:creationId xmlns:a16="http://schemas.microsoft.com/office/drawing/2014/main" xmlns="" id="{D1C2BD29-B4D5-401A-9382-32D68EB1F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4B5C65-F797-499F-81B9-8E886505E0AC}"/>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266822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F4679-006B-4219-9B4E-1D7CE251D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901D841-FCAE-4F58-940B-A726B9C46A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ECFC498-6219-4491-810C-001EBC7FEB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C8451A-4D48-4D68-8321-190CB56F9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4BC61EB-B14A-48C2-90B3-15FD941DB2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34FBEB-092F-4C21-863D-42939B2C76D5}"/>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8" name="Footer Placeholder 7">
            <a:extLst>
              <a:ext uri="{FF2B5EF4-FFF2-40B4-BE49-F238E27FC236}">
                <a16:creationId xmlns:a16="http://schemas.microsoft.com/office/drawing/2014/main" xmlns="" id="{9BBF8B1F-EE11-4393-A34D-1D457F4383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EFBA071-F94D-4578-99A1-85DE36BECCBA}"/>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366938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AC3408-CEE4-46AA-9B7C-98F9F5EDBF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2192AE-DB7B-4840-A8CE-E7CC5EE3A950}"/>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4" name="Footer Placeholder 3">
            <a:extLst>
              <a:ext uri="{FF2B5EF4-FFF2-40B4-BE49-F238E27FC236}">
                <a16:creationId xmlns:a16="http://schemas.microsoft.com/office/drawing/2014/main" xmlns="" id="{5700C600-7FE3-412A-B358-267DE4DD34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43A3109-2ED3-4D95-A11F-C6ED7C403536}"/>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2209913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4CFACA-CE15-433C-A40A-AEC17F888680}"/>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3" name="Footer Placeholder 2">
            <a:extLst>
              <a:ext uri="{FF2B5EF4-FFF2-40B4-BE49-F238E27FC236}">
                <a16:creationId xmlns:a16="http://schemas.microsoft.com/office/drawing/2014/main" xmlns="" id="{7015BD52-9571-4F9F-981C-D9F3BC3CEC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B1F0F2A-FB9F-4D82-8654-884100C7A57B}"/>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2333373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77AD6-1410-431D-A402-5259D724E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025A36-194F-4C20-BE3A-F0436A65DE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BC388D4-0C7F-4833-B0F1-54BD16FC1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6A79621-3341-4B54-8DB6-F48845739C22}"/>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6" name="Footer Placeholder 5">
            <a:extLst>
              <a:ext uri="{FF2B5EF4-FFF2-40B4-BE49-F238E27FC236}">
                <a16:creationId xmlns:a16="http://schemas.microsoft.com/office/drawing/2014/main" xmlns="" id="{32A12BE2-F5AA-4706-B261-721C09CC7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3ADDAF-4AD2-43FD-AB8E-80121B7909F7}"/>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109816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3CFC9-9DF2-40C2-83CF-FE57812B6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36673EF-867E-4BF8-9456-60CF9A94DE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BAC2713-3EE5-4DB8-B6B5-BEDA8CFDD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E1985B3-D503-4959-97DE-BDB74BD89F74}"/>
              </a:ext>
            </a:extLst>
          </p:cNvPr>
          <p:cNvSpPr>
            <a:spLocks noGrp="1"/>
          </p:cNvSpPr>
          <p:nvPr>
            <p:ph type="dt" sz="half" idx="10"/>
          </p:nvPr>
        </p:nvSpPr>
        <p:spPr/>
        <p:txBody>
          <a:bodyPr/>
          <a:lstStyle/>
          <a:p>
            <a:fld id="{7D2E5E2A-10A5-4D4A-90A1-62D1030800B6}" type="datetimeFigureOut">
              <a:rPr lang="en-US" smtClean="0"/>
              <a:t>1/17/2019</a:t>
            </a:fld>
            <a:endParaRPr lang="en-US"/>
          </a:p>
        </p:txBody>
      </p:sp>
      <p:sp>
        <p:nvSpPr>
          <p:cNvPr id="6" name="Footer Placeholder 5">
            <a:extLst>
              <a:ext uri="{FF2B5EF4-FFF2-40B4-BE49-F238E27FC236}">
                <a16:creationId xmlns:a16="http://schemas.microsoft.com/office/drawing/2014/main" xmlns="" id="{B6ACFD40-8512-40E6-89DC-D54E6A649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1B3F09-316A-4E17-8331-9FD52551C199}"/>
              </a:ext>
            </a:extLst>
          </p:cNvPr>
          <p:cNvSpPr>
            <a:spLocks noGrp="1"/>
          </p:cNvSpPr>
          <p:nvPr>
            <p:ph type="sldNum" sz="quarter" idx="12"/>
          </p:nvPr>
        </p:nvSpPr>
        <p:spPr/>
        <p:txBody>
          <a:bodyPr/>
          <a:lstStyle/>
          <a:p>
            <a:fld id="{42430433-FA93-449B-AD16-8B8815522F3C}" type="slidenum">
              <a:rPr lang="en-US" smtClean="0"/>
              <a:t>‹#›</a:t>
            </a:fld>
            <a:endParaRPr lang="en-US"/>
          </a:p>
        </p:txBody>
      </p:sp>
    </p:spTree>
    <p:extLst>
      <p:ext uri="{BB962C8B-B14F-4D97-AF65-F5344CB8AC3E}">
        <p14:creationId xmlns:p14="http://schemas.microsoft.com/office/powerpoint/2010/main" val="428880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4C84FB1-32DA-4043-B812-0E03B86B6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45BCBB8-9708-4EDA-8561-A488D536E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F4D6CF-8B6B-4B2E-9015-D0B84D0C0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E5E2A-10A5-4D4A-90A1-62D1030800B6}" type="datetimeFigureOut">
              <a:rPr lang="en-US" smtClean="0"/>
              <a:t>1/17/2019</a:t>
            </a:fld>
            <a:endParaRPr lang="en-US"/>
          </a:p>
        </p:txBody>
      </p:sp>
      <p:sp>
        <p:nvSpPr>
          <p:cNvPr id="5" name="Footer Placeholder 4">
            <a:extLst>
              <a:ext uri="{FF2B5EF4-FFF2-40B4-BE49-F238E27FC236}">
                <a16:creationId xmlns:a16="http://schemas.microsoft.com/office/drawing/2014/main" xmlns="" id="{B7E1B088-1D08-47C0-8ABA-8810A3C4B7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4FBC9AC-C8EE-4D71-983A-3E74A749E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30433-FA93-449B-AD16-8B8815522F3C}" type="slidenum">
              <a:rPr lang="en-US" smtClean="0"/>
              <a:t>‹#›</a:t>
            </a:fld>
            <a:endParaRPr lang="en-US"/>
          </a:p>
        </p:txBody>
      </p:sp>
    </p:spTree>
    <p:extLst>
      <p:ext uri="{BB962C8B-B14F-4D97-AF65-F5344CB8AC3E}">
        <p14:creationId xmlns:p14="http://schemas.microsoft.com/office/powerpoint/2010/main" val="823526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svg"/><Relationship Id="rId18" Type="http://schemas.openxmlformats.org/officeDocument/2006/relationships/image" Target="../media/image10.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7.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6.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8.pn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hyperlink" Target="http://www.tecnomani.com/18-trucchi-per-google-maps-che-devi-provare/"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55.jpg"/><Relationship Id="rId5" Type="http://schemas.openxmlformats.org/officeDocument/2006/relationships/image" Target="../media/image52.png"/><Relationship Id="rId10" Type="http://schemas.openxmlformats.org/officeDocument/2006/relationships/image" Target="../media/image11.svg"/><Relationship Id="rId4" Type="http://schemas.openxmlformats.org/officeDocument/2006/relationships/image" Target="../media/image21.sv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2.png"/><Relationship Id="rId3" Type="http://schemas.openxmlformats.org/officeDocument/2006/relationships/image" Target="../media/image66.jpeg"/><Relationship Id="rId7" Type="http://schemas.openxmlformats.org/officeDocument/2006/relationships/hyperlink" Target="http://commons.wikimedia.org/wiki/File:Bicycle-icon.svg" TargetMode="External"/><Relationship Id="rId12" Type="http://schemas.openxmlformats.org/officeDocument/2006/relationships/hyperlink" Target="https://openclipart.org/detail/185082/car-ic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hyperlink" Target="https://pixabay.com/en/options-directory-many-selection-396266/" TargetMode="External"/><Relationship Id="rId10" Type="http://schemas.openxmlformats.org/officeDocument/2006/relationships/hyperlink" Target="https://openclipart.org/detail/201733/walking-icon" TargetMode="External"/><Relationship Id="rId4" Type="http://schemas.openxmlformats.org/officeDocument/2006/relationships/image" Target="../media/image67.jpeg"/><Relationship Id="rId9" Type="http://schemas.openxmlformats.org/officeDocument/2006/relationships/image" Target="../media/image70.png"/><Relationship Id="rId14" Type="http://schemas.openxmlformats.org/officeDocument/2006/relationships/hyperlink" Target="https://openclipart.org/detail/227737/progress-chart-los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18" Type="http://schemas.openxmlformats.org/officeDocument/2006/relationships/image" Target="../media/image21.svg"/><Relationship Id="rId3" Type="http://schemas.openxmlformats.org/officeDocument/2006/relationships/image" Target="../media/image14.jp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5.sv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15.jpeg"/><Relationship Id="rId9" Type="http://schemas.openxmlformats.org/officeDocument/2006/relationships/image" Target="../media/image6.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png"/><Relationship Id="rId18" Type="http://schemas.openxmlformats.org/officeDocument/2006/relationships/image" Target="../media/image9.svg"/><Relationship Id="rId26" Type="http://schemas.openxmlformats.org/officeDocument/2006/relationships/image" Target="../media/image21.svg"/><Relationship Id="rId3" Type="http://schemas.openxmlformats.org/officeDocument/2006/relationships/image" Target="../media/image15.jpeg"/><Relationship Id="rId21" Type="http://schemas.openxmlformats.org/officeDocument/2006/relationships/image" Target="../media/image8.png"/><Relationship Id="rId7" Type="http://schemas.openxmlformats.org/officeDocument/2006/relationships/image" Target="../media/image18.png"/><Relationship Id="rId12" Type="http://schemas.openxmlformats.org/officeDocument/2006/relationships/image" Target="../media/image33.svg"/><Relationship Id="rId17" Type="http://schemas.openxmlformats.org/officeDocument/2006/relationships/image" Target="../media/image6.png"/><Relationship Id="rId25"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7.svg"/><Relationship Id="rId20" Type="http://schemas.openxmlformats.org/officeDocument/2006/relationships/image" Target="../media/image11.sv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20.png"/><Relationship Id="rId24" Type="http://schemas.openxmlformats.org/officeDocument/2006/relationships/image" Target="../media/image15.svg"/><Relationship Id="rId5" Type="http://schemas.openxmlformats.org/officeDocument/2006/relationships/image" Target="../media/image17.png"/><Relationship Id="rId15" Type="http://schemas.openxmlformats.org/officeDocument/2006/relationships/image" Target="../media/image5.png"/><Relationship Id="rId23" Type="http://schemas.openxmlformats.org/officeDocument/2006/relationships/image" Target="../media/image9.png"/><Relationship Id="rId10" Type="http://schemas.openxmlformats.org/officeDocument/2006/relationships/image" Target="../media/image31.svg"/><Relationship Id="rId19" Type="http://schemas.openxmlformats.org/officeDocument/2006/relationships/image" Target="../media/image7.png"/><Relationship Id="rId4" Type="http://schemas.openxmlformats.org/officeDocument/2006/relationships/image" Target="../media/image16.jpg"/><Relationship Id="rId9" Type="http://schemas.openxmlformats.org/officeDocument/2006/relationships/image" Target="../media/image19.png"/><Relationship Id="rId14" Type="http://schemas.openxmlformats.org/officeDocument/2006/relationships/image" Target="../media/image5.svg"/><Relationship Id="rId22"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svg"/><Relationship Id="rId18" Type="http://schemas.openxmlformats.org/officeDocument/2006/relationships/image" Target="../media/image22.png"/><Relationship Id="rId26" Type="http://schemas.openxmlformats.org/officeDocument/2006/relationships/image" Target="../media/image25.png"/><Relationship Id="rId3" Type="http://schemas.openxmlformats.org/officeDocument/2006/relationships/image" Target="../media/image16.jpg"/><Relationship Id="rId21" Type="http://schemas.openxmlformats.org/officeDocument/2006/relationships/image" Target="../media/image9.svg"/><Relationship Id="rId34" Type="http://schemas.openxmlformats.org/officeDocument/2006/relationships/image" Target="../media/image12.png"/><Relationship Id="rId7" Type="http://schemas.openxmlformats.org/officeDocument/2006/relationships/image" Target="../media/image27.svg"/><Relationship Id="rId12" Type="http://schemas.openxmlformats.org/officeDocument/2006/relationships/image" Target="../media/image20.png"/><Relationship Id="rId17" Type="http://schemas.openxmlformats.org/officeDocument/2006/relationships/image" Target="../media/image7.svg"/><Relationship Id="rId25" Type="http://schemas.openxmlformats.org/officeDocument/2006/relationships/image" Target="../media/image40.svg"/><Relationship Id="rId33" Type="http://schemas.openxmlformats.org/officeDocument/2006/relationships/image" Target="../media/image15.svg"/><Relationship Id="rId2" Type="http://schemas.openxmlformats.org/officeDocument/2006/relationships/notesSlide" Target="../notesSlides/notesSlide6.xml"/><Relationship Id="rId16" Type="http://schemas.openxmlformats.org/officeDocument/2006/relationships/image" Target="../media/image5.png"/><Relationship Id="rId20" Type="http://schemas.openxmlformats.org/officeDocument/2006/relationships/image" Target="../media/image6.png"/><Relationship Id="rId29" Type="http://schemas.openxmlformats.org/officeDocument/2006/relationships/image" Target="../media/image11.sv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1.svg"/><Relationship Id="rId24" Type="http://schemas.openxmlformats.org/officeDocument/2006/relationships/image" Target="../media/image24.png"/><Relationship Id="rId32" Type="http://schemas.openxmlformats.org/officeDocument/2006/relationships/image" Target="../media/image9.png"/><Relationship Id="rId5" Type="http://schemas.microsoft.com/office/2007/relationships/hdphoto" Target="../media/hdphoto1.wdp"/><Relationship Id="rId15" Type="http://schemas.openxmlformats.org/officeDocument/2006/relationships/image" Target="../media/image5.svg"/><Relationship Id="rId23" Type="http://schemas.openxmlformats.org/officeDocument/2006/relationships/image" Target="../media/image38.svg"/><Relationship Id="rId28" Type="http://schemas.openxmlformats.org/officeDocument/2006/relationships/image" Target="../media/image7.png"/><Relationship Id="rId10" Type="http://schemas.openxmlformats.org/officeDocument/2006/relationships/image" Target="../media/image19.png"/><Relationship Id="rId19" Type="http://schemas.openxmlformats.org/officeDocument/2006/relationships/image" Target="../media/image36.svg"/><Relationship Id="rId31" Type="http://schemas.openxmlformats.org/officeDocument/2006/relationships/image" Target="../media/image13.svg"/><Relationship Id="rId4" Type="http://schemas.openxmlformats.org/officeDocument/2006/relationships/image" Target="../media/image21.png"/><Relationship Id="rId9" Type="http://schemas.openxmlformats.org/officeDocument/2006/relationships/image" Target="../media/image29.svg"/><Relationship Id="rId14" Type="http://schemas.openxmlformats.org/officeDocument/2006/relationships/image" Target="../media/image4.png"/><Relationship Id="rId22" Type="http://schemas.openxmlformats.org/officeDocument/2006/relationships/image" Target="../media/image23.png"/><Relationship Id="rId27" Type="http://schemas.openxmlformats.org/officeDocument/2006/relationships/image" Target="../media/image42.svg"/><Relationship Id="rId30" Type="http://schemas.openxmlformats.org/officeDocument/2006/relationships/image" Target="../media/image8.png"/><Relationship Id="rId35"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svg"/><Relationship Id="rId18" Type="http://schemas.openxmlformats.org/officeDocument/2006/relationships/image" Target="../media/image22.png"/><Relationship Id="rId26" Type="http://schemas.openxmlformats.org/officeDocument/2006/relationships/image" Target="../media/image24.png"/><Relationship Id="rId39" Type="http://schemas.openxmlformats.org/officeDocument/2006/relationships/image" Target="../media/image49.svg"/><Relationship Id="rId3" Type="http://schemas.openxmlformats.org/officeDocument/2006/relationships/image" Target="../media/image21.png"/><Relationship Id="rId21" Type="http://schemas.openxmlformats.org/officeDocument/2006/relationships/image" Target="../media/image45.svg"/><Relationship Id="rId34" Type="http://schemas.openxmlformats.org/officeDocument/2006/relationships/image" Target="../media/image9.png"/><Relationship Id="rId7" Type="http://schemas.openxmlformats.org/officeDocument/2006/relationships/image" Target="../media/image27.svg"/><Relationship Id="rId12" Type="http://schemas.openxmlformats.org/officeDocument/2006/relationships/image" Target="../media/image20.png"/><Relationship Id="rId17" Type="http://schemas.openxmlformats.org/officeDocument/2006/relationships/image" Target="../media/image7.svg"/><Relationship Id="rId25" Type="http://schemas.openxmlformats.org/officeDocument/2006/relationships/image" Target="../media/image38.svg"/><Relationship Id="rId33" Type="http://schemas.openxmlformats.org/officeDocument/2006/relationships/image" Target="../media/image13.svg"/><Relationship Id="rId38"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5.png"/><Relationship Id="rId20" Type="http://schemas.openxmlformats.org/officeDocument/2006/relationships/image" Target="../media/image27.png"/><Relationship Id="rId29" Type="http://schemas.openxmlformats.org/officeDocument/2006/relationships/image" Target="../media/image42.svg"/><Relationship Id="rId41"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1.svg"/><Relationship Id="rId24" Type="http://schemas.openxmlformats.org/officeDocument/2006/relationships/image" Target="../media/image23.png"/><Relationship Id="rId32" Type="http://schemas.openxmlformats.org/officeDocument/2006/relationships/image" Target="../media/image8.png"/><Relationship Id="rId37" Type="http://schemas.openxmlformats.org/officeDocument/2006/relationships/image" Target="../media/image47.svg"/><Relationship Id="rId40" Type="http://schemas.openxmlformats.org/officeDocument/2006/relationships/image" Target="../media/image12.png"/><Relationship Id="rId5" Type="http://schemas.openxmlformats.org/officeDocument/2006/relationships/image" Target="../media/image26.jpg"/><Relationship Id="rId15" Type="http://schemas.openxmlformats.org/officeDocument/2006/relationships/image" Target="../media/image5.svg"/><Relationship Id="rId23" Type="http://schemas.openxmlformats.org/officeDocument/2006/relationships/image" Target="../media/image9.svg"/><Relationship Id="rId28" Type="http://schemas.openxmlformats.org/officeDocument/2006/relationships/image" Target="../media/image25.png"/><Relationship Id="rId36"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image" Target="../media/image36.svg"/><Relationship Id="rId31" Type="http://schemas.openxmlformats.org/officeDocument/2006/relationships/image" Target="../media/image11.svg"/><Relationship Id="rId4" Type="http://schemas.microsoft.com/office/2007/relationships/hdphoto" Target="../media/hdphoto1.wdp"/><Relationship Id="rId9" Type="http://schemas.openxmlformats.org/officeDocument/2006/relationships/image" Target="../media/image29.svg"/><Relationship Id="rId14" Type="http://schemas.openxmlformats.org/officeDocument/2006/relationships/image" Target="../media/image4.png"/><Relationship Id="rId22" Type="http://schemas.openxmlformats.org/officeDocument/2006/relationships/image" Target="../media/image6.png"/><Relationship Id="rId27" Type="http://schemas.openxmlformats.org/officeDocument/2006/relationships/image" Target="../media/image40.svg"/><Relationship Id="rId30" Type="http://schemas.openxmlformats.org/officeDocument/2006/relationships/image" Target="../media/image7.png"/><Relationship Id="rId35" Type="http://schemas.openxmlformats.org/officeDocument/2006/relationships/image" Target="../media/image15.svg"/></Relationships>
</file>

<file path=ppt/slides/_rels/slide8.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22.png"/><Relationship Id="rId26" Type="http://schemas.openxmlformats.org/officeDocument/2006/relationships/image" Target="../media/image24.png"/><Relationship Id="rId39" Type="http://schemas.openxmlformats.org/officeDocument/2006/relationships/image" Target="../media/image58.svg"/><Relationship Id="rId21" Type="http://schemas.openxmlformats.org/officeDocument/2006/relationships/image" Target="../media/image45.svg"/><Relationship Id="rId34" Type="http://schemas.openxmlformats.org/officeDocument/2006/relationships/image" Target="../media/image33.png"/><Relationship Id="rId42" Type="http://schemas.openxmlformats.org/officeDocument/2006/relationships/image" Target="../media/image28.png"/><Relationship Id="rId47" Type="http://schemas.openxmlformats.org/officeDocument/2006/relationships/image" Target="../media/image49.svg"/><Relationship Id="rId50" Type="http://schemas.openxmlformats.org/officeDocument/2006/relationships/image" Target="../media/image11.png"/><Relationship Id="rId55" Type="http://schemas.openxmlformats.org/officeDocument/2006/relationships/image" Target="../media/image21.svg"/><Relationship Id="rId7" Type="http://schemas.openxmlformats.org/officeDocument/2006/relationships/image" Target="../media/image29.svg"/><Relationship Id="rId2" Type="http://schemas.openxmlformats.org/officeDocument/2006/relationships/notesSlide" Target="../notesSlides/notesSlide8.xml"/><Relationship Id="rId16" Type="http://schemas.openxmlformats.org/officeDocument/2006/relationships/image" Target="../media/image5.png"/><Relationship Id="rId20" Type="http://schemas.openxmlformats.org/officeDocument/2006/relationships/image" Target="../media/image27.png"/><Relationship Id="rId29" Type="http://schemas.openxmlformats.org/officeDocument/2006/relationships/image" Target="../media/image54.svg"/><Relationship Id="rId41" Type="http://schemas.openxmlformats.org/officeDocument/2006/relationships/image" Target="../media/image15.svg"/><Relationship Id="rId54" Type="http://schemas.openxmlformats.org/officeDocument/2006/relationships/image" Target="../media/image12.png"/><Relationship Id="rId6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33.svg"/><Relationship Id="rId24" Type="http://schemas.openxmlformats.org/officeDocument/2006/relationships/image" Target="../media/image23.png"/><Relationship Id="rId32" Type="http://schemas.openxmlformats.org/officeDocument/2006/relationships/image" Target="../media/image7.png"/><Relationship Id="rId37" Type="http://schemas.openxmlformats.org/officeDocument/2006/relationships/image" Target="../media/image13.svg"/><Relationship Id="rId40" Type="http://schemas.openxmlformats.org/officeDocument/2006/relationships/image" Target="../media/image9.png"/><Relationship Id="rId45" Type="http://schemas.openxmlformats.org/officeDocument/2006/relationships/image" Target="../media/image17.svg"/><Relationship Id="rId53" Type="http://schemas.openxmlformats.org/officeDocument/2006/relationships/image" Target="../media/image62.svg"/><Relationship Id="rId58" Type="http://schemas.openxmlformats.org/officeDocument/2006/relationships/image" Target="../media/image39.png"/><Relationship Id="rId5" Type="http://schemas.openxmlformats.org/officeDocument/2006/relationships/image" Target="../media/image27.svg"/><Relationship Id="rId15" Type="http://schemas.openxmlformats.org/officeDocument/2006/relationships/image" Target="../media/image5.svg"/><Relationship Id="rId23" Type="http://schemas.openxmlformats.org/officeDocument/2006/relationships/image" Target="../media/image9.svg"/><Relationship Id="rId28" Type="http://schemas.openxmlformats.org/officeDocument/2006/relationships/image" Target="../media/image32.png"/><Relationship Id="rId36" Type="http://schemas.openxmlformats.org/officeDocument/2006/relationships/image" Target="../media/image8.png"/><Relationship Id="rId49" Type="http://schemas.openxmlformats.org/officeDocument/2006/relationships/image" Target="../media/image60.svg"/><Relationship Id="rId57" Type="http://schemas.openxmlformats.org/officeDocument/2006/relationships/image" Target="../media/image64.svg"/><Relationship Id="rId61" Type="http://schemas.openxmlformats.org/officeDocument/2006/relationships/image" Target="../media/image68.svg"/><Relationship Id="rId10" Type="http://schemas.openxmlformats.org/officeDocument/2006/relationships/image" Target="../media/image20.png"/><Relationship Id="rId19" Type="http://schemas.openxmlformats.org/officeDocument/2006/relationships/image" Target="../media/image36.svg"/><Relationship Id="rId31" Type="http://schemas.openxmlformats.org/officeDocument/2006/relationships/image" Target="../media/image42.svg"/><Relationship Id="rId44" Type="http://schemas.openxmlformats.org/officeDocument/2006/relationships/image" Target="../media/image35.png"/><Relationship Id="rId52" Type="http://schemas.openxmlformats.org/officeDocument/2006/relationships/image" Target="../media/image37.png"/><Relationship Id="rId6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31.svg"/><Relationship Id="rId14" Type="http://schemas.openxmlformats.org/officeDocument/2006/relationships/image" Target="../media/image4.png"/><Relationship Id="rId22" Type="http://schemas.openxmlformats.org/officeDocument/2006/relationships/image" Target="../media/image6.png"/><Relationship Id="rId27" Type="http://schemas.openxmlformats.org/officeDocument/2006/relationships/image" Target="../media/image40.svg"/><Relationship Id="rId30" Type="http://schemas.openxmlformats.org/officeDocument/2006/relationships/image" Target="../media/image25.png"/><Relationship Id="rId35" Type="http://schemas.openxmlformats.org/officeDocument/2006/relationships/image" Target="../media/image56.svg"/><Relationship Id="rId43" Type="http://schemas.openxmlformats.org/officeDocument/2006/relationships/image" Target="../media/image47.svg"/><Relationship Id="rId48" Type="http://schemas.openxmlformats.org/officeDocument/2006/relationships/image" Target="../media/image36.png"/><Relationship Id="rId56" Type="http://schemas.openxmlformats.org/officeDocument/2006/relationships/image" Target="../media/image38.png"/><Relationship Id="rId8" Type="http://schemas.openxmlformats.org/officeDocument/2006/relationships/image" Target="../media/image19.png"/><Relationship Id="rId51" Type="http://schemas.openxmlformats.org/officeDocument/2006/relationships/image" Target="../media/image19.svg"/><Relationship Id="rId3" Type="http://schemas.openxmlformats.org/officeDocument/2006/relationships/image" Target="../media/image30.jpg"/><Relationship Id="rId12" Type="http://schemas.openxmlformats.org/officeDocument/2006/relationships/image" Target="../media/image31.png"/><Relationship Id="rId17" Type="http://schemas.openxmlformats.org/officeDocument/2006/relationships/image" Target="../media/image7.svg"/><Relationship Id="rId25" Type="http://schemas.openxmlformats.org/officeDocument/2006/relationships/image" Target="../media/image38.svg"/><Relationship Id="rId33" Type="http://schemas.openxmlformats.org/officeDocument/2006/relationships/image" Target="../media/image11.svg"/><Relationship Id="rId38" Type="http://schemas.openxmlformats.org/officeDocument/2006/relationships/image" Target="../media/image34.png"/><Relationship Id="rId46" Type="http://schemas.openxmlformats.org/officeDocument/2006/relationships/image" Target="../media/image29.png"/><Relationship Id="rId59" Type="http://schemas.openxmlformats.org/officeDocument/2006/relationships/image" Target="../media/image66.sv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g"/><Relationship Id="rId4" Type="http://schemas.openxmlformats.org/officeDocument/2006/relationships/image" Target="../media/image44.jpeg"/><Relationship Id="rId9"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EE209B1-F018-45B4-BE82-4CE1AB1F7561}"/>
              </a:ext>
            </a:extLst>
          </p:cNvPr>
          <p:cNvSpPr/>
          <p:nvPr/>
        </p:nvSpPr>
        <p:spPr>
          <a:xfrm>
            <a:off x="3796496" y="2963247"/>
            <a:ext cx="4737904" cy="2256453"/>
          </a:xfrm>
          <a:prstGeom prst="roundRect">
            <a:avLst/>
          </a:prstGeom>
          <a:solidFill>
            <a:schemeClr val="accent4">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CF05F6B-25D0-4E2A-B72B-CB0B57DC17FE}"/>
              </a:ext>
            </a:extLst>
          </p:cNvPr>
          <p:cNvSpPr>
            <a:spLocks noGrp="1"/>
          </p:cNvSpPr>
          <p:nvPr>
            <p:ph type="ctrTitle"/>
          </p:nvPr>
        </p:nvSpPr>
        <p:spPr>
          <a:xfrm>
            <a:off x="1524000" y="1122363"/>
            <a:ext cx="9423400" cy="1684337"/>
          </a:xfrm>
        </p:spPr>
        <p:txBody>
          <a:bodyPr>
            <a:normAutofit fontScale="90000"/>
          </a:bodyPr>
          <a:lstStyle/>
          <a:p>
            <a:r>
              <a:rPr lang="en-US" b="1" dirty="0">
                <a:solidFill>
                  <a:schemeClr val="accent6">
                    <a:lumMod val="75000"/>
                  </a:schemeClr>
                </a:solidFill>
              </a:rPr>
              <a:t>A Brave New Multimodal World…</a:t>
            </a:r>
            <a:br>
              <a:rPr lang="en-US" b="1" dirty="0">
                <a:solidFill>
                  <a:schemeClr val="accent6">
                    <a:lumMod val="75000"/>
                  </a:schemeClr>
                </a:solidFill>
              </a:rPr>
            </a:br>
            <a:r>
              <a:rPr lang="en-US" b="1" dirty="0">
                <a:solidFill>
                  <a:schemeClr val="accent6">
                    <a:lumMod val="75000"/>
                  </a:schemeClr>
                </a:solidFill>
              </a:rPr>
              <a:t>and How to Analyze It</a:t>
            </a:r>
          </a:p>
        </p:txBody>
      </p:sp>
      <p:sp>
        <p:nvSpPr>
          <p:cNvPr id="3" name="Subtitle 2">
            <a:extLst>
              <a:ext uri="{FF2B5EF4-FFF2-40B4-BE49-F238E27FC236}">
                <a16:creationId xmlns:a16="http://schemas.microsoft.com/office/drawing/2014/main" xmlns="" id="{7AB3BE24-E8E2-4E5B-8D7A-DC529D6C293B}"/>
              </a:ext>
            </a:extLst>
          </p:cNvPr>
          <p:cNvSpPr>
            <a:spLocks noGrp="1"/>
          </p:cNvSpPr>
          <p:nvPr>
            <p:ph type="subTitle" idx="1"/>
          </p:nvPr>
        </p:nvSpPr>
        <p:spPr>
          <a:xfrm>
            <a:off x="3796496" y="3160349"/>
            <a:ext cx="2708904" cy="1959295"/>
          </a:xfrm>
        </p:spPr>
        <p:txBody>
          <a:bodyPr>
            <a:normAutofit/>
          </a:bodyPr>
          <a:lstStyle/>
          <a:p>
            <a:pPr algn="r"/>
            <a:r>
              <a:rPr lang="en-US" sz="3200" dirty="0">
                <a:solidFill>
                  <a:schemeClr val="accent6">
                    <a:lumMod val="75000"/>
                  </a:schemeClr>
                </a:solidFill>
              </a:rPr>
              <a:t>Doug Bilse</a:t>
            </a:r>
          </a:p>
          <a:p>
            <a:pPr algn="r"/>
            <a:r>
              <a:rPr lang="en-US" sz="3200" dirty="0">
                <a:solidFill>
                  <a:schemeClr val="accent6">
                    <a:lumMod val="75000"/>
                  </a:schemeClr>
                </a:solidFill>
              </a:rPr>
              <a:t>Sohrab Rashid </a:t>
            </a:r>
          </a:p>
          <a:p>
            <a:pPr algn="r"/>
            <a:r>
              <a:rPr lang="en-US" sz="3200" dirty="0">
                <a:solidFill>
                  <a:schemeClr val="accent6">
                    <a:lumMod val="75000"/>
                  </a:schemeClr>
                </a:solidFill>
              </a:rPr>
              <a:t>Dawn Wilson</a:t>
            </a:r>
          </a:p>
        </p:txBody>
      </p:sp>
      <p:pic>
        <p:nvPicPr>
          <p:cNvPr id="1027" name="Picture 1" descr="cid:image002.png@01D28616.A395C630">
            <a:extLst>
              <a:ext uri="{FF2B5EF4-FFF2-40B4-BE49-F238E27FC236}">
                <a16:creationId xmlns:a16="http://schemas.microsoft.com/office/drawing/2014/main" xmlns="" id="{FE5BF079-B113-4717-8977-24EB8A758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133" y="3721019"/>
            <a:ext cx="356198" cy="5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ity Logo email">
            <a:extLst>
              <a:ext uri="{FF2B5EF4-FFF2-40B4-BE49-F238E27FC236}">
                <a16:creationId xmlns:a16="http://schemas.microsoft.com/office/drawing/2014/main" xmlns="" id="{594E613A-3634-4C03-9347-94FB4B768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7705" y="3160349"/>
            <a:ext cx="925056" cy="45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A9F82E43-E671-4BA6-AAD7-BF6EE88BB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8964" y="4376573"/>
            <a:ext cx="1382537" cy="417833"/>
          </a:xfrm>
          <a:prstGeom prst="rect">
            <a:avLst/>
          </a:prstGeom>
        </p:spPr>
      </p:pic>
      <p:grpSp>
        <p:nvGrpSpPr>
          <p:cNvPr id="9" name="Group 8">
            <a:extLst>
              <a:ext uri="{FF2B5EF4-FFF2-40B4-BE49-F238E27FC236}">
                <a16:creationId xmlns:a16="http://schemas.microsoft.com/office/drawing/2014/main" xmlns="" id="{AF2863E0-D345-415C-B66B-47C25041B146}"/>
              </a:ext>
            </a:extLst>
          </p:cNvPr>
          <p:cNvGrpSpPr/>
          <p:nvPr/>
        </p:nvGrpSpPr>
        <p:grpSpPr>
          <a:xfrm>
            <a:off x="1109007" y="2455932"/>
            <a:ext cx="10253386" cy="3841282"/>
            <a:chOff x="1211486" y="2778676"/>
            <a:chExt cx="10253386" cy="3841282"/>
          </a:xfrm>
        </p:grpSpPr>
        <p:pic>
          <p:nvPicPr>
            <p:cNvPr id="13" name="Graphic 12" descr="Person in wheelchair">
              <a:extLst>
                <a:ext uri="{FF2B5EF4-FFF2-40B4-BE49-F238E27FC236}">
                  <a16:creationId xmlns:a16="http://schemas.microsoft.com/office/drawing/2014/main" xmlns="" id="{F8617667-9BFC-4757-84E8-04F008889C6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969633" y="5554047"/>
              <a:ext cx="914400" cy="914400"/>
            </a:xfrm>
            <a:prstGeom prst="rect">
              <a:avLst/>
            </a:prstGeom>
          </p:spPr>
        </p:pic>
        <p:pic>
          <p:nvPicPr>
            <p:cNvPr id="14" name="Graphic 13" descr="Walk">
              <a:extLst>
                <a:ext uri="{FF2B5EF4-FFF2-40B4-BE49-F238E27FC236}">
                  <a16:creationId xmlns:a16="http://schemas.microsoft.com/office/drawing/2014/main" xmlns="" id="{A836590A-7D31-4F2A-B3CB-28C0B3A8A73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397184" y="5096847"/>
              <a:ext cx="914400" cy="914400"/>
            </a:xfrm>
            <a:prstGeom prst="rect">
              <a:avLst/>
            </a:prstGeom>
          </p:spPr>
        </p:pic>
        <p:pic>
          <p:nvPicPr>
            <p:cNvPr id="15" name="Graphic 14" descr="Train">
              <a:extLst>
                <a:ext uri="{FF2B5EF4-FFF2-40B4-BE49-F238E27FC236}">
                  <a16:creationId xmlns:a16="http://schemas.microsoft.com/office/drawing/2014/main" xmlns="" id="{CE23253C-B371-43A3-9A05-ABE5583194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550472" y="2778676"/>
              <a:ext cx="914400" cy="914400"/>
            </a:xfrm>
            <a:prstGeom prst="rect">
              <a:avLst/>
            </a:prstGeom>
          </p:spPr>
        </p:pic>
        <p:pic>
          <p:nvPicPr>
            <p:cNvPr id="16" name="Graphic 15" descr="Car">
              <a:extLst>
                <a:ext uri="{FF2B5EF4-FFF2-40B4-BE49-F238E27FC236}">
                  <a16:creationId xmlns:a16="http://schemas.microsoft.com/office/drawing/2014/main" xmlns="" id="{656D54DB-EC37-462D-8C55-3BF414DEAC7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048200" y="5397500"/>
              <a:ext cx="914400" cy="914400"/>
            </a:xfrm>
            <a:prstGeom prst="rect">
              <a:avLst/>
            </a:prstGeom>
          </p:spPr>
        </p:pic>
        <p:pic>
          <p:nvPicPr>
            <p:cNvPr id="17" name="Graphic 16" descr="Motorcycle">
              <a:extLst>
                <a:ext uri="{FF2B5EF4-FFF2-40B4-BE49-F238E27FC236}">
                  <a16:creationId xmlns:a16="http://schemas.microsoft.com/office/drawing/2014/main" xmlns="" id="{38FFA90E-271C-4FC5-98FE-840D28CC465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4299068" y="5705558"/>
              <a:ext cx="914400" cy="914400"/>
            </a:xfrm>
            <a:prstGeom prst="rect">
              <a:avLst/>
            </a:prstGeom>
          </p:spPr>
        </p:pic>
        <p:pic>
          <p:nvPicPr>
            <p:cNvPr id="18" name="Graphic 17" descr="Bus">
              <a:extLst>
                <a:ext uri="{FF2B5EF4-FFF2-40B4-BE49-F238E27FC236}">
                  <a16:creationId xmlns:a16="http://schemas.microsoft.com/office/drawing/2014/main" xmlns="" id="{85A9F5E6-B8ED-4AA4-BB02-3B95420D85E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573795" y="3733184"/>
              <a:ext cx="914400" cy="914400"/>
            </a:xfrm>
            <a:prstGeom prst="rect">
              <a:avLst/>
            </a:prstGeom>
          </p:spPr>
        </p:pic>
        <p:pic>
          <p:nvPicPr>
            <p:cNvPr id="19" name="Graphic 18" descr="Person with Cane">
              <a:extLst>
                <a:ext uri="{FF2B5EF4-FFF2-40B4-BE49-F238E27FC236}">
                  <a16:creationId xmlns:a16="http://schemas.microsoft.com/office/drawing/2014/main" xmlns="" id="{666B8B1E-EC1E-41D2-BCDD-8A7859621A2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211486" y="4205244"/>
              <a:ext cx="914400" cy="914400"/>
            </a:xfrm>
            <a:prstGeom prst="rect">
              <a:avLst/>
            </a:prstGeom>
          </p:spPr>
        </p:pic>
        <p:pic>
          <p:nvPicPr>
            <p:cNvPr id="20" name="Graphic 19">
              <a:extLst>
                <a:ext uri="{FF2B5EF4-FFF2-40B4-BE49-F238E27FC236}">
                  <a16:creationId xmlns:a16="http://schemas.microsoft.com/office/drawing/2014/main" xmlns="" id="{909D93EE-A40A-488C-B8DD-48AC33DD3DD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626133" y="5344049"/>
              <a:ext cx="818709" cy="818709"/>
            </a:xfrm>
            <a:prstGeom prst="rect">
              <a:avLst/>
            </a:prstGeom>
          </p:spPr>
        </p:pic>
        <p:pic>
          <p:nvPicPr>
            <p:cNvPr id="21" name="Graphic 20" descr="Bike">
              <a:extLst>
                <a:ext uri="{FF2B5EF4-FFF2-40B4-BE49-F238E27FC236}">
                  <a16:creationId xmlns:a16="http://schemas.microsoft.com/office/drawing/2014/main" xmlns="" id="{9F78B4D8-D910-43CA-9A62-544F6E80DCC0}"/>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2553479" y="3281658"/>
              <a:ext cx="914400" cy="914400"/>
            </a:xfrm>
            <a:prstGeom prst="rect">
              <a:avLst/>
            </a:prstGeom>
          </p:spPr>
        </p:pic>
      </p:grpSp>
    </p:spTree>
    <p:extLst>
      <p:ext uri="{BB962C8B-B14F-4D97-AF65-F5344CB8AC3E}">
        <p14:creationId xmlns:p14="http://schemas.microsoft.com/office/powerpoint/2010/main" val="3452932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DC31B38-6FF0-4396-A1BD-F69441BB944A}"/>
              </a:ext>
            </a:extLst>
          </p:cNvPr>
          <p:cNvSpPr>
            <a:spLocks noGrp="1"/>
          </p:cNvSpPr>
          <p:nvPr>
            <p:ph type="title"/>
          </p:nvPr>
        </p:nvSpPr>
        <p:spPr>
          <a:xfrm>
            <a:off x="825500" y="292424"/>
            <a:ext cx="10515600" cy="1628942"/>
          </a:xfrm>
        </p:spPr>
        <p:txBody>
          <a:bodyPr>
            <a:normAutofit fontScale="90000"/>
          </a:bodyPr>
          <a:lstStyle/>
          <a:p>
            <a:r>
              <a:rPr lang="en-US" dirty="0"/>
              <a:t>Smart Growth and Mobility Choices: </a:t>
            </a:r>
            <a:r>
              <a:rPr lang="en-US" i="1" dirty="0">
                <a:solidFill>
                  <a:srgbClr val="00B050"/>
                </a:solidFill>
              </a:rPr>
              <a:t/>
            </a:r>
            <a:br>
              <a:rPr lang="en-US" i="1" dirty="0">
                <a:solidFill>
                  <a:srgbClr val="00B050"/>
                </a:solidFill>
              </a:rPr>
            </a:br>
            <a:r>
              <a:rPr lang="en-US" i="1" dirty="0">
                <a:solidFill>
                  <a:schemeClr val="accent6">
                    <a:lumMod val="75000"/>
                  </a:schemeClr>
                </a:solidFill>
              </a:rPr>
              <a:t>Making the car an option, not a necessity.</a:t>
            </a:r>
            <a:r>
              <a:rPr lang="en-US" dirty="0">
                <a:solidFill>
                  <a:schemeClr val="accent6">
                    <a:lumMod val="75000"/>
                  </a:schemeClr>
                </a:solidFill>
              </a:rPr>
              <a:t/>
            </a:r>
            <a:br>
              <a:rPr lang="en-US" dirty="0">
                <a:solidFill>
                  <a:schemeClr val="accent6">
                    <a:lumMod val="75000"/>
                  </a:schemeClr>
                </a:solidFill>
              </a:rPr>
            </a:br>
            <a:r>
              <a:rPr lang="en-US" sz="3100" dirty="0">
                <a:solidFill>
                  <a:schemeClr val="accent6">
                    <a:lumMod val="75000"/>
                  </a:schemeClr>
                </a:solidFill>
              </a:rPr>
              <a:t>Dom </a:t>
            </a:r>
            <a:r>
              <a:rPr lang="en-US" sz="3100" dirty="0" err="1">
                <a:solidFill>
                  <a:schemeClr val="accent6">
                    <a:lumMod val="75000"/>
                  </a:schemeClr>
                </a:solidFill>
              </a:rPr>
              <a:t>Nozzi</a:t>
            </a:r>
            <a:endParaRPr lang="en-US" dirty="0">
              <a:solidFill>
                <a:schemeClr val="accent6">
                  <a:lumMod val="75000"/>
                </a:schemeClr>
              </a:solidFill>
            </a:endParaRPr>
          </a:p>
        </p:txBody>
      </p:sp>
      <p:grpSp>
        <p:nvGrpSpPr>
          <p:cNvPr id="8" name="Group 7">
            <a:extLst>
              <a:ext uri="{FF2B5EF4-FFF2-40B4-BE49-F238E27FC236}">
                <a16:creationId xmlns:a16="http://schemas.microsoft.com/office/drawing/2014/main" xmlns="" id="{6FB835CE-5D2E-4E33-A8E8-16C1E6D4C693}"/>
              </a:ext>
            </a:extLst>
          </p:cNvPr>
          <p:cNvGrpSpPr/>
          <p:nvPr/>
        </p:nvGrpSpPr>
        <p:grpSpPr>
          <a:xfrm>
            <a:off x="7185796" y="2073534"/>
            <a:ext cx="3724061" cy="2846867"/>
            <a:chOff x="6368529" y="2418868"/>
            <a:chExt cx="3724061" cy="2846867"/>
          </a:xfrm>
        </p:grpSpPr>
        <p:sp>
          <p:nvSpPr>
            <p:cNvPr id="2" name="Oval 1">
              <a:extLst>
                <a:ext uri="{FF2B5EF4-FFF2-40B4-BE49-F238E27FC236}">
                  <a16:creationId xmlns:a16="http://schemas.microsoft.com/office/drawing/2014/main" xmlns="" id="{72BA244C-897A-4E12-8620-8A14C3DA99E4}"/>
                </a:ext>
              </a:extLst>
            </p:cNvPr>
            <p:cNvSpPr/>
            <p:nvPr/>
          </p:nvSpPr>
          <p:spPr>
            <a:xfrm rot="19662904">
              <a:off x="6368529" y="4750471"/>
              <a:ext cx="749300" cy="420929"/>
            </a:xfrm>
            <a:prstGeom prst="ellipse">
              <a:avLst/>
            </a:prstGeom>
            <a:solidFill>
              <a:srgbClr val="F78F2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FE66F1FE-5D65-41BB-B2C3-D0B58CBCF58D}"/>
                </a:ext>
              </a:extLst>
            </p:cNvPr>
            <p:cNvSpPr/>
            <p:nvPr/>
          </p:nvSpPr>
          <p:spPr>
            <a:xfrm rot="19662904">
              <a:off x="7339380" y="4769388"/>
              <a:ext cx="727884" cy="447787"/>
            </a:xfrm>
            <a:prstGeom prst="ellipse">
              <a:avLst/>
            </a:prstGeom>
            <a:solidFill>
              <a:srgbClr val="F1DA2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0D6A515B-4EC0-4093-86C5-50037E559057}"/>
                </a:ext>
              </a:extLst>
            </p:cNvPr>
            <p:cNvSpPr/>
            <p:nvPr/>
          </p:nvSpPr>
          <p:spPr>
            <a:xfrm rot="19662904">
              <a:off x="8359089" y="4714458"/>
              <a:ext cx="698500" cy="457200"/>
            </a:xfrm>
            <a:prstGeom prst="ellipse">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2EC2A669-EFEC-4AA5-B6CA-EF953CEA2F6D}"/>
                </a:ext>
              </a:extLst>
            </p:cNvPr>
            <p:cNvSpPr/>
            <p:nvPr/>
          </p:nvSpPr>
          <p:spPr>
            <a:xfrm rot="19662904">
              <a:off x="9280534" y="4765207"/>
              <a:ext cx="753659" cy="457200"/>
            </a:xfrm>
            <a:prstGeom prst="ellipse">
              <a:avLst/>
            </a:prstGeom>
            <a:solidFill>
              <a:schemeClr val="accent5">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Graphic 4" descr="Bike">
              <a:extLst>
                <a:ext uri="{FF2B5EF4-FFF2-40B4-BE49-F238E27FC236}">
                  <a16:creationId xmlns:a16="http://schemas.microsoft.com/office/drawing/2014/main" xmlns="" id="{B9329E5A-F645-4CD9-8C30-48D474ADECC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40199">
              <a:off x="6543913" y="4673465"/>
              <a:ext cx="446150" cy="474540"/>
            </a:xfrm>
            <a:prstGeom prst="rect">
              <a:avLst/>
            </a:prstGeom>
          </p:spPr>
        </p:pic>
        <p:pic>
          <p:nvPicPr>
            <p:cNvPr id="12" name="Graphic 11" descr="Train">
              <a:extLst>
                <a:ext uri="{FF2B5EF4-FFF2-40B4-BE49-F238E27FC236}">
                  <a16:creationId xmlns:a16="http://schemas.microsoft.com/office/drawing/2014/main" xmlns="" id="{17727801-079F-440C-ABA4-498DDE5ACA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09575" y="4778555"/>
              <a:ext cx="428776" cy="428776"/>
            </a:xfrm>
            <a:prstGeom prst="rect">
              <a:avLst/>
            </a:prstGeom>
          </p:spPr>
        </p:pic>
        <p:pic>
          <p:nvPicPr>
            <p:cNvPr id="13" name="Graphic 12" descr="Walk">
              <a:extLst>
                <a:ext uri="{FF2B5EF4-FFF2-40B4-BE49-F238E27FC236}">
                  <a16:creationId xmlns:a16="http://schemas.microsoft.com/office/drawing/2014/main" xmlns="" id="{0C3164F0-2A00-42D6-91E2-8711088BC78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1336507">
              <a:off x="8464644" y="4674145"/>
              <a:ext cx="524056" cy="524056"/>
            </a:xfrm>
            <a:prstGeom prst="rect">
              <a:avLst/>
            </a:prstGeom>
          </p:spPr>
        </p:pic>
        <p:pic>
          <p:nvPicPr>
            <p:cNvPr id="14" name="Graphic 13" descr="Car">
              <a:extLst>
                <a:ext uri="{FF2B5EF4-FFF2-40B4-BE49-F238E27FC236}">
                  <a16:creationId xmlns:a16="http://schemas.microsoft.com/office/drawing/2014/main" xmlns="" id="{41C87221-B478-4608-BA80-6CDB23D94DA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64488">
              <a:off x="9379623" y="4721876"/>
              <a:ext cx="543859" cy="543859"/>
            </a:xfrm>
            <a:prstGeom prst="rect">
              <a:avLst/>
            </a:prstGeom>
          </p:spPr>
        </p:pic>
        <p:pic>
          <p:nvPicPr>
            <p:cNvPr id="7" name="Picture 6" descr="A picture containing text, map&#10;&#10;Description automatically generated">
              <a:extLst>
                <a:ext uri="{FF2B5EF4-FFF2-40B4-BE49-F238E27FC236}">
                  <a16:creationId xmlns:a16="http://schemas.microsoft.com/office/drawing/2014/main" xmlns="" id="{2A37E292-60CB-4C1B-896E-0BFFE7E0E7B5}"/>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rot="18634">
              <a:off x="6498490" y="2418868"/>
              <a:ext cx="3594100" cy="2020263"/>
            </a:xfrm>
            <a:prstGeom prst="rect">
              <a:avLst/>
            </a:prstGeom>
          </p:spPr>
        </p:pic>
      </p:grpSp>
      <p:pic>
        <p:nvPicPr>
          <p:cNvPr id="6" name="Picture 5" descr="A picture containing sky, tree, photo&#10;&#10;Description automatically generated">
            <a:extLst>
              <a:ext uri="{FF2B5EF4-FFF2-40B4-BE49-F238E27FC236}">
                <a16:creationId xmlns:a16="http://schemas.microsoft.com/office/drawing/2014/main" xmlns="" id="{272C26D2-3E4B-4982-9DD3-82A530E7283D}"/>
              </a:ext>
            </a:extLst>
          </p:cNvPr>
          <p:cNvPicPr>
            <a:picLocks noChangeAspect="1"/>
          </p:cNvPicPr>
          <p:nvPr/>
        </p:nvPicPr>
        <p:blipFill rotWithShape="1">
          <a:blip r:embed="rId13">
            <a:extLst>
              <a:ext uri="{28A0092B-C50C-407E-A947-70E740481C1C}">
                <a14:useLocalDpi xmlns:a14="http://schemas.microsoft.com/office/drawing/2010/main" val="0"/>
              </a:ext>
            </a:extLst>
          </a:blip>
          <a:srcRect b="25909"/>
          <a:stretch/>
        </p:blipFill>
        <p:spPr>
          <a:xfrm>
            <a:off x="977828" y="1921366"/>
            <a:ext cx="5776726" cy="3210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801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DC31B38-6FF0-4396-A1BD-F69441BB944A}"/>
              </a:ext>
            </a:extLst>
          </p:cNvPr>
          <p:cNvSpPr>
            <a:spLocks noGrp="1"/>
          </p:cNvSpPr>
          <p:nvPr>
            <p:ph type="title"/>
          </p:nvPr>
        </p:nvSpPr>
        <p:spPr>
          <a:xfrm>
            <a:off x="838200" y="694710"/>
            <a:ext cx="10515600" cy="1628942"/>
          </a:xfrm>
        </p:spPr>
        <p:txBody>
          <a:bodyPr>
            <a:normAutofit fontScale="90000"/>
          </a:bodyPr>
          <a:lstStyle/>
          <a:p>
            <a:r>
              <a:rPr lang="en-US" dirty="0"/>
              <a:t>Paradigm Shift in Transportation </a:t>
            </a:r>
            <a:r>
              <a:rPr lang="en-US" i="1" dirty="0">
                <a:solidFill>
                  <a:srgbClr val="00B050"/>
                </a:solidFill>
              </a:rPr>
              <a:t/>
            </a:r>
            <a:br>
              <a:rPr lang="en-US" i="1" dirty="0">
                <a:solidFill>
                  <a:srgbClr val="00B050"/>
                </a:solidFill>
              </a:rPr>
            </a:br>
            <a:r>
              <a:rPr lang="en-US" sz="3100" dirty="0">
                <a:solidFill>
                  <a:srgbClr val="00B050"/>
                </a:solidFill>
              </a:rPr>
              <a:t/>
            </a:r>
            <a:br>
              <a:rPr lang="en-US" sz="3100" dirty="0">
                <a:solidFill>
                  <a:srgbClr val="00B050"/>
                </a:solidFill>
              </a:rPr>
            </a:br>
            <a:endParaRPr lang="en-US" dirty="0">
              <a:solidFill>
                <a:srgbClr val="00B050"/>
              </a:solidFill>
            </a:endParaRPr>
          </a:p>
        </p:txBody>
      </p:sp>
      <p:pic>
        <p:nvPicPr>
          <p:cNvPr id="5" name="Picture 4" descr="A picture containing screenshot&#10;&#10;Description automatically generated">
            <a:extLst>
              <a:ext uri="{FF2B5EF4-FFF2-40B4-BE49-F238E27FC236}">
                <a16:creationId xmlns:a16="http://schemas.microsoft.com/office/drawing/2014/main" xmlns="" id="{8FA4045D-03AD-4B3E-AB89-1CA654547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52" y="1462198"/>
            <a:ext cx="10796095" cy="4701092"/>
          </a:xfrm>
          <a:prstGeom prst="rect">
            <a:avLst/>
          </a:prstGeom>
        </p:spPr>
      </p:pic>
    </p:spTree>
    <p:extLst>
      <p:ext uri="{BB962C8B-B14F-4D97-AF65-F5344CB8AC3E}">
        <p14:creationId xmlns:p14="http://schemas.microsoft.com/office/powerpoint/2010/main" val="14353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DC31B38-6FF0-4396-A1BD-F69441BB944A}"/>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3000" kern="1200">
                <a:solidFill>
                  <a:schemeClr val="tx1"/>
                </a:solidFill>
                <a:latin typeface="+mj-lt"/>
                <a:ea typeface="+mj-ea"/>
                <a:cs typeface="+mj-cs"/>
              </a:rPr>
              <a:t>Carlsbad’s Path to the Present: </a:t>
            </a:r>
            <a:r>
              <a:rPr lang="en-US" sz="3000" i="1" kern="1200">
                <a:solidFill>
                  <a:schemeClr val="tx1"/>
                </a:solidFill>
                <a:latin typeface="+mj-lt"/>
                <a:ea typeface="+mj-ea"/>
                <a:cs typeface="+mj-cs"/>
              </a:rPr>
              <a:t/>
            </a:r>
            <a:br>
              <a:rPr lang="en-US" sz="3000" i="1" kern="1200">
                <a:solidFill>
                  <a:schemeClr val="tx1"/>
                </a:solidFill>
                <a:latin typeface="+mj-lt"/>
                <a:ea typeface="+mj-ea"/>
                <a:cs typeface="+mj-cs"/>
              </a:rPr>
            </a:br>
            <a:r>
              <a:rPr lang="en-US" sz="3000" kern="1200">
                <a:solidFill>
                  <a:schemeClr val="tx1"/>
                </a:solidFill>
                <a:latin typeface="+mj-lt"/>
                <a:ea typeface="+mj-ea"/>
                <a:cs typeface="+mj-cs"/>
              </a:rPr>
              <a:t/>
            </a:r>
            <a:br>
              <a:rPr lang="en-US" sz="3000" kern="1200">
                <a:solidFill>
                  <a:schemeClr val="tx1"/>
                </a:solidFill>
                <a:latin typeface="+mj-lt"/>
                <a:ea typeface="+mj-ea"/>
                <a:cs typeface="+mj-cs"/>
              </a:rPr>
            </a:br>
            <a:endParaRPr lang="en-US" sz="3000" kern="1200">
              <a:solidFill>
                <a:schemeClr val="tx1"/>
              </a:solidFill>
              <a:latin typeface="+mj-lt"/>
              <a:ea typeface="+mj-ea"/>
              <a:cs typeface="+mj-cs"/>
            </a:endParaRPr>
          </a:p>
        </p:txBody>
      </p:sp>
      <p:sp>
        <p:nvSpPr>
          <p:cNvPr id="24" name="Freeform: Shape 13">
            <a:extLst>
              <a:ext uri="{FF2B5EF4-FFF2-40B4-BE49-F238E27FC236}">
                <a16:creationId xmlns:a16="http://schemas.microsoft.com/office/drawing/2014/main" xmlns="" id="{83FA766D-3260-4E0A-9E7F-A2C93DFF19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riding on the back of a bicycle&#10;&#10;Description automatically generated">
            <a:extLst>
              <a:ext uri="{FF2B5EF4-FFF2-40B4-BE49-F238E27FC236}">
                <a16:creationId xmlns:a16="http://schemas.microsoft.com/office/drawing/2014/main" xmlns="" id="{2A6C0056-E28A-4F7B-A560-35813713D97A}"/>
              </a:ext>
            </a:extLst>
          </p:cNvPr>
          <p:cNvPicPr>
            <a:picLocks noChangeAspect="1"/>
          </p:cNvPicPr>
          <p:nvPr/>
        </p:nvPicPr>
        <p:blipFill rotWithShape="1">
          <a:blip r:embed="rId2">
            <a:extLst>
              <a:ext uri="{28A0092B-C50C-407E-A947-70E740481C1C}">
                <a14:useLocalDpi xmlns:a14="http://schemas.microsoft.com/office/drawing/2010/main" val="0"/>
              </a:ext>
            </a:extLst>
          </a:blip>
          <a:srcRect r="13407" b="-2"/>
          <a:stretch/>
        </p:blipFill>
        <p:spPr>
          <a:xfrm>
            <a:off x="20" y="413156"/>
            <a:ext cx="393342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25" name="Freeform: Shape 15">
            <a:extLst>
              <a:ext uri="{FF2B5EF4-FFF2-40B4-BE49-F238E27FC236}">
                <a16:creationId xmlns:a16="http://schemas.microsoft.com/office/drawing/2014/main" xmlns="" id="{CB435A06-5FFD-4CF8-BE06-3796EC420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animal&#10;&#10;Description automatically generated">
            <a:extLst>
              <a:ext uri="{FF2B5EF4-FFF2-40B4-BE49-F238E27FC236}">
                <a16:creationId xmlns:a16="http://schemas.microsoft.com/office/drawing/2014/main" xmlns="" id="{B5B5F0D4-2E8D-411E-BE1F-617CED7490A3}"/>
              </a:ext>
            </a:extLst>
          </p:cNvPr>
          <p:cNvPicPr>
            <a:picLocks noChangeAspect="1"/>
          </p:cNvPicPr>
          <p:nvPr/>
        </p:nvPicPr>
        <p:blipFill rotWithShape="1">
          <a:blip r:embed="rId3">
            <a:extLst>
              <a:ext uri="{28A0092B-C50C-407E-A947-70E740481C1C}">
                <a14:useLocalDpi xmlns:a14="http://schemas.microsoft.com/office/drawing/2010/main" val="0"/>
              </a:ext>
            </a:extLst>
          </a:blip>
          <a:srcRect t="338" r="1" b="28647"/>
          <a:stretch/>
        </p:blipFill>
        <p:spPr>
          <a:xfrm>
            <a:off x="4518135" y="10"/>
            <a:ext cx="3236976" cy="299514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26" name="Freeform: Shape 17">
            <a:extLst>
              <a:ext uri="{FF2B5EF4-FFF2-40B4-BE49-F238E27FC236}">
                <a16:creationId xmlns:a16="http://schemas.microsoft.com/office/drawing/2014/main" xmlns="" id="{5E10DA6E-C3FF-4539-BF84-4775BB7EC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xmlns="" id="{5F1016DE-06E6-4C4B-90FC-FC9405485555}"/>
              </a:ext>
            </a:extLst>
          </p:cNvPr>
          <p:cNvPicPr>
            <a:picLocks noChangeAspect="1"/>
          </p:cNvPicPr>
          <p:nvPr/>
        </p:nvPicPr>
        <p:blipFill rotWithShape="1">
          <a:blip r:embed="rId4">
            <a:extLst>
              <a:ext uri="{28A0092B-C50C-407E-A947-70E740481C1C}">
                <a14:useLocalDpi xmlns:a14="http://schemas.microsoft.com/office/drawing/2010/main" val="0"/>
              </a:ext>
            </a:extLst>
          </a:blip>
          <a:srcRect r="-3" b="7724"/>
          <a:stretch/>
        </p:blipFill>
        <p:spPr>
          <a:xfrm>
            <a:off x="8967592"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Tree>
    <p:extLst>
      <p:ext uri="{BB962C8B-B14F-4D97-AF65-F5344CB8AC3E}">
        <p14:creationId xmlns:p14="http://schemas.microsoft.com/office/powerpoint/2010/main" val="3815306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53749-5349-475B-969A-0E1B45B99ABD}"/>
              </a:ext>
            </a:extLst>
          </p:cNvPr>
          <p:cNvSpPr>
            <a:spLocks noGrp="1"/>
          </p:cNvSpPr>
          <p:nvPr>
            <p:ph type="title"/>
          </p:nvPr>
        </p:nvSpPr>
        <p:spPr>
          <a:xfrm>
            <a:off x="588977" y="96677"/>
            <a:ext cx="10515600" cy="884835"/>
          </a:xfrm>
        </p:spPr>
        <p:txBody>
          <a:bodyPr>
            <a:normAutofit/>
          </a:bodyPr>
          <a:lstStyle/>
          <a:p>
            <a:r>
              <a:rPr lang="en-US" dirty="0">
                <a:solidFill>
                  <a:schemeClr val="accent6">
                    <a:lumMod val="75000"/>
                  </a:schemeClr>
                </a:solidFill>
              </a:rPr>
              <a:t>Roadway Typology: Defining Routes by Modes</a:t>
            </a:r>
          </a:p>
        </p:txBody>
      </p:sp>
      <p:pic>
        <p:nvPicPr>
          <p:cNvPr id="6" name="Picture 5">
            <a:extLst>
              <a:ext uri="{FF2B5EF4-FFF2-40B4-BE49-F238E27FC236}">
                <a16:creationId xmlns:a16="http://schemas.microsoft.com/office/drawing/2014/main" xmlns="" id="{AD3ED16E-2ABA-4EC9-A28E-B7DF2B7E4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00" b="8644"/>
          <a:stretch/>
        </p:blipFill>
        <p:spPr bwMode="auto">
          <a:xfrm>
            <a:off x="1370216" y="805761"/>
            <a:ext cx="8953122" cy="59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882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B5F8C-4DDC-4735-AA4D-AE513A4194DB}"/>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3700" kern="1200" dirty="0">
                <a:solidFill>
                  <a:schemeClr val="accent6">
                    <a:lumMod val="75000"/>
                  </a:schemeClr>
                </a:solidFill>
                <a:latin typeface="+mj-lt"/>
                <a:ea typeface="+mj-ea"/>
                <a:cs typeface="+mj-cs"/>
              </a:rPr>
              <a:t>Accommodating Modes: Who Gets Evaluated?</a:t>
            </a:r>
          </a:p>
        </p:txBody>
      </p:sp>
      <p:sp>
        <p:nvSpPr>
          <p:cNvPr id="16" name="Freeform: Shape 15">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road, sky, outdoor, way&#10;&#10;Description automatically generated">
            <a:extLst>
              <a:ext uri="{FF2B5EF4-FFF2-40B4-BE49-F238E27FC236}">
                <a16:creationId xmlns:a16="http://schemas.microsoft.com/office/drawing/2014/main" xmlns="" id="{4C911B0D-26A5-40F9-BE2B-524444C17E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745" r="-1" b="26863"/>
          <a:stretch/>
        </p:blipFill>
        <p:spPr>
          <a:xfrm>
            <a:off x="1246573"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0" name="Picture 9" descr="A screenshot of a cell phone&#10;&#10;Description automatically generated">
            <a:extLst>
              <a:ext uri="{FF2B5EF4-FFF2-40B4-BE49-F238E27FC236}">
                <a16:creationId xmlns:a16="http://schemas.microsoft.com/office/drawing/2014/main" xmlns="" id="{FFC12857-5C05-4F71-9F29-E02AA9DCC2C9}"/>
              </a:ext>
            </a:extLst>
          </p:cNvPr>
          <p:cNvPicPr>
            <a:picLocks noChangeAspect="1"/>
          </p:cNvPicPr>
          <p:nvPr/>
        </p:nvPicPr>
        <p:blipFill rotWithShape="1">
          <a:blip r:embed="rId4"/>
          <a:srcRect r="-4" b="1286"/>
          <a:stretch/>
        </p:blipFill>
        <p:spPr>
          <a:xfrm>
            <a:off x="20" y="2288331"/>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0" name="Oval 19">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ar parked on a city street&#10;&#10;Description automatically generated">
            <a:extLst>
              <a:ext uri="{FF2B5EF4-FFF2-40B4-BE49-F238E27FC236}">
                <a16:creationId xmlns:a16="http://schemas.microsoft.com/office/drawing/2014/main" xmlns="" id="{42BA8EE7-2AB4-4137-9327-32D1127E66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 b="-4"/>
          <a:stretch/>
        </p:blipFill>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2" name="Freeform: Shape 21">
            <a:extLst>
              <a:ext uri="{FF2B5EF4-FFF2-40B4-BE49-F238E27FC236}">
                <a16:creationId xmlns:a16="http://schemas.microsoft.com/office/drawing/2014/main" xmlns=""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xmlns="" id="{B2C6D868-DAA0-4996-960F-DCF02D8EE21E}"/>
              </a:ext>
            </a:extLst>
          </p:cNvPr>
          <p:cNvPicPr>
            <a:picLocks noChangeAspect="1"/>
          </p:cNvPicPr>
          <p:nvPr/>
        </p:nvPicPr>
        <p:blipFill rotWithShape="1">
          <a:blip r:embed="rId4"/>
          <a:srcRect t="14813" r="-4" b="5581"/>
          <a:stretch/>
        </p:blipFill>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0" name="Freeform: Shape 23">
            <a:extLst>
              <a:ext uri="{FF2B5EF4-FFF2-40B4-BE49-F238E27FC236}">
                <a16:creationId xmlns:a16="http://schemas.microsoft.com/office/drawing/2014/main" xmlns=""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screenshot of a cell phone&#10;&#10;Description automatically generated">
            <a:extLst>
              <a:ext uri="{FF2B5EF4-FFF2-40B4-BE49-F238E27FC236}">
                <a16:creationId xmlns:a16="http://schemas.microsoft.com/office/drawing/2014/main" xmlns="" id="{F561CC3F-A3C4-47AD-BEFC-0FE780F667AA}"/>
              </a:ext>
            </a:extLst>
          </p:cNvPr>
          <p:cNvPicPr>
            <a:picLocks noChangeAspect="1"/>
          </p:cNvPicPr>
          <p:nvPr/>
        </p:nvPicPr>
        <p:blipFill rotWithShape="1">
          <a:blip r:embed="rId6"/>
          <a:srcRect l="39069" r="24388"/>
          <a:stretch/>
        </p:blipFill>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107636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EC573-91E4-4F66-A1AA-7F1851D72CD9}"/>
              </a:ext>
            </a:extLst>
          </p:cNvPr>
          <p:cNvSpPr>
            <a:spLocks noGrp="1"/>
          </p:cNvSpPr>
          <p:nvPr>
            <p:ph type="title"/>
          </p:nvPr>
        </p:nvSpPr>
        <p:spPr>
          <a:xfrm>
            <a:off x="838200" y="365125"/>
            <a:ext cx="10515600" cy="1824627"/>
          </a:xfrm>
        </p:spPr>
        <p:txBody>
          <a:bodyPr>
            <a:normAutofit fontScale="90000"/>
          </a:bodyPr>
          <a:lstStyle/>
          <a:p>
            <a:r>
              <a:rPr lang="en-US" sz="4900" dirty="0"/>
              <a:t>MMLOS:</a:t>
            </a:r>
            <a:r>
              <a:rPr lang="en-US" sz="4900" i="1" dirty="0">
                <a:solidFill>
                  <a:srgbClr val="00B050"/>
                </a:solidFill>
              </a:rPr>
              <a:t/>
            </a:r>
            <a:br>
              <a:rPr lang="en-US" sz="4900" i="1" dirty="0">
                <a:solidFill>
                  <a:srgbClr val="00B050"/>
                </a:solidFill>
              </a:rPr>
            </a:br>
            <a:r>
              <a:rPr lang="en-US" sz="4900" i="1" dirty="0">
                <a:solidFill>
                  <a:schemeClr val="accent6">
                    <a:lumMod val="75000"/>
                  </a:schemeClr>
                </a:solidFill>
              </a:rPr>
              <a:t>Automobiles need quantity and pedestrians need quality. - </a:t>
            </a:r>
            <a:r>
              <a:rPr lang="en-US" sz="3100" dirty="0">
                <a:solidFill>
                  <a:schemeClr val="accent6">
                    <a:lumMod val="75000"/>
                  </a:schemeClr>
                </a:solidFill>
              </a:rPr>
              <a:t>Dan Burden</a:t>
            </a:r>
            <a:endParaRPr lang="en-US" dirty="0">
              <a:solidFill>
                <a:schemeClr val="accent6">
                  <a:lumMod val="75000"/>
                </a:schemeClr>
              </a:solidFill>
            </a:endParaRPr>
          </a:p>
        </p:txBody>
      </p:sp>
      <p:sp>
        <p:nvSpPr>
          <p:cNvPr id="3" name="Content Placeholder 2">
            <a:extLst>
              <a:ext uri="{FF2B5EF4-FFF2-40B4-BE49-F238E27FC236}">
                <a16:creationId xmlns:a16="http://schemas.microsoft.com/office/drawing/2014/main" xmlns="" id="{759297E4-91FA-4FAB-880D-B96D994E758E}"/>
              </a:ext>
            </a:extLst>
          </p:cNvPr>
          <p:cNvSpPr>
            <a:spLocks noGrp="1"/>
          </p:cNvSpPr>
          <p:nvPr>
            <p:ph idx="1"/>
          </p:nvPr>
        </p:nvSpPr>
        <p:spPr>
          <a:xfrm>
            <a:off x="838200" y="2516650"/>
            <a:ext cx="10820400" cy="4249910"/>
          </a:xfrm>
        </p:spPr>
        <p:txBody>
          <a:bodyPr>
            <a:normAutofit/>
          </a:bodyPr>
          <a:lstStyle/>
          <a:p>
            <a:r>
              <a:rPr lang="en-US" sz="3200" dirty="0"/>
              <a:t>Auto LOS:</a:t>
            </a:r>
          </a:p>
          <a:p>
            <a:pPr marL="0" indent="0">
              <a:buNone/>
            </a:pPr>
            <a:r>
              <a:rPr lang="en-US" sz="3200" dirty="0"/>
              <a:t> </a:t>
            </a:r>
          </a:p>
          <a:p>
            <a:pPr marL="0" indent="0">
              <a:buNone/>
            </a:pPr>
            <a:endParaRPr lang="en-US" sz="3200" dirty="0"/>
          </a:p>
          <a:p>
            <a:r>
              <a:rPr lang="en-US" sz="3200" dirty="0"/>
              <a:t>Ped/Bike LOS: </a:t>
            </a:r>
          </a:p>
          <a:p>
            <a:endParaRPr lang="en-US" sz="3200" dirty="0"/>
          </a:p>
          <a:p>
            <a:endParaRPr lang="en-US" sz="3200" dirty="0"/>
          </a:p>
          <a:p>
            <a:r>
              <a:rPr lang="en-US" sz="3200" dirty="0"/>
              <a:t>Transit LOS: </a:t>
            </a:r>
          </a:p>
        </p:txBody>
      </p:sp>
      <p:grpSp>
        <p:nvGrpSpPr>
          <p:cNvPr id="7" name="Group 6">
            <a:extLst>
              <a:ext uri="{FF2B5EF4-FFF2-40B4-BE49-F238E27FC236}">
                <a16:creationId xmlns:a16="http://schemas.microsoft.com/office/drawing/2014/main" xmlns="" id="{0DDEFCFB-6F6A-49CD-BE2C-8511219FF69E}"/>
              </a:ext>
            </a:extLst>
          </p:cNvPr>
          <p:cNvGrpSpPr/>
          <p:nvPr/>
        </p:nvGrpSpPr>
        <p:grpSpPr>
          <a:xfrm>
            <a:off x="3685028" y="5303009"/>
            <a:ext cx="4826456" cy="1487867"/>
            <a:chOff x="3685028" y="5303009"/>
            <a:chExt cx="4826456" cy="1487867"/>
          </a:xfrm>
        </p:grpSpPr>
        <p:sp>
          <p:nvSpPr>
            <p:cNvPr id="48" name="Arrow: Up 47">
              <a:extLst>
                <a:ext uri="{FF2B5EF4-FFF2-40B4-BE49-F238E27FC236}">
                  <a16:creationId xmlns:a16="http://schemas.microsoft.com/office/drawing/2014/main" xmlns="" id="{BFEBA1CC-DEFE-40A5-81FA-6CBAC521BDEF}"/>
                </a:ext>
              </a:extLst>
            </p:cNvPr>
            <p:cNvSpPr/>
            <p:nvPr/>
          </p:nvSpPr>
          <p:spPr>
            <a:xfrm>
              <a:off x="3685028" y="5790949"/>
              <a:ext cx="334025" cy="6350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xmlns="" id="{412A9731-759E-4485-B2F3-099EBFB8E12A}"/>
                </a:ext>
              </a:extLst>
            </p:cNvPr>
            <p:cNvSpPr/>
            <p:nvPr/>
          </p:nvSpPr>
          <p:spPr>
            <a:xfrm>
              <a:off x="6830606" y="5881035"/>
              <a:ext cx="653615" cy="209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Up 49">
              <a:extLst>
                <a:ext uri="{FF2B5EF4-FFF2-40B4-BE49-F238E27FC236}">
                  <a16:creationId xmlns:a16="http://schemas.microsoft.com/office/drawing/2014/main" xmlns="" id="{80870875-B58F-4694-B391-B040458B8023}"/>
                </a:ext>
              </a:extLst>
            </p:cNvPr>
            <p:cNvSpPr/>
            <p:nvPr/>
          </p:nvSpPr>
          <p:spPr>
            <a:xfrm>
              <a:off x="8177459" y="5729442"/>
              <a:ext cx="334025" cy="6350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A sign on the side of a road&#10;&#10;Description automatically generated">
              <a:extLst>
                <a:ext uri="{FF2B5EF4-FFF2-40B4-BE49-F238E27FC236}">
                  <a16:creationId xmlns:a16="http://schemas.microsoft.com/office/drawing/2014/main" xmlns="" id="{29F82115-7728-4AAA-89DF-7D651FD57B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85" t="12176"/>
            <a:stretch/>
          </p:blipFill>
          <p:spPr>
            <a:xfrm>
              <a:off x="4164262" y="5303009"/>
              <a:ext cx="1827748" cy="1487867"/>
            </a:xfrm>
            <a:prstGeom prst="rect">
              <a:avLst/>
            </a:prstGeom>
          </p:spPr>
        </p:pic>
      </p:grpSp>
      <p:pic>
        <p:nvPicPr>
          <p:cNvPr id="58" name="Picture 57" descr="A green sign with white text&#10;&#10;Description automatically generated">
            <a:extLst>
              <a:ext uri="{FF2B5EF4-FFF2-40B4-BE49-F238E27FC236}">
                <a16:creationId xmlns:a16="http://schemas.microsoft.com/office/drawing/2014/main" xmlns="" id="{1ABC4A2D-B2DA-40F8-B3DF-34171201C8E8}"/>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t="11840"/>
          <a:stretch/>
        </p:blipFill>
        <p:spPr>
          <a:xfrm>
            <a:off x="8891803" y="5329103"/>
            <a:ext cx="2461997" cy="1625614"/>
          </a:xfrm>
          <a:prstGeom prst="rect">
            <a:avLst/>
          </a:prstGeom>
        </p:spPr>
      </p:pic>
      <p:grpSp>
        <p:nvGrpSpPr>
          <p:cNvPr id="6" name="Group 5">
            <a:extLst>
              <a:ext uri="{FF2B5EF4-FFF2-40B4-BE49-F238E27FC236}">
                <a16:creationId xmlns:a16="http://schemas.microsoft.com/office/drawing/2014/main" xmlns="" id="{2A9F0DC9-C678-4224-A445-D2BD693E133C}"/>
              </a:ext>
            </a:extLst>
          </p:cNvPr>
          <p:cNvGrpSpPr/>
          <p:nvPr/>
        </p:nvGrpSpPr>
        <p:grpSpPr>
          <a:xfrm>
            <a:off x="3648630" y="3661807"/>
            <a:ext cx="7557026" cy="1497810"/>
            <a:chOff x="3648630" y="3661807"/>
            <a:chExt cx="7557026" cy="1497810"/>
          </a:xfrm>
        </p:grpSpPr>
        <p:sp>
          <p:nvSpPr>
            <p:cNvPr id="26" name="Arrow: Up 25">
              <a:extLst>
                <a:ext uri="{FF2B5EF4-FFF2-40B4-BE49-F238E27FC236}">
                  <a16:creationId xmlns:a16="http://schemas.microsoft.com/office/drawing/2014/main" xmlns="" id="{D934A5B1-C64E-4C9F-835E-B72858B558B1}"/>
                </a:ext>
              </a:extLst>
            </p:cNvPr>
            <p:cNvSpPr/>
            <p:nvPr/>
          </p:nvSpPr>
          <p:spPr>
            <a:xfrm>
              <a:off x="3648630" y="4151262"/>
              <a:ext cx="334025" cy="6350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close up of a logo&#10;&#10;Description automatically generated">
              <a:extLst>
                <a:ext uri="{FF2B5EF4-FFF2-40B4-BE49-F238E27FC236}">
                  <a16:creationId xmlns:a16="http://schemas.microsoft.com/office/drawing/2014/main" xmlns="" id="{7F7E5BD7-281D-4E65-888C-BF3F639B13F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8961441" y="3915016"/>
              <a:ext cx="762125" cy="635001"/>
            </a:xfrm>
            <a:prstGeom prst="rect">
              <a:avLst/>
            </a:prstGeom>
          </p:spPr>
        </p:pic>
        <p:pic>
          <p:nvPicPr>
            <p:cNvPr id="36" name="Picture 35" descr="A close up of a logo&#10;&#10;Description automatically generated">
              <a:extLst>
                <a:ext uri="{FF2B5EF4-FFF2-40B4-BE49-F238E27FC236}">
                  <a16:creationId xmlns:a16="http://schemas.microsoft.com/office/drawing/2014/main" xmlns="" id="{0FE628F5-7F01-4502-9E40-4BEA13FF479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9113841" y="4067416"/>
              <a:ext cx="762125" cy="635001"/>
            </a:xfrm>
            <a:prstGeom prst="rect">
              <a:avLst/>
            </a:prstGeom>
          </p:spPr>
        </p:pic>
        <p:pic>
          <p:nvPicPr>
            <p:cNvPr id="37" name="Picture 36" descr="A close up of a logo&#10;&#10;Description automatically generated">
              <a:extLst>
                <a:ext uri="{FF2B5EF4-FFF2-40B4-BE49-F238E27FC236}">
                  <a16:creationId xmlns:a16="http://schemas.microsoft.com/office/drawing/2014/main" xmlns="" id="{160074CC-6BC9-4F63-A46A-D5D07FC4466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9266241" y="4219816"/>
              <a:ext cx="762125" cy="635001"/>
            </a:xfrm>
            <a:prstGeom prst="rect">
              <a:avLst/>
            </a:prstGeom>
          </p:spPr>
        </p:pic>
        <p:pic>
          <p:nvPicPr>
            <p:cNvPr id="38" name="Picture 37" descr="A close up of a logo&#10;&#10;Description automatically generated">
              <a:extLst>
                <a:ext uri="{FF2B5EF4-FFF2-40B4-BE49-F238E27FC236}">
                  <a16:creationId xmlns:a16="http://schemas.microsoft.com/office/drawing/2014/main" xmlns="" id="{6F30CAD6-EBF2-4B27-B4A9-F0F065CA407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9418641" y="4372216"/>
              <a:ext cx="762125" cy="635001"/>
            </a:xfrm>
            <a:prstGeom prst="rect">
              <a:avLst/>
            </a:prstGeom>
          </p:spPr>
        </p:pic>
        <p:pic>
          <p:nvPicPr>
            <p:cNvPr id="39" name="Picture 38" descr="A close up of a logo&#10;&#10;Description automatically generated">
              <a:extLst>
                <a:ext uri="{FF2B5EF4-FFF2-40B4-BE49-F238E27FC236}">
                  <a16:creationId xmlns:a16="http://schemas.microsoft.com/office/drawing/2014/main" xmlns="" id="{DAE31760-552D-47B5-81D4-D9BBF76DBCB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9571041" y="4524616"/>
              <a:ext cx="762125" cy="635001"/>
            </a:xfrm>
            <a:prstGeom prst="rect">
              <a:avLst/>
            </a:prstGeom>
          </p:spPr>
        </p:pic>
        <p:sp>
          <p:nvSpPr>
            <p:cNvPr id="40" name="Arrow: Right 39">
              <a:extLst>
                <a:ext uri="{FF2B5EF4-FFF2-40B4-BE49-F238E27FC236}">
                  <a16:creationId xmlns:a16="http://schemas.microsoft.com/office/drawing/2014/main" xmlns="" id="{510592FE-B8E2-4830-AD4D-D85D2D9B1811}"/>
                </a:ext>
              </a:extLst>
            </p:cNvPr>
            <p:cNvSpPr/>
            <p:nvPr/>
          </p:nvSpPr>
          <p:spPr>
            <a:xfrm>
              <a:off x="6835132" y="4314693"/>
              <a:ext cx="653615" cy="209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 40">
              <a:extLst>
                <a:ext uri="{FF2B5EF4-FFF2-40B4-BE49-F238E27FC236}">
                  <a16:creationId xmlns:a16="http://schemas.microsoft.com/office/drawing/2014/main" xmlns="" id="{BEC7E2C0-4E06-45E2-BDCD-6AE764D8B292}"/>
                </a:ext>
              </a:extLst>
            </p:cNvPr>
            <p:cNvSpPr/>
            <p:nvPr/>
          </p:nvSpPr>
          <p:spPr>
            <a:xfrm>
              <a:off x="8177459" y="4151262"/>
              <a:ext cx="334025" cy="6350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street scene with focus on the side of a road&#10;&#10;Description automatically generated">
              <a:extLst>
                <a:ext uri="{FF2B5EF4-FFF2-40B4-BE49-F238E27FC236}">
                  <a16:creationId xmlns:a16="http://schemas.microsoft.com/office/drawing/2014/main" xmlns="" id="{20C3A569-7ECC-462B-9804-72AED1A16F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392" t="9670"/>
            <a:stretch/>
          </p:blipFill>
          <p:spPr>
            <a:xfrm>
              <a:off x="4154308" y="3661807"/>
              <a:ext cx="1848460" cy="1497809"/>
            </a:xfrm>
            <a:prstGeom prst="rect">
              <a:avLst/>
            </a:prstGeom>
          </p:spPr>
        </p:pic>
        <p:pic>
          <p:nvPicPr>
            <p:cNvPr id="66" name="Picture 65" descr="A close up of a logo&#10;&#10;Description automatically generated">
              <a:extLst>
                <a:ext uri="{FF2B5EF4-FFF2-40B4-BE49-F238E27FC236}">
                  <a16:creationId xmlns:a16="http://schemas.microsoft.com/office/drawing/2014/main" xmlns="" id="{9D956DB7-9CA6-4E3E-935E-8DC810CDA22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10250348" y="3886839"/>
              <a:ext cx="345708" cy="581022"/>
            </a:xfrm>
            <a:prstGeom prst="rect">
              <a:avLst/>
            </a:prstGeom>
          </p:spPr>
        </p:pic>
        <p:pic>
          <p:nvPicPr>
            <p:cNvPr id="67" name="Picture 66" descr="A close up of a logo&#10;&#10;Description automatically generated">
              <a:extLst>
                <a:ext uri="{FF2B5EF4-FFF2-40B4-BE49-F238E27FC236}">
                  <a16:creationId xmlns:a16="http://schemas.microsoft.com/office/drawing/2014/main" xmlns="" id="{E60B8823-AAB7-4CEF-9DE4-BDDCB4583EA3}"/>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10402748" y="4039239"/>
              <a:ext cx="345708" cy="581022"/>
            </a:xfrm>
            <a:prstGeom prst="rect">
              <a:avLst/>
            </a:prstGeom>
          </p:spPr>
        </p:pic>
        <p:pic>
          <p:nvPicPr>
            <p:cNvPr id="68" name="Picture 67" descr="A close up of a logo&#10;&#10;Description automatically generated">
              <a:extLst>
                <a:ext uri="{FF2B5EF4-FFF2-40B4-BE49-F238E27FC236}">
                  <a16:creationId xmlns:a16="http://schemas.microsoft.com/office/drawing/2014/main" xmlns="" id="{8A7112D6-A825-4DAC-8C28-7AD1DFE266B2}"/>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10555148" y="4191639"/>
              <a:ext cx="345708" cy="581022"/>
            </a:xfrm>
            <a:prstGeom prst="rect">
              <a:avLst/>
            </a:prstGeom>
          </p:spPr>
        </p:pic>
        <p:pic>
          <p:nvPicPr>
            <p:cNvPr id="69" name="Picture 68" descr="A close up of a logo&#10;&#10;Description automatically generated">
              <a:extLst>
                <a:ext uri="{FF2B5EF4-FFF2-40B4-BE49-F238E27FC236}">
                  <a16:creationId xmlns:a16="http://schemas.microsoft.com/office/drawing/2014/main" xmlns="" id="{20EA0C02-0E4A-4D0A-9E4D-BE666D6AAE9C}"/>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10707548" y="4344039"/>
              <a:ext cx="345708" cy="581022"/>
            </a:xfrm>
            <a:prstGeom prst="rect">
              <a:avLst/>
            </a:prstGeom>
          </p:spPr>
        </p:pic>
        <p:pic>
          <p:nvPicPr>
            <p:cNvPr id="70" name="Picture 69" descr="A close up of a logo&#10;&#10;Description automatically generated">
              <a:extLst>
                <a:ext uri="{FF2B5EF4-FFF2-40B4-BE49-F238E27FC236}">
                  <a16:creationId xmlns:a16="http://schemas.microsoft.com/office/drawing/2014/main" xmlns="" id="{BCB328E0-9E00-4E64-B37F-0B941E86CDBF}"/>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10859948" y="4496439"/>
              <a:ext cx="345708" cy="581022"/>
            </a:xfrm>
            <a:prstGeom prst="rect">
              <a:avLst/>
            </a:prstGeom>
          </p:spPr>
        </p:pic>
      </p:grpSp>
      <p:grpSp>
        <p:nvGrpSpPr>
          <p:cNvPr id="5" name="Group 4">
            <a:extLst>
              <a:ext uri="{FF2B5EF4-FFF2-40B4-BE49-F238E27FC236}">
                <a16:creationId xmlns:a16="http://schemas.microsoft.com/office/drawing/2014/main" xmlns="" id="{1D1FD1B4-7DC3-4203-B1C4-01A1E2F9A1D1}"/>
              </a:ext>
            </a:extLst>
          </p:cNvPr>
          <p:cNvGrpSpPr/>
          <p:nvPr/>
        </p:nvGrpSpPr>
        <p:grpSpPr>
          <a:xfrm>
            <a:off x="3636088" y="2122617"/>
            <a:ext cx="6757790" cy="1279664"/>
            <a:chOff x="3636088" y="2122617"/>
            <a:chExt cx="6757790" cy="1279664"/>
          </a:xfrm>
        </p:grpSpPr>
        <p:sp>
          <p:nvSpPr>
            <p:cNvPr id="4" name="Arrow: Up 3">
              <a:extLst>
                <a:ext uri="{FF2B5EF4-FFF2-40B4-BE49-F238E27FC236}">
                  <a16:creationId xmlns:a16="http://schemas.microsoft.com/office/drawing/2014/main" xmlns="" id="{2CDE8E9B-C73C-4187-AA56-F84776E6FE39}"/>
                </a:ext>
              </a:extLst>
            </p:cNvPr>
            <p:cNvSpPr/>
            <p:nvPr/>
          </p:nvSpPr>
          <p:spPr>
            <a:xfrm>
              <a:off x="3636088" y="2535813"/>
              <a:ext cx="334025" cy="635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xmlns="" id="{9FD1CBA4-57D1-4062-954E-618ADFA5DF99}"/>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4366079" y="2264756"/>
              <a:ext cx="453350" cy="375525"/>
            </a:xfrm>
            <a:prstGeom prst="rect">
              <a:avLst/>
            </a:prstGeom>
          </p:spPr>
        </p:pic>
        <p:pic>
          <p:nvPicPr>
            <p:cNvPr id="10" name="Picture 9" descr="A close up of a logo&#10;&#10;Description automatically generated">
              <a:extLst>
                <a:ext uri="{FF2B5EF4-FFF2-40B4-BE49-F238E27FC236}">
                  <a16:creationId xmlns:a16="http://schemas.microsoft.com/office/drawing/2014/main" xmlns="" id="{B378DEBF-05D0-450A-8601-9CFD448FB905}"/>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4518479" y="2417156"/>
              <a:ext cx="453350" cy="375525"/>
            </a:xfrm>
            <a:prstGeom prst="rect">
              <a:avLst/>
            </a:prstGeom>
          </p:spPr>
        </p:pic>
        <p:pic>
          <p:nvPicPr>
            <p:cNvPr id="11" name="Picture 10" descr="A close up of a logo&#10;&#10;Description automatically generated">
              <a:extLst>
                <a:ext uri="{FF2B5EF4-FFF2-40B4-BE49-F238E27FC236}">
                  <a16:creationId xmlns:a16="http://schemas.microsoft.com/office/drawing/2014/main" xmlns="" id="{4242F9F4-A38D-4E13-A2DD-023C668C91E4}"/>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4670879" y="2569556"/>
              <a:ext cx="453350" cy="375525"/>
            </a:xfrm>
            <a:prstGeom prst="rect">
              <a:avLst/>
            </a:prstGeom>
          </p:spPr>
        </p:pic>
        <p:pic>
          <p:nvPicPr>
            <p:cNvPr id="12" name="Picture 11" descr="A close up of a logo&#10;&#10;Description automatically generated">
              <a:extLst>
                <a:ext uri="{FF2B5EF4-FFF2-40B4-BE49-F238E27FC236}">
                  <a16:creationId xmlns:a16="http://schemas.microsoft.com/office/drawing/2014/main" xmlns="" id="{D5797A70-5D51-4715-9EFB-CA9B6C60DCD9}"/>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4823279" y="2721956"/>
              <a:ext cx="453350" cy="375525"/>
            </a:xfrm>
            <a:prstGeom prst="rect">
              <a:avLst/>
            </a:prstGeom>
          </p:spPr>
        </p:pic>
        <p:pic>
          <p:nvPicPr>
            <p:cNvPr id="13" name="Picture 12" descr="A close up of a logo&#10;&#10;Description automatically generated">
              <a:extLst>
                <a:ext uri="{FF2B5EF4-FFF2-40B4-BE49-F238E27FC236}">
                  <a16:creationId xmlns:a16="http://schemas.microsoft.com/office/drawing/2014/main" xmlns="" id="{8BD502A6-16FF-4B20-9EA2-08F403DB7D6E}"/>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4975679" y="2874356"/>
              <a:ext cx="453350" cy="375525"/>
            </a:xfrm>
            <a:prstGeom prst="rect">
              <a:avLst/>
            </a:prstGeom>
          </p:spPr>
        </p:pic>
        <p:pic>
          <p:nvPicPr>
            <p:cNvPr id="14" name="Picture 13" descr="A close up of a logo&#10;&#10;Description automatically generated">
              <a:extLst>
                <a:ext uri="{FF2B5EF4-FFF2-40B4-BE49-F238E27FC236}">
                  <a16:creationId xmlns:a16="http://schemas.microsoft.com/office/drawing/2014/main" xmlns="" id="{741CCFB9-178B-4F8F-90DB-2B62DC61484D}"/>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5128079" y="3026756"/>
              <a:ext cx="453350" cy="375525"/>
            </a:xfrm>
            <a:prstGeom prst="rect">
              <a:avLst/>
            </a:prstGeom>
          </p:spPr>
        </p:pic>
        <p:sp>
          <p:nvSpPr>
            <p:cNvPr id="15" name="Arrow: Right 14">
              <a:extLst>
                <a:ext uri="{FF2B5EF4-FFF2-40B4-BE49-F238E27FC236}">
                  <a16:creationId xmlns:a16="http://schemas.microsoft.com/office/drawing/2014/main" xmlns="" id="{2525C4D8-F510-4B31-A112-B40919FEE122}"/>
                </a:ext>
              </a:extLst>
            </p:cNvPr>
            <p:cNvSpPr/>
            <p:nvPr/>
          </p:nvSpPr>
          <p:spPr>
            <a:xfrm>
              <a:off x="6762931" y="2748351"/>
              <a:ext cx="653615" cy="209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xmlns="" id="{959F7653-C233-4B73-B65F-43AE7B16E864}"/>
                </a:ext>
              </a:extLst>
            </p:cNvPr>
            <p:cNvSpPr/>
            <p:nvPr/>
          </p:nvSpPr>
          <p:spPr>
            <a:xfrm rot="10800000">
              <a:off x="8158777" y="2482857"/>
              <a:ext cx="334025" cy="635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xmlns="" id="{D7043930-0288-41C6-9659-0208CF1F1BB5}"/>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xmlns="" r:id="rId14"/>
                </a:ext>
              </a:extLst>
            </a:blip>
            <a:stretch>
              <a:fillRect/>
            </a:stretch>
          </p:blipFill>
          <p:spPr>
            <a:xfrm>
              <a:off x="9348737" y="2122617"/>
              <a:ext cx="1045141" cy="1269402"/>
            </a:xfrm>
            <a:prstGeom prst="rect">
              <a:avLst/>
            </a:prstGeom>
          </p:spPr>
        </p:pic>
      </p:grpSp>
    </p:spTree>
    <p:extLst>
      <p:ext uri="{BB962C8B-B14F-4D97-AF65-F5344CB8AC3E}">
        <p14:creationId xmlns:p14="http://schemas.microsoft.com/office/powerpoint/2010/main" val="4166384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EC573-91E4-4F66-A1AA-7F1851D72CD9}"/>
              </a:ext>
            </a:extLst>
          </p:cNvPr>
          <p:cNvSpPr>
            <a:spLocks noGrp="1"/>
          </p:cNvSpPr>
          <p:nvPr>
            <p:ph type="title"/>
          </p:nvPr>
        </p:nvSpPr>
        <p:spPr>
          <a:xfrm>
            <a:off x="838200" y="365125"/>
            <a:ext cx="10515600" cy="1325563"/>
          </a:xfrm>
        </p:spPr>
        <p:txBody>
          <a:bodyPr/>
          <a:lstStyle/>
          <a:p>
            <a:r>
              <a:rPr lang="en-US"/>
              <a:t>Multimodal Evaluations: </a:t>
            </a:r>
            <a:br>
              <a:rPr lang="en-US"/>
            </a:br>
            <a:r>
              <a:rPr lang="en-US">
                <a:solidFill>
                  <a:schemeClr val="accent6">
                    <a:lumMod val="75000"/>
                  </a:schemeClr>
                </a:solidFill>
              </a:rPr>
              <a:t>Performance vs. Amenities</a:t>
            </a:r>
            <a:endParaRPr lang="en-US" dirty="0">
              <a:solidFill>
                <a:schemeClr val="accent6">
                  <a:lumMod val="75000"/>
                </a:schemeClr>
              </a:solidFill>
            </a:endParaRPr>
          </a:p>
        </p:txBody>
      </p:sp>
      <p:sp>
        <p:nvSpPr>
          <p:cNvPr id="3" name="Content Placeholder 2">
            <a:extLst>
              <a:ext uri="{FF2B5EF4-FFF2-40B4-BE49-F238E27FC236}">
                <a16:creationId xmlns:a16="http://schemas.microsoft.com/office/drawing/2014/main" xmlns="" id="{759297E4-91FA-4FAB-880D-B96D994E758E}"/>
              </a:ext>
            </a:extLst>
          </p:cNvPr>
          <p:cNvSpPr>
            <a:spLocks noGrp="1"/>
          </p:cNvSpPr>
          <p:nvPr>
            <p:ph idx="1"/>
          </p:nvPr>
        </p:nvSpPr>
        <p:spPr>
          <a:xfrm>
            <a:off x="838200" y="1825625"/>
            <a:ext cx="6858965" cy="4851400"/>
          </a:xfrm>
        </p:spPr>
        <p:txBody>
          <a:bodyPr/>
          <a:lstStyle/>
          <a:p>
            <a:r>
              <a:rPr lang="en-US"/>
              <a:t>Performance:</a:t>
            </a:r>
          </a:p>
          <a:p>
            <a:pPr lvl="1"/>
            <a:r>
              <a:rPr lang="en-US"/>
              <a:t>HCM 6</a:t>
            </a:r>
            <a:r>
              <a:rPr lang="en-US" baseline="30000"/>
              <a:t>th</a:t>
            </a:r>
            <a:r>
              <a:rPr lang="en-US"/>
              <a:t> Edition</a:t>
            </a:r>
          </a:p>
          <a:p>
            <a:r>
              <a:rPr lang="en-US"/>
              <a:t>Amenities</a:t>
            </a:r>
          </a:p>
          <a:p>
            <a:pPr lvl="1"/>
            <a:r>
              <a:rPr lang="en-US"/>
              <a:t>Complete networks</a:t>
            </a:r>
          </a:p>
          <a:p>
            <a:pPr lvl="1"/>
            <a:r>
              <a:rPr lang="en-US"/>
              <a:t>Improved/higher-quality facilities</a:t>
            </a:r>
          </a:p>
          <a:p>
            <a:r>
              <a:rPr lang="en-US"/>
              <a:t>Identify what makes a facility attractive for a given mode</a:t>
            </a:r>
          </a:p>
          <a:p>
            <a:r>
              <a:rPr lang="en-US"/>
              <a:t>Define an acceptable standard for each mode</a:t>
            </a:r>
          </a:p>
          <a:p>
            <a:r>
              <a:rPr lang="en-US"/>
              <a:t>Strive for LOS A by identifying outstanding amenities</a:t>
            </a:r>
          </a:p>
          <a:p>
            <a:endParaRPr lang="en-US"/>
          </a:p>
          <a:p>
            <a:pPr lvl="1"/>
            <a:endParaRPr lang="en-US" dirty="0"/>
          </a:p>
        </p:txBody>
      </p:sp>
      <p:pic>
        <p:nvPicPr>
          <p:cNvPr id="5" name="Picture 4" descr="A black sign with white text&#10;&#10;Description automatically generated">
            <a:extLst>
              <a:ext uri="{FF2B5EF4-FFF2-40B4-BE49-F238E27FC236}">
                <a16:creationId xmlns:a16="http://schemas.microsoft.com/office/drawing/2014/main" xmlns="" id="{0A4D2486-6314-4608-9C3A-2AC31D11A739}"/>
              </a:ext>
            </a:extLst>
          </p:cNvPr>
          <p:cNvPicPr>
            <a:picLocks noChangeAspect="1"/>
          </p:cNvPicPr>
          <p:nvPr/>
        </p:nvPicPr>
        <p:blipFill rotWithShape="1">
          <a:blip r:embed="rId3">
            <a:extLst>
              <a:ext uri="{28A0092B-C50C-407E-A947-70E740481C1C}">
                <a14:useLocalDpi xmlns:a14="http://schemas.microsoft.com/office/drawing/2010/main" val="0"/>
              </a:ext>
            </a:extLst>
          </a:blip>
          <a:srcRect b="35965"/>
          <a:stretch/>
        </p:blipFill>
        <p:spPr>
          <a:xfrm>
            <a:off x="4712634" y="1952946"/>
            <a:ext cx="5067300" cy="579438"/>
          </a:xfrm>
          <a:prstGeom prst="rect">
            <a:avLst/>
          </a:prstGeom>
        </p:spPr>
      </p:pic>
      <p:pic>
        <p:nvPicPr>
          <p:cNvPr id="6" name="Picture 5" descr="A sign on the side of a road&#10;&#10;Description automatically generated">
            <a:extLst>
              <a:ext uri="{FF2B5EF4-FFF2-40B4-BE49-F238E27FC236}">
                <a16:creationId xmlns:a16="http://schemas.microsoft.com/office/drawing/2014/main" xmlns="" id="{D67B7CDF-9A14-4622-8F7F-D108FC02C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025" y="3138989"/>
            <a:ext cx="3707757" cy="2780818"/>
          </a:xfrm>
          <a:prstGeom prst="rect">
            <a:avLst/>
          </a:prstGeom>
          <a:effectLst>
            <a:outerShdw blurRad="76200" dist="12700" dir="2700000" sy="-23000" kx="-800400" algn="bl" rotWithShape="0">
              <a:prstClr val="black">
                <a:alpha val="20000"/>
              </a:prstClr>
            </a:outerShdw>
          </a:effectLst>
        </p:spPr>
      </p:pic>
    </p:spTree>
    <p:extLst>
      <p:ext uri="{BB962C8B-B14F-4D97-AF65-F5344CB8AC3E}">
        <p14:creationId xmlns:p14="http://schemas.microsoft.com/office/powerpoint/2010/main" val="175565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EC573-91E4-4F66-A1AA-7F1851D72CD9}"/>
              </a:ext>
            </a:extLst>
          </p:cNvPr>
          <p:cNvSpPr>
            <a:spLocks noGrp="1"/>
          </p:cNvSpPr>
          <p:nvPr>
            <p:ph type="title"/>
          </p:nvPr>
        </p:nvSpPr>
        <p:spPr/>
        <p:txBody>
          <a:bodyPr/>
          <a:lstStyle/>
          <a:p>
            <a:r>
              <a:rPr lang="en-US" dirty="0"/>
              <a:t>Multimodal Evaluations</a:t>
            </a:r>
            <a:br>
              <a:rPr lang="en-US" dirty="0"/>
            </a:br>
            <a:r>
              <a:rPr lang="en-US" dirty="0">
                <a:solidFill>
                  <a:schemeClr val="accent6">
                    <a:lumMod val="75000"/>
                  </a:schemeClr>
                </a:solidFill>
              </a:rPr>
              <a:t>The Tool</a:t>
            </a:r>
          </a:p>
        </p:txBody>
      </p:sp>
      <p:pic>
        <p:nvPicPr>
          <p:cNvPr id="8" name="Picture 7">
            <a:extLst>
              <a:ext uri="{FF2B5EF4-FFF2-40B4-BE49-F238E27FC236}">
                <a16:creationId xmlns:a16="http://schemas.microsoft.com/office/drawing/2014/main" xmlns="" id="{0D05F3E7-2559-4D1F-8614-3B4EDDB2B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58" y="4084586"/>
            <a:ext cx="4874198" cy="1961215"/>
          </a:xfrm>
          <a:prstGeom prst="rect">
            <a:avLst/>
          </a:prstGeom>
        </p:spPr>
      </p:pic>
      <p:pic>
        <p:nvPicPr>
          <p:cNvPr id="10" name="Picture 9">
            <a:extLst>
              <a:ext uri="{FF2B5EF4-FFF2-40B4-BE49-F238E27FC236}">
                <a16:creationId xmlns:a16="http://schemas.microsoft.com/office/drawing/2014/main" xmlns="" id="{F24A9997-D4CA-459E-98B9-CFED94E5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584" y="3368222"/>
            <a:ext cx="3951469" cy="3440283"/>
          </a:xfrm>
          <a:prstGeom prst="rect">
            <a:avLst/>
          </a:prstGeom>
        </p:spPr>
      </p:pic>
      <p:sp>
        <p:nvSpPr>
          <p:cNvPr id="11" name="Content Placeholder 2">
            <a:extLst>
              <a:ext uri="{FF2B5EF4-FFF2-40B4-BE49-F238E27FC236}">
                <a16:creationId xmlns:a16="http://schemas.microsoft.com/office/drawing/2014/main" xmlns="" id="{6DB8DD5B-4673-42ED-9DF8-DB86C4024C3B}"/>
              </a:ext>
            </a:extLst>
          </p:cNvPr>
          <p:cNvSpPr>
            <a:spLocks noGrp="1"/>
          </p:cNvSpPr>
          <p:nvPr>
            <p:ph idx="1"/>
          </p:nvPr>
        </p:nvSpPr>
        <p:spPr>
          <a:xfrm>
            <a:off x="838200" y="1825625"/>
            <a:ext cx="5455024" cy="2165462"/>
          </a:xfrm>
        </p:spPr>
        <p:txBody>
          <a:bodyPr>
            <a:normAutofit fontScale="92500"/>
          </a:bodyPr>
          <a:lstStyle/>
          <a:p>
            <a:r>
              <a:rPr lang="en-US" dirty="0"/>
              <a:t>Easy to use and understand</a:t>
            </a:r>
          </a:p>
          <a:p>
            <a:r>
              <a:rPr lang="en-US" dirty="0"/>
              <a:t>Reduced data collection effort</a:t>
            </a:r>
          </a:p>
          <a:p>
            <a:r>
              <a:rPr lang="en-US" dirty="0"/>
              <a:t>Simple to update/modify</a:t>
            </a:r>
          </a:p>
          <a:p>
            <a:r>
              <a:rPr lang="en-US" dirty="0"/>
              <a:t>Accessible for staff and consultants</a:t>
            </a:r>
          </a:p>
          <a:p>
            <a:endParaRPr lang="en-US" dirty="0"/>
          </a:p>
          <a:p>
            <a:pPr lvl="1"/>
            <a:endParaRPr lang="en-US" dirty="0"/>
          </a:p>
        </p:txBody>
      </p:sp>
      <p:pic>
        <p:nvPicPr>
          <p:cNvPr id="9" name="Content Placeholder 4">
            <a:extLst>
              <a:ext uri="{FF2B5EF4-FFF2-40B4-BE49-F238E27FC236}">
                <a16:creationId xmlns:a16="http://schemas.microsoft.com/office/drawing/2014/main" xmlns="" id="{1E5F3630-C172-4536-9451-037B059AB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940" y="1426473"/>
            <a:ext cx="2982372" cy="3754407"/>
          </a:xfrm>
          <a:prstGeom prst="rect">
            <a:avLst/>
          </a:prstGeom>
        </p:spPr>
      </p:pic>
    </p:spTree>
    <p:extLst>
      <p:ext uri="{BB962C8B-B14F-4D97-AF65-F5344CB8AC3E}">
        <p14:creationId xmlns:p14="http://schemas.microsoft.com/office/powerpoint/2010/main" val="248913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76598A-5E28-4173-AE3A-1E3E63C35312}"/>
              </a:ext>
            </a:extLst>
          </p:cNvPr>
          <p:cNvSpPr>
            <a:spLocks noGrp="1"/>
          </p:cNvSpPr>
          <p:nvPr>
            <p:ph type="title"/>
          </p:nvPr>
        </p:nvSpPr>
        <p:spPr>
          <a:xfrm>
            <a:off x="838200" y="365125"/>
            <a:ext cx="10515600" cy="2682875"/>
          </a:xfrm>
        </p:spPr>
        <p:txBody>
          <a:bodyPr>
            <a:normAutofit fontScale="90000"/>
          </a:bodyPr>
          <a:lstStyle/>
          <a:p>
            <a:r>
              <a:rPr lang="en-US" dirty="0"/>
              <a:t>Pedestrian LOS:</a:t>
            </a:r>
            <a:br>
              <a:rPr lang="en-US" dirty="0"/>
            </a:br>
            <a:r>
              <a:rPr lang="en-US" i="1" dirty="0">
                <a:solidFill>
                  <a:schemeClr val="accent6">
                    <a:lumMod val="75000"/>
                  </a:schemeClr>
                </a:solidFill>
              </a:rPr>
              <a:t>Any town that doesn’t have sidewalks doesn’t love its children.</a:t>
            </a:r>
            <a:br>
              <a:rPr lang="en-US" i="1" dirty="0">
                <a:solidFill>
                  <a:schemeClr val="accent6">
                    <a:lumMod val="75000"/>
                  </a:schemeClr>
                </a:solidFill>
              </a:rPr>
            </a:br>
            <a:r>
              <a:rPr lang="en-US" sz="3100" dirty="0">
                <a:solidFill>
                  <a:schemeClr val="accent6">
                    <a:lumMod val="75000"/>
                  </a:schemeClr>
                </a:solidFill>
              </a:rPr>
              <a:t>Margaret Mead</a:t>
            </a:r>
            <a:r>
              <a:rPr lang="en-US" dirty="0">
                <a:solidFill>
                  <a:schemeClr val="accent6">
                    <a:lumMod val="75000"/>
                  </a:schemeClr>
                </a:solidFill>
              </a:rPr>
              <a:t/>
            </a:r>
            <a:br>
              <a:rPr lang="en-US" dirty="0">
                <a:solidFill>
                  <a:schemeClr val="accent6">
                    <a:lumMod val="75000"/>
                  </a:schemeClr>
                </a:solidFill>
              </a:rPr>
            </a:br>
            <a:endParaRPr lang="en-US" dirty="0">
              <a:solidFill>
                <a:schemeClr val="accent6">
                  <a:lumMod val="75000"/>
                </a:schemeClr>
              </a:solidFill>
            </a:endParaRPr>
          </a:p>
        </p:txBody>
      </p:sp>
      <p:pic>
        <p:nvPicPr>
          <p:cNvPr id="5" name="Content Placeholder 4" descr="A view of a city street&#10;&#10;Description automatically generated">
            <a:extLst>
              <a:ext uri="{FF2B5EF4-FFF2-40B4-BE49-F238E27FC236}">
                <a16:creationId xmlns:a16="http://schemas.microsoft.com/office/drawing/2014/main" xmlns="" id="{6BE93AB7-55A2-47F9-9543-CAAA552F53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7072384" y="2217844"/>
            <a:ext cx="4885749" cy="3664312"/>
          </a:xfrm>
        </p:spPr>
      </p:pic>
      <p:pic>
        <p:nvPicPr>
          <p:cNvPr id="7" name="Picture 6" descr="A car is lined up in a tree&#10;&#10;Description automatically generated">
            <a:extLst>
              <a:ext uri="{FF2B5EF4-FFF2-40B4-BE49-F238E27FC236}">
                <a16:creationId xmlns:a16="http://schemas.microsoft.com/office/drawing/2014/main" xmlns="" id="{4892AB15-095E-41E7-AB83-B9DBA4B55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901" y="3582931"/>
            <a:ext cx="3879925" cy="2909944"/>
          </a:xfrm>
          <a:prstGeom prst="rect">
            <a:avLst/>
          </a:prstGeom>
        </p:spPr>
      </p:pic>
      <p:pic>
        <p:nvPicPr>
          <p:cNvPr id="9" name="Picture 8" descr="A sign on the side of a road&#10;&#10;Description automatically generated">
            <a:extLst>
              <a:ext uri="{FF2B5EF4-FFF2-40B4-BE49-F238E27FC236}">
                <a16:creationId xmlns:a16="http://schemas.microsoft.com/office/drawing/2014/main" xmlns="" id="{7C5FAA4E-9C31-4BBC-9409-8FF3C4B57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816" y="1930165"/>
            <a:ext cx="3564367" cy="2673275"/>
          </a:xfrm>
          <a:prstGeom prst="rect">
            <a:avLst/>
          </a:prstGeom>
        </p:spPr>
      </p:pic>
    </p:spTree>
    <p:extLst>
      <p:ext uri="{BB962C8B-B14F-4D97-AF65-F5344CB8AC3E}">
        <p14:creationId xmlns:p14="http://schemas.microsoft.com/office/powerpoint/2010/main" val="2823531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074C9-A7A2-4A94-9097-6828DF349E49}"/>
              </a:ext>
            </a:extLst>
          </p:cNvPr>
          <p:cNvSpPr>
            <a:spLocks noGrp="1"/>
          </p:cNvSpPr>
          <p:nvPr>
            <p:ph type="title"/>
          </p:nvPr>
        </p:nvSpPr>
        <p:spPr>
          <a:xfrm>
            <a:off x="546100" y="403225"/>
            <a:ext cx="3632200" cy="1325563"/>
          </a:xfrm>
        </p:spPr>
        <p:txBody>
          <a:bodyPr/>
          <a:lstStyle/>
          <a:p>
            <a:r>
              <a:rPr lang="en-US" dirty="0"/>
              <a:t>Pedestrian LOS</a:t>
            </a:r>
          </a:p>
        </p:txBody>
      </p:sp>
      <p:pic>
        <p:nvPicPr>
          <p:cNvPr id="11" name="Picture 10">
            <a:extLst>
              <a:ext uri="{FF2B5EF4-FFF2-40B4-BE49-F238E27FC236}">
                <a16:creationId xmlns:a16="http://schemas.microsoft.com/office/drawing/2014/main" xmlns="" id="{3A5CECD6-57FE-44A8-8698-D490A44817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100" y="2362200"/>
            <a:ext cx="3860800" cy="3860800"/>
          </a:xfrm>
          <a:prstGeom prst="rect">
            <a:avLst/>
          </a:prstGeom>
        </p:spPr>
      </p:pic>
      <p:pic>
        <p:nvPicPr>
          <p:cNvPr id="5" name="Content Placeholder 7" descr="A screenshot of a cell phone&#10;&#10;Description automatically generated">
            <a:extLst>
              <a:ext uri="{FF2B5EF4-FFF2-40B4-BE49-F238E27FC236}">
                <a16:creationId xmlns:a16="http://schemas.microsoft.com/office/drawing/2014/main" xmlns="" id="{757E8729-F505-4D33-ACC9-A6C2EC5584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9979" y="380273"/>
            <a:ext cx="3326566" cy="6097453"/>
          </a:xfrm>
        </p:spPr>
      </p:pic>
      <p:pic>
        <p:nvPicPr>
          <p:cNvPr id="7" name="Picture 6">
            <a:extLst>
              <a:ext uri="{FF2B5EF4-FFF2-40B4-BE49-F238E27FC236}">
                <a16:creationId xmlns:a16="http://schemas.microsoft.com/office/drawing/2014/main" xmlns="" id="{3B3F4200-C8F1-4913-A533-404489FD9C01}"/>
              </a:ext>
            </a:extLst>
          </p:cNvPr>
          <p:cNvPicPr/>
          <p:nvPr/>
        </p:nvPicPr>
        <p:blipFill rotWithShape="1">
          <a:blip r:embed="rId4">
            <a:extLst>
              <a:ext uri="{28A0092B-C50C-407E-A947-70E740481C1C}">
                <a14:useLocalDpi xmlns:a14="http://schemas.microsoft.com/office/drawing/2010/main" val="0"/>
              </a:ext>
            </a:extLst>
          </a:blip>
          <a:srcRect t="26370" b="868"/>
          <a:stretch/>
        </p:blipFill>
        <p:spPr bwMode="auto">
          <a:xfrm>
            <a:off x="4740275" y="301215"/>
            <a:ext cx="7168440" cy="61994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189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F90EAB-06B0-4B58-BE36-F0CEBDAD55A0}"/>
              </a:ext>
            </a:extLst>
          </p:cNvPr>
          <p:cNvSpPr>
            <a:spLocks noGrp="1"/>
          </p:cNvSpPr>
          <p:nvPr>
            <p:ph type="title"/>
          </p:nvPr>
        </p:nvSpPr>
        <p:spPr>
          <a:xfrm>
            <a:off x="655319" y="365125"/>
            <a:ext cx="5996203" cy="1692794"/>
          </a:xfrm>
        </p:spPr>
        <p:txBody>
          <a:bodyPr>
            <a:normAutofit/>
          </a:bodyPr>
          <a:lstStyle/>
          <a:p>
            <a:r>
              <a:rPr lang="en-US" sz="3700" b="1" dirty="0">
                <a:solidFill>
                  <a:schemeClr val="accent6">
                    <a:lumMod val="75000"/>
                  </a:schemeClr>
                </a:solidFill>
              </a:rPr>
              <a:t>Where’s my cheese?</a:t>
            </a:r>
            <a:br>
              <a:rPr lang="en-US" sz="3700" b="1" dirty="0">
                <a:solidFill>
                  <a:schemeClr val="accent6">
                    <a:lumMod val="75000"/>
                  </a:schemeClr>
                </a:solidFill>
              </a:rPr>
            </a:br>
            <a:r>
              <a:rPr lang="en-US" sz="3700" dirty="0"/>
              <a:t>How SB 743 changes the game</a:t>
            </a:r>
          </a:p>
        </p:txBody>
      </p:sp>
      <p:cxnSp>
        <p:nvCxnSpPr>
          <p:cNvPr id="11" name="Straight Arrow Connector 1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7C38F486-C31C-4FC0-88F0-A22F5990B863}"/>
              </a:ext>
            </a:extLst>
          </p:cNvPr>
          <p:cNvSpPr>
            <a:spLocks noGrp="1"/>
          </p:cNvSpPr>
          <p:nvPr>
            <p:ph idx="1"/>
          </p:nvPr>
        </p:nvSpPr>
        <p:spPr>
          <a:xfrm>
            <a:off x="655320" y="2575034"/>
            <a:ext cx="6527145" cy="3462228"/>
          </a:xfrm>
        </p:spPr>
        <p:txBody>
          <a:bodyPr>
            <a:normAutofit/>
          </a:bodyPr>
          <a:lstStyle/>
          <a:p>
            <a:r>
              <a:rPr lang="en-US" sz="2400" dirty="0"/>
              <a:t>New approach to analyzing impacts under CEQA</a:t>
            </a:r>
          </a:p>
          <a:p>
            <a:r>
              <a:rPr lang="en-US" sz="2400" dirty="0"/>
              <a:t>Calls for alternatives to Level of Service (LOS) measurements </a:t>
            </a:r>
          </a:p>
          <a:p>
            <a:r>
              <a:rPr lang="en-US" sz="2400" dirty="0"/>
              <a:t>“…auto delay will no longer be considered a significant impact under CEQA.”</a:t>
            </a:r>
          </a:p>
          <a:p>
            <a:r>
              <a:rPr lang="en-US" sz="2400" dirty="0"/>
              <a:t>Air quality, noise and safety are still analyzed</a:t>
            </a:r>
          </a:p>
        </p:txBody>
      </p:sp>
      <p:pic>
        <p:nvPicPr>
          <p:cNvPr id="7" name="Picture 6">
            <a:extLst>
              <a:ext uri="{FF2B5EF4-FFF2-40B4-BE49-F238E27FC236}">
                <a16:creationId xmlns:a16="http://schemas.microsoft.com/office/drawing/2014/main" xmlns="" id="{2D4AC2EE-4DA0-4688-834E-A001A4E2F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525" y="408022"/>
            <a:ext cx="5007745" cy="3898507"/>
          </a:xfrm>
          <a:prstGeom prst="rect">
            <a:avLst/>
          </a:prstGeom>
        </p:spPr>
      </p:pic>
    </p:spTree>
    <p:extLst>
      <p:ext uri="{BB962C8B-B14F-4D97-AF65-F5344CB8AC3E}">
        <p14:creationId xmlns:p14="http://schemas.microsoft.com/office/powerpoint/2010/main" val="186834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 parked on the side of a road&#10;&#10;Description automatically generated">
            <a:extLst>
              <a:ext uri="{FF2B5EF4-FFF2-40B4-BE49-F238E27FC236}">
                <a16:creationId xmlns:a16="http://schemas.microsoft.com/office/drawing/2014/main" xmlns="" id="{5977904C-17D1-43A0-9F29-89836B6E592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r="-2" b="16261"/>
          <a:stretch/>
        </p:blipFill>
        <p:spPr>
          <a:xfrm>
            <a:off x="6083786" y="-168318"/>
            <a:ext cx="6261330" cy="3932313"/>
          </a:xfrm>
          <a:prstGeom prst="rect">
            <a:avLst/>
          </a:prstGeom>
          <a:effectLst>
            <a:softEdge rad="533400"/>
          </a:effectLst>
        </p:spPr>
      </p:pic>
      <p:pic>
        <p:nvPicPr>
          <p:cNvPr id="17" name="Content Placeholder 4" descr="A sign on the side of a road&#10;&#10;Description automatically generated">
            <a:extLst>
              <a:ext uri="{FF2B5EF4-FFF2-40B4-BE49-F238E27FC236}">
                <a16:creationId xmlns:a16="http://schemas.microsoft.com/office/drawing/2014/main" xmlns="" id="{F5A01866-1CF7-43BD-B469-56D870E015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268" r="-1" b="-1"/>
          <a:stretch/>
        </p:blipFill>
        <p:spPr>
          <a:xfrm>
            <a:off x="6089904" y="2487168"/>
            <a:ext cx="6263640" cy="4215384"/>
          </a:xfrm>
          <a:prstGeom prst="rect">
            <a:avLst/>
          </a:prstGeom>
          <a:effectLst>
            <a:softEdge rad="533400"/>
          </a:effectLst>
        </p:spPr>
      </p:pic>
      <p:pic>
        <p:nvPicPr>
          <p:cNvPr id="18" name="Picture 14">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B76598A-5E28-4173-AE3A-1E3E63C35312}"/>
              </a:ext>
            </a:extLst>
          </p:cNvPr>
          <p:cNvSpPr>
            <a:spLocks noGrp="1"/>
          </p:cNvSpPr>
          <p:nvPr>
            <p:ph type="title"/>
          </p:nvPr>
        </p:nvSpPr>
        <p:spPr>
          <a:xfrm>
            <a:off x="804997" y="798445"/>
            <a:ext cx="5380649" cy="3203400"/>
          </a:xfrm>
        </p:spPr>
        <p:txBody>
          <a:bodyPr>
            <a:normAutofit/>
          </a:bodyPr>
          <a:lstStyle/>
          <a:p>
            <a:r>
              <a:rPr lang="en-US" sz="4000" dirty="0">
                <a:solidFill>
                  <a:srgbClr val="000000"/>
                </a:solidFill>
              </a:rPr>
              <a:t>Bicycle LOS:</a:t>
            </a:r>
            <a:br>
              <a:rPr lang="en-US" sz="4000" dirty="0">
                <a:solidFill>
                  <a:srgbClr val="000000"/>
                </a:solidFill>
              </a:rPr>
            </a:br>
            <a:r>
              <a:rPr lang="en-US" sz="4000" i="1" dirty="0">
                <a:solidFill>
                  <a:schemeClr val="accent6">
                    <a:lumMod val="75000"/>
                  </a:schemeClr>
                </a:solidFill>
              </a:rPr>
              <a:t>The bicycle is a curious vehicle. Its passenger is its engine. -</a:t>
            </a:r>
            <a:br>
              <a:rPr lang="en-US" sz="4000" i="1" dirty="0">
                <a:solidFill>
                  <a:schemeClr val="accent6">
                    <a:lumMod val="75000"/>
                  </a:schemeClr>
                </a:solidFill>
              </a:rPr>
            </a:br>
            <a:r>
              <a:rPr lang="en-US" sz="4000" i="1" dirty="0">
                <a:solidFill>
                  <a:schemeClr val="accent6">
                    <a:lumMod val="75000"/>
                  </a:schemeClr>
                </a:solidFill>
              </a:rPr>
              <a:t>John Howard</a:t>
            </a:r>
          </a:p>
        </p:txBody>
      </p:sp>
    </p:spTree>
    <p:extLst>
      <p:ext uri="{BB962C8B-B14F-4D97-AF65-F5344CB8AC3E}">
        <p14:creationId xmlns:p14="http://schemas.microsoft.com/office/powerpoint/2010/main" val="424329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074C9-A7A2-4A94-9097-6828DF349E49}"/>
              </a:ext>
            </a:extLst>
          </p:cNvPr>
          <p:cNvSpPr>
            <a:spLocks noGrp="1"/>
          </p:cNvSpPr>
          <p:nvPr>
            <p:ph type="title"/>
          </p:nvPr>
        </p:nvSpPr>
        <p:spPr/>
        <p:txBody>
          <a:bodyPr/>
          <a:lstStyle/>
          <a:p>
            <a:r>
              <a:rPr lang="en-US" dirty="0"/>
              <a:t>Bicycle LOS</a:t>
            </a:r>
          </a:p>
        </p:txBody>
      </p:sp>
      <p:pic>
        <p:nvPicPr>
          <p:cNvPr id="6" name="Picture 5">
            <a:extLst>
              <a:ext uri="{FF2B5EF4-FFF2-40B4-BE49-F238E27FC236}">
                <a16:creationId xmlns:a16="http://schemas.microsoft.com/office/drawing/2014/main" xmlns="" id="{1255A1F7-7256-4A1D-8F45-AF3687DC6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24617"/>
            <a:ext cx="3389473" cy="2531643"/>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xmlns="" id="{0BB10232-2E6A-4E85-AA90-3A9150AC1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421" y="139700"/>
            <a:ext cx="4968682" cy="6578600"/>
          </a:xfrm>
          <a:prstGeom prst="rect">
            <a:avLst/>
          </a:prstGeom>
        </p:spPr>
      </p:pic>
      <p:pic>
        <p:nvPicPr>
          <p:cNvPr id="7" name="Picture 6" descr="A stool in front of a brick wall&#10;&#10;Description automatically generated">
            <a:extLst>
              <a:ext uri="{FF2B5EF4-FFF2-40B4-BE49-F238E27FC236}">
                <a16:creationId xmlns:a16="http://schemas.microsoft.com/office/drawing/2014/main" xmlns="" id="{E79F6B07-2906-4E03-B522-7A059CC5C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 y="4093372"/>
            <a:ext cx="3389473" cy="2542104"/>
          </a:xfrm>
          <a:prstGeom prst="rect">
            <a:avLst/>
          </a:prstGeom>
        </p:spPr>
      </p:pic>
      <p:pic>
        <p:nvPicPr>
          <p:cNvPr id="4" name="Content Placeholder 3">
            <a:extLst>
              <a:ext uri="{FF2B5EF4-FFF2-40B4-BE49-F238E27FC236}">
                <a16:creationId xmlns:a16="http://schemas.microsoft.com/office/drawing/2014/main" xmlns="" id="{E14C6DA9-8CE8-40BB-B5E0-6B30231EF3E7}"/>
              </a:ext>
            </a:extLst>
          </p:cNvPr>
          <p:cNvPicPr>
            <a:picLocks noGrp="1"/>
          </p:cNvPicPr>
          <p:nvPr>
            <p:ph idx="1"/>
          </p:nvPr>
        </p:nvPicPr>
        <p:blipFill rotWithShape="1">
          <a:blip r:embed="rId5">
            <a:extLst>
              <a:ext uri="{28A0092B-C50C-407E-A947-70E740481C1C}">
                <a14:useLocalDpi xmlns:a14="http://schemas.microsoft.com/office/drawing/2010/main" val="0"/>
              </a:ext>
            </a:extLst>
          </a:blip>
          <a:srcRect t="27003"/>
          <a:stretch/>
        </p:blipFill>
        <p:spPr bwMode="auto">
          <a:xfrm>
            <a:off x="5066852" y="139700"/>
            <a:ext cx="6777317" cy="6578599"/>
          </a:xfrm>
          <a:prstGeom prst="rect">
            <a:avLst/>
          </a:prstGeom>
          <a:noFill/>
          <a:ln>
            <a:noFill/>
          </a:ln>
        </p:spPr>
      </p:pic>
    </p:spTree>
    <p:extLst>
      <p:ext uri="{BB962C8B-B14F-4D97-AF65-F5344CB8AC3E}">
        <p14:creationId xmlns:p14="http://schemas.microsoft.com/office/powerpoint/2010/main" val="36435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EC573-91E4-4F66-A1AA-7F1851D72CD9}"/>
              </a:ext>
            </a:extLst>
          </p:cNvPr>
          <p:cNvSpPr>
            <a:spLocks noGrp="1"/>
          </p:cNvSpPr>
          <p:nvPr>
            <p:ph type="title"/>
          </p:nvPr>
        </p:nvSpPr>
        <p:spPr>
          <a:xfrm>
            <a:off x="838200" y="365124"/>
            <a:ext cx="10515600" cy="2111375"/>
          </a:xfrm>
        </p:spPr>
        <p:txBody>
          <a:bodyPr>
            <a:noAutofit/>
          </a:bodyPr>
          <a:lstStyle/>
          <a:p>
            <a:r>
              <a:rPr lang="en-US" sz="3600" dirty="0"/>
              <a:t>Transit LOS:</a:t>
            </a:r>
            <a:br>
              <a:rPr lang="en-US" sz="3600" dirty="0"/>
            </a:br>
            <a:r>
              <a:rPr lang="en-US" sz="3600" i="1" dirty="0">
                <a:solidFill>
                  <a:schemeClr val="accent6">
                    <a:lumMod val="75000"/>
                  </a:schemeClr>
                </a:solidFill>
              </a:rPr>
              <a:t>A developed country isn’t a place where the poor have cars. It’s where the rich use public transit.</a:t>
            </a:r>
            <a:br>
              <a:rPr lang="en-US" sz="3600" i="1" dirty="0">
                <a:solidFill>
                  <a:schemeClr val="accent6">
                    <a:lumMod val="75000"/>
                  </a:schemeClr>
                </a:solidFill>
              </a:rPr>
            </a:br>
            <a:r>
              <a:rPr lang="en-US" sz="2400" dirty="0">
                <a:solidFill>
                  <a:schemeClr val="accent6">
                    <a:lumMod val="75000"/>
                  </a:schemeClr>
                </a:solidFill>
              </a:rPr>
              <a:t>Gustavo </a:t>
            </a:r>
            <a:r>
              <a:rPr lang="en-US" sz="2400" dirty="0" err="1">
                <a:solidFill>
                  <a:schemeClr val="accent6">
                    <a:lumMod val="75000"/>
                  </a:schemeClr>
                </a:solidFill>
              </a:rPr>
              <a:t>Petro</a:t>
            </a:r>
            <a:endParaRPr lang="en-US" sz="3200" dirty="0">
              <a:solidFill>
                <a:schemeClr val="accent6">
                  <a:lumMod val="75000"/>
                </a:schemeClr>
              </a:solidFill>
            </a:endParaRPr>
          </a:p>
        </p:txBody>
      </p:sp>
      <p:pic>
        <p:nvPicPr>
          <p:cNvPr id="6" name="Content Placeholder 5" descr="A public transit bus on a city street&#10;&#10;Description automatically generated">
            <a:extLst>
              <a:ext uri="{FF2B5EF4-FFF2-40B4-BE49-F238E27FC236}">
                <a16:creationId xmlns:a16="http://schemas.microsoft.com/office/drawing/2014/main" xmlns="" id="{BC2E8A02-E40D-4B39-B8EF-D021159E49F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6143"/>
          <a:stretch/>
        </p:blipFill>
        <p:spPr>
          <a:xfrm>
            <a:off x="942669" y="2720565"/>
            <a:ext cx="6936031" cy="3321873"/>
          </a:xfrm>
        </p:spPr>
      </p:pic>
      <p:pic>
        <p:nvPicPr>
          <p:cNvPr id="7" name="Picture 6" descr="A sign on the side of a road&#10;&#10;Description automatically generated">
            <a:extLst>
              <a:ext uri="{FF2B5EF4-FFF2-40B4-BE49-F238E27FC236}">
                <a16:creationId xmlns:a16="http://schemas.microsoft.com/office/drawing/2014/main" xmlns="" id="{1A686F7A-E8BB-4E8B-A8D0-2A2F8B247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85" t="12176"/>
          <a:stretch/>
        </p:blipFill>
        <p:spPr>
          <a:xfrm>
            <a:off x="8326921" y="3149496"/>
            <a:ext cx="3026879" cy="2464012"/>
          </a:xfrm>
          <a:prstGeom prst="rect">
            <a:avLst/>
          </a:prstGeom>
        </p:spPr>
      </p:pic>
    </p:spTree>
    <p:extLst>
      <p:ext uri="{BB962C8B-B14F-4D97-AF65-F5344CB8AC3E}">
        <p14:creationId xmlns:p14="http://schemas.microsoft.com/office/powerpoint/2010/main" val="2640751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074C9-A7A2-4A94-9097-6828DF349E49}"/>
              </a:ext>
            </a:extLst>
          </p:cNvPr>
          <p:cNvSpPr>
            <a:spLocks noGrp="1"/>
          </p:cNvSpPr>
          <p:nvPr>
            <p:ph type="title"/>
          </p:nvPr>
        </p:nvSpPr>
        <p:spPr/>
        <p:txBody>
          <a:bodyPr/>
          <a:lstStyle/>
          <a:p>
            <a:r>
              <a:rPr lang="en-US" dirty="0"/>
              <a:t>Transit LOS</a:t>
            </a:r>
          </a:p>
        </p:txBody>
      </p:sp>
      <p:pic>
        <p:nvPicPr>
          <p:cNvPr id="6" name="Picture 5">
            <a:extLst>
              <a:ext uri="{FF2B5EF4-FFF2-40B4-BE49-F238E27FC236}">
                <a16:creationId xmlns:a16="http://schemas.microsoft.com/office/drawing/2014/main" xmlns="" id="{1CBC4ACA-5650-439A-BC49-EA5471646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463" y="1690688"/>
            <a:ext cx="3495675" cy="46609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xmlns="" id="{ACC86102-40EB-4EEF-913C-3BE1761FA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823" y="152400"/>
            <a:ext cx="4623913" cy="6553200"/>
          </a:xfrm>
          <a:prstGeom prst="rect">
            <a:avLst/>
          </a:prstGeom>
        </p:spPr>
      </p:pic>
      <p:pic>
        <p:nvPicPr>
          <p:cNvPr id="4" name="Content Placeholder 3">
            <a:extLst>
              <a:ext uri="{FF2B5EF4-FFF2-40B4-BE49-F238E27FC236}">
                <a16:creationId xmlns:a16="http://schemas.microsoft.com/office/drawing/2014/main" xmlns="" id="{DF3785E1-A377-4FD3-9A9B-D0878F325715}"/>
              </a:ext>
            </a:extLst>
          </p:cNvPr>
          <p:cNvPicPr>
            <a:picLocks noGrp="1"/>
          </p:cNvPicPr>
          <p:nvPr>
            <p:ph idx="1"/>
          </p:nvPr>
        </p:nvPicPr>
        <p:blipFill rotWithShape="1">
          <a:blip r:embed="rId4">
            <a:extLst>
              <a:ext uri="{28A0092B-C50C-407E-A947-70E740481C1C}">
                <a14:useLocalDpi xmlns:a14="http://schemas.microsoft.com/office/drawing/2010/main" val="0"/>
              </a:ext>
            </a:extLst>
          </a:blip>
          <a:srcRect t="26720"/>
          <a:stretch/>
        </p:blipFill>
        <p:spPr bwMode="auto">
          <a:xfrm>
            <a:off x="4982638" y="152400"/>
            <a:ext cx="6958350" cy="6553200"/>
          </a:xfrm>
          <a:prstGeom prst="rect">
            <a:avLst/>
          </a:prstGeom>
          <a:noFill/>
          <a:ln>
            <a:noFill/>
          </a:ln>
        </p:spPr>
      </p:pic>
    </p:spTree>
    <p:extLst>
      <p:ext uri="{BB962C8B-B14F-4D97-AF65-F5344CB8AC3E}">
        <p14:creationId xmlns:p14="http://schemas.microsoft.com/office/powerpoint/2010/main" val="7413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3C8793F-47CA-46E7-8325-CEC625615849}"/>
              </a:ext>
            </a:extLst>
          </p:cNvPr>
          <p:cNvPicPr>
            <a:picLocks noChangeAspect="1"/>
          </p:cNvPicPr>
          <p:nvPr/>
        </p:nvPicPr>
        <p:blipFill>
          <a:blip r:embed="rId3"/>
          <a:stretch>
            <a:fillRect/>
          </a:stretch>
        </p:blipFill>
        <p:spPr>
          <a:xfrm>
            <a:off x="-897" y="0"/>
            <a:ext cx="12583486" cy="6858000"/>
          </a:xfrm>
          <a:prstGeom prst="rect">
            <a:avLst/>
          </a:prstGeom>
        </p:spPr>
      </p:pic>
      <p:sp>
        <p:nvSpPr>
          <p:cNvPr id="5" name="Rectangle 4">
            <a:extLst>
              <a:ext uri="{FF2B5EF4-FFF2-40B4-BE49-F238E27FC236}">
                <a16:creationId xmlns:a16="http://schemas.microsoft.com/office/drawing/2014/main" xmlns="" id="{E0D54AE6-AE4F-4346-9705-DBD9EC1CBC98}"/>
              </a:ext>
            </a:extLst>
          </p:cNvPr>
          <p:cNvSpPr/>
          <p:nvPr/>
        </p:nvSpPr>
        <p:spPr>
          <a:xfrm>
            <a:off x="89647" y="5824094"/>
            <a:ext cx="10323755"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rPr>
              <a:t>“It is better to be roughly right than precisely wrong.”                               </a:t>
            </a:r>
            <a:r>
              <a:rPr kumimoji="0" lang="en-US" sz="14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rPr>
              <a:t>John Maynard Keynes</a:t>
            </a:r>
            <a:endParaRPr kumimoji="0" lang="en-US" sz="18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511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E443AD-E30E-480A-AAD3-4D938BF49BF9}"/>
              </a:ext>
            </a:extLst>
          </p:cNvPr>
          <p:cNvSpPr>
            <a:spLocks noGrp="1"/>
          </p:cNvSpPr>
          <p:nvPr>
            <p:ph type="title"/>
          </p:nvPr>
        </p:nvSpPr>
        <p:spPr>
          <a:xfrm>
            <a:off x="569258" y="451187"/>
            <a:ext cx="10515600" cy="1325563"/>
          </a:xfrm>
        </p:spPr>
        <p:txBody>
          <a:bodyPr/>
          <a:lstStyle/>
          <a:p>
            <a:r>
              <a:rPr lang="en-US" dirty="0">
                <a:solidFill>
                  <a:schemeClr val="accent6">
                    <a:lumMod val="75000"/>
                  </a:schemeClr>
                </a:solidFill>
                <a:effectLst>
                  <a:outerShdw blurRad="38100" dist="38100" dir="2700000" algn="tl">
                    <a:srgbClr val="000000">
                      <a:alpha val="43137"/>
                    </a:srgbClr>
                  </a:outerShdw>
                </a:effectLst>
              </a:rPr>
              <a:t>Carlsbad TIA Guidelines</a:t>
            </a:r>
          </a:p>
        </p:txBody>
      </p:sp>
      <p:graphicFrame>
        <p:nvGraphicFramePr>
          <p:cNvPr id="4" name="Content Placeholder 3">
            <a:extLst>
              <a:ext uri="{FF2B5EF4-FFF2-40B4-BE49-F238E27FC236}">
                <a16:creationId xmlns:a16="http://schemas.microsoft.com/office/drawing/2014/main" xmlns="" id="{318D4796-626D-4D6F-B7CA-36865F71030B}"/>
              </a:ext>
            </a:extLst>
          </p:cNvPr>
          <p:cNvGraphicFramePr>
            <a:graphicFrameLocks noGrp="1"/>
          </p:cNvGraphicFramePr>
          <p:nvPr>
            <p:ph idx="1"/>
            <p:extLst/>
          </p:nvPr>
        </p:nvGraphicFramePr>
        <p:xfrm>
          <a:off x="6325496" y="1290918"/>
          <a:ext cx="6336254" cy="4886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xmlns="" id="{A2D5FB67-9EDD-4E9C-A963-496DE633CF74}"/>
              </a:ext>
            </a:extLst>
          </p:cNvPr>
          <p:cNvSpPr/>
          <p:nvPr/>
        </p:nvSpPr>
        <p:spPr>
          <a:xfrm>
            <a:off x="569258" y="1610281"/>
            <a:ext cx="6096000" cy="4247317"/>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We can no longer expect to build our way out of congestion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Limit the resources used to evaluate roadway capacity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If you make more roads, you will have more traffic.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Allow roads to get LOS exemptions once they have reached their ultimate cross section…</a:t>
            </a:r>
          </a:p>
        </p:txBody>
      </p:sp>
    </p:spTree>
    <p:extLst>
      <p:ext uri="{BB962C8B-B14F-4D97-AF65-F5344CB8AC3E}">
        <p14:creationId xmlns:p14="http://schemas.microsoft.com/office/powerpoint/2010/main" val="2695439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711C6D0-612A-40C8-ADE4-5DC0D8B3CF08}"/>
              </a:ext>
            </a:extLst>
          </p:cNvPr>
          <p:cNvPicPr>
            <a:picLocks noChangeAspect="1"/>
          </p:cNvPicPr>
          <p:nvPr/>
        </p:nvPicPr>
        <p:blipFill>
          <a:blip r:embed="rId3"/>
          <a:stretch>
            <a:fillRect/>
          </a:stretch>
        </p:blipFill>
        <p:spPr>
          <a:xfrm>
            <a:off x="8200978" y="1032734"/>
            <a:ext cx="4300603" cy="5825266"/>
          </a:xfrm>
          <a:prstGeom prst="rect">
            <a:avLst/>
          </a:prstGeom>
        </p:spPr>
      </p:pic>
      <p:sp>
        <p:nvSpPr>
          <p:cNvPr id="2" name="Title 1">
            <a:extLst>
              <a:ext uri="{FF2B5EF4-FFF2-40B4-BE49-F238E27FC236}">
                <a16:creationId xmlns:a16="http://schemas.microsoft.com/office/drawing/2014/main" xmlns="" id="{980AFDC4-EE78-4DF0-9E1D-F41936770A0A}"/>
              </a:ext>
            </a:extLst>
          </p:cNvPr>
          <p:cNvSpPr>
            <a:spLocks noGrp="1"/>
          </p:cNvSpPr>
          <p:nvPr>
            <p:ph type="title"/>
          </p:nvPr>
        </p:nvSpPr>
        <p:spPr/>
        <p:txBody>
          <a:bodyPr/>
          <a:lstStyle/>
          <a:p>
            <a:r>
              <a:rPr lang="en-US" dirty="0">
                <a:solidFill>
                  <a:schemeClr val="accent6">
                    <a:lumMod val="75000"/>
                  </a:schemeClr>
                </a:solidFill>
                <a:effectLst>
                  <a:outerShdw blurRad="38100" dist="38100" dir="2700000" algn="tl">
                    <a:srgbClr val="000000">
                      <a:alpha val="43137"/>
                    </a:srgbClr>
                  </a:outerShdw>
                </a:effectLst>
              </a:rPr>
              <a:t>Smaller Projects= Streamlined Reports</a:t>
            </a:r>
          </a:p>
        </p:txBody>
      </p:sp>
      <p:graphicFrame>
        <p:nvGraphicFramePr>
          <p:cNvPr id="7" name="Content Placeholder 6">
            <a:extLst>
              <a:ext uri="{FF2B5EF4-FFF2-40B4-BE49-F238E27FC236}">
                <a16:creationId xmlns:a16="http://schemas.microsoft.com/office/drawing/2014/main" xmlns="" id="{A48D7F99-C0EC-439D-B362-9E45CE762922}"/>
              </a:ext>
            </a:extLst>
          </p:cNvPr>
          <p:cNvGraphicFramePr>
            <a:graphicFrameLocks noGrp="1"/>
          </p:cNvGraphicFramePr>
          <p:nvPr>
            <p:ph idx="1"/>
            <p:extLst/>
          </p:nvPr>
        </p:nvGraphicFramePr>
        <p:xfrm>
          <a:off x="630153" y="1690688"/>
          <a:ext cx="7362778" cy="3793825"/>
        </p:xfrm>
        <a:graphic>
          <a:graphicData uri="http://schemas.openxmlformats.org/drawingml/2006/table">
            <a:tbl>
              <a:tblPr firstRow="1" firstCol="1" bandRow="1"/>
              <a:tblGrid>
                <a:gridCol w="1680666">
                  <a:extLst>
                    <a:ext uri="{9D8B030D-6E8A-4147-A177-3AD203B41FA5}">
                      <a16:colId xmlns:a16="http://schemas.microsoft.com/office/drawing/2014/main" xmlns="" val="3982873305"/>
                    </a:ext>
                  </a:extLst>
                </a:gridCol>
                <a:gridCol w="1420528">
                  <a:extLst>
                    <a:ext uri="{9D8B030D-6E8A-4147-A177-3AD203B41FA5}">
                      <a16:colId xmlns:a16="http://schemas.microsoft.com/office/drawing/2014/main" xmlns="" val="2416964601"/>
                    </a:ext>
                  </a:extLst>
                </a:gridCol>
                <a:gridCol w="1420528">
                  <a:extLst>
                    <a:ext uri="{9D8B030D-6E8A-4147-A177-3AD203B41FA5}">
                      <a16:colId xmlns:a16="http://schemas.microsoft.com/office/drawing/2014/main" xmlns="" val="2187053989"/>
                    </a:ext>
                  </a:extLst>
                </a:gridCol>
                <a:gridCol w="1420528">
                  <a:extLst>
                    <a:ext uri="{9D8B030D-6E8A-4147-A177-3AD203B41FA5}">
                      <a16:colId xmlns:a16="http://schemas.microsoft.com/office/drawing/2014/main" xmlns="" val="3702293127"/>
                    </a:ext>
                  </a:extLst>
                </a:gridCol>
                <a:gridCol w="1420528">
                  <a:extLst>
                    <a:ext uri="{9D8B030D-6E8A-4147-A177-3AD203B41FA5}">
                      <a16:colId xmlns:a16="http://schemas.microsoft.com/office/drawing/2014/main" xmlns="" val="3315268966"/>
                    </a:ext>
                  </a:extLst>
                </a:gridCol>
              </a:tblGrid>
              <a:tr h="234344">
                <a:tc rowSpan="2">
                  <a:txBody>
                    <a:bodyPr/>
                    <a:lstStyle/>
                    <a:p>
                      <a:pPr marL="0" marR="0" algn="ctr">
                        <a:lnSpc>
                          <a:spcPct val="107000"/>
                        </a:lnSpc>
                        <a:spcBef>
                          <a:spcPts val="0"/>
                        </a:spcBef>
                        <a:spcAft>
                          <a:spcPts val="0"/>
                        </a:spcAft>
                      </a:pPr>
                      <a:r>
                        <a:rPr lang="en-US" sz="1500" b="1" dirty="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Land Use</a:t>
                      </a:r>
                      <a:endParaRPr lang="en-US" sz="15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124983" marR="124983" marT="62492" marB="62492"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3864"/>
                    </a:solidFill>
                  </a:tcPr>
                </a:tc>
                <a:tc gridSpan="4">
                  <a:txBody>
                    <a:bodyPr/>
                    <a:lstStyle/>
                    <a:p>
                      <a:pPr marL="0" marR="0" algn="ctr">
                        <a:lnSpc>
                          <a:spcPct val="107000"/>
                        </a:lnSpc>
                        <a:spcBef>
                          <a:spcPts val="0"/>
                        </a:spcBef>
                        <a:spcAft>
                          <a:spcPts val="0"/>
                        </a:spcAft>
                      </a:pPr>
                      <a:r>
                        <a:rPr lang="en-US" sz="1500" b="1" dirty="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Forecast Project Generated Auto Trips</a:t>
                      </a:r>
                      <a:endParaRPr lang="en-US" sz="15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124983" marR="124983" marT="62492" marB="6249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386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77830459"/>
                  </a:ext>
                </a:extLst>
              </a:tr>
              <a:tr h="658766">
                <a:tc vMerge="1">
                  <a:txBody>
                    <a:bodyPr/>
                    <a:lstStyle/>
                    <a:p>
                      <a:endParaRPr lang="en-US"/>
                    </a:p>
                  </a:txBody>
                  <a:tcPr/>
                </a:tc>
                <a:tc>
                  <a:txBody>
                    <a:bodyPr/>
                    <a:lstStyle/>
                    <a:p>
                      <a:pPr marL="0" marR="0" algn="ctr">
                        <a:lnSpc>
                          <a:spcPct val="107000"/>
                        </a:lnSpc>
                        <a:spcBef>
                          <a:spcPts val="0"/>
                        </a:spcBef>
                        <a:spcAft>
                          <a:spcPts val="0"/>
                        </a:spcAft>
                      </a:pPr>
                      <a:r>
                        <a:rPr lang="en-US" sz="1400" b="0" dirty="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200-500 ADT</a:t>
                      </a:r>
                      <a:endParaRPr lang="en-US" sz="1500" b="0" dirty="0">
                        <a:effectLst/>
                        <a:latin typeface="Segoe Condensed" panose="020B0606040200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0" dirty="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or</a:t>
                      </a:r>
                      <a:endParaRPr lang="en-US" sz="1500" b="0" dirty="0">
                        <a:effectLst/>
                        <a:latin typeface="Segoe Condensed" panose="020B0606040200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0" dirty="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20-50 peak hour trips</a:t>
                      </a:r>
                      <a:endParaRPr lang="en-US" sz="1500" b="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93737" marR="937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400" b="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500 to 1,000 ADT</a:t>
                      </a:r>
                      <a:endParaRPr lang="en-US" sz="1500" b="0">
                        <a:effectLst/>
                        <a:latin typeface="Segoe Condensed" panose="020B0606040200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or</a:t>
                      </a:r>
                      <a:endParaRPr lang="en-US" sz="1500" b="0">
                        <a:effectLst/>
                        <a:latin typeface="Segoe Condensed" panose="020B0606040200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50 to 100 peak hour trips</a:t>
                      </a:r>
                      <a:endParaRPr lang="en-US" sz="1500" b="0">
                        <a:effectLst/>
                        <a:latin typeface="Segoe Condensed" panose="020B0606040200020203" pitchFamily="34" charset="0"/>
                        <a:ea typeface="Calibri" panose="020F0502020204030204" pitchFamily="34" charset="0"/>
                        <a:cs typeface="Times New Roman" panose="02020603050405020304" pitchFamily="18" charset="0"/>
                      </a:endParaRPr>
                    </a:p>
                  </a:txBody>
                  <a:tcPr marL="93737" marR="937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400" b="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1,000 to 2,400 ADT</a:t>
                      </a:r>
                      <a:endParaRPr lang="en-US" sz="1500" b="0">
                        <a:effectLst/>
                        <a:latin typeface="Segoe Condensed" panose="020B0606040200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or</a:t>
                      </a:r>
                      <a:endParaRPr lang="en-US" sz="1500" b="0">
                        <a:effectLst/>
                        <a:latin typeface="Segoe Condensed" panose="020B0606040200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100 to 200 peak hour trips</a:t>
                      </a:r>
                      <a:endParaRPr lang="en-US" sz="1500" b="0">
                        <a:effectLst/>
                        <a:latin typeface="Segoe Condensed" panose="020B0606040200020203" pitchFamily="34" charset="0"/>
                        <a:ea typeface="Calibri" panose="020F0502020204030204" pitchFamily="34" charset="0"/>
                        <a:cs typeface="Times New Roman" panose="02020603050405020304" pitchFamily="18" charset="0"/>
                      </a:endParaRPr>
                    </a:p>
                  </a:txBody>
                  <a:tcPr marL="93737" marR="937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400" b="0" dirty="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&gt;2,400 ADT</a:t>
                      </a:r>
                      <a:endParaRPr lang="en-US" sz="1500" b="0" dirty="0">
                        <a:effectLst/>
                        <a:latin typeface="Segoe Condensed" panose="020B0606040200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0" dirty="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or</a:t>
                      </a:r>
                      <a:endParaRPr lang="en-US" sz="1500" b="0" dirty="0">
                        <a:effectLst/>
                        <a:latin typeface="Segoe Condensed" panose="020B0606040200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0" dirty="0">
                          <a:solidFill>
                            <a:srgbClr val="FFFFFF"/>
                          </a:solidFill>
                          <a:effectLst/>
                          <a:latin typeface="Segoe Condensed" panose="020B0606040200020203" pitchFamily="34" charset="0"/>
                          <a:ea typeface="Calibri" panose="020F0502020204030204" pitchFamily="34" charset="0"/>
                          <a:cs typeface="Times New Roman" panose="02020603050405020304" pitchFamily="18" charset="0"/>
                        </a:rPr>
                        <a:t>&gt;200 peak hour trips</a:t>
                      </a:r>
                      <a:endParaRPr lang="en-US" sz="1500" b="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93737" marR="937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3864"/>
                    </a:solidFill>
                  </a:tcPr>
                </a:tc>
                <a:extLst>
                  <a:ext uri="{0D108BD9-81ED-4DB2-BD59-A6C34878D82A}">
                    <a16:rowId xmlns:a16="http://schemas.microsoft.com/office/drawing/2014/main" xmlns="" val="697433882"/>
                  </a:ext>
                </a:extLst>
              </a:tr>
              <a:tr h="611897">
                <a:tc>
                  <a:txBody>
                    <a:bodyPr/>
                    <a:lstStyle/>
                    <a:p>
                      <a:pPr marL="0" marR="0" algn="l">
                        <a:lnSpc>
                          <a:spcPct val="107000"/>
                        </a:lnSpc>
                        <a:spcBef>
                          <a:spcPts val="0"/>
                        </a:spcBef>
                        <a:spcAft>
                          <a:spcPts val="0"/>
                        </a:spcAft>
                      </a:pPr>
                      <a:r>
                        <a:rPr lang="en-US" sz="1400">
                          <a:effectLst/>
                          <a:latin typeface="Segoe Condensed" panose="020B0606040200020203" pitchFamily="34" charset="0"/>
                          <a:ea typeface="Calibri" panose="020F0502020204030204" pitchFamily="34" charset="0"/>
                          <a:cs typeface="Times New Roman" panose="02020603050405020304" pitchFamily="18" charset="0"/>
                        </a:rPr>
                        <a:t>Conforms to Approved Specific Plan or Master Plan</a:t>
                      </a:r>
                      <a:endParaRPr lang="en-US" sz="1500">
                        <a:effectLst/>
                        <a:latin typeface="Segoe Condensed" panose="020B0606040200020203" pitchFamily="34" charset="0"/>
                        <a:ea typeface="Calibri" panose="020F0502020204030204" pitchFamily="34" charset="0"/>
                        <a:cs typeface="Times New Roman" panose="02020603050405020304" pitchFamily="18" charset="0"/>
                      </a:endParaRP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4">
                  <a:txBody>
                    <a:bodyPr/>
                    <a:lstStyle/>
                    <a:p>
                      <a:pPr marL="0" marR="0" algn="ctr">
                        <a:lnSpc>
                          <a:spcPct val="107000"/>
                        </a:lnSpc>
                        <a:spcBef>
                          <a:spcPts val="0"/>
                        </a:spcBef>
                        <a:spcAft>
                          <a:spcPts val="0"/>
                        </a:spcAft>
                      </a:pPr>
                      <a:r>
                        <a:rPr lang="en-US" sz="1500">
                          <a:effectLst/>
                          <a:latin typeface="Segoe Condensed" panose="020B0606040200020203" pitchFamily="34" charset="0"/>
                          <a:ea typeface="Calibri" panose="020F0502020204030204" pitchFamily="34" charset="0"/>
                          <a:cs typeface="Times New Roman" panose="02020603050405020304" pitchFamily="18" charset="0"/>
                        </a:rPr>
                        <a:t>Level I</a:t>
                      </a:r>
                    </a:p>
                  </a:txBody>
                  <a:tcPr marL="124983" marR="124983" marT="62492" marB="6249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597127015"/>
                  </a:ext>
                </a:extLst>
              </a:tr>
              <a:tr h="611897">
                <a:tc>
                  <a:txBody>
                    <a:bodyPr/>
                    <a:lstStyle/>
                    <a:p>
                      <a:pPr marL="0" marR="0" algn="l">
                        <a:lnSpc>
                          <a:spcPct val="107000"/>
                        </a:lnSpc>
                        <a:spcBef>
                          <a:spcPts val="0"/>
                        </a:spcBef>
                        <a:spcAft>
                          <a:spcPts val="0"/>
                        </a:spcAft>
                      </a:pPr>
                      <a:r>
                        <a:rPr lang="en-US" sz="1400">
                          <a:effectLst/>
                          <a:latin typeface="Segoe Condensed" panose="020B0606040200020203" pitchFamily="34" charset="0"/>
                          <a:ea typeface="Calibri" panose="020F0502020204030204" pitchFamily="34" charset="0"/>
                          <a:cs typeface="Times New Roman" panose="02020603050405020304" pitchFamily="18" charset="0"/>
                        </a:rPr>
                        <a:t>Conforms to General Plan or Zoning</a:t>
                      </a:r>
                      <a:endParaRPr lang="en-US" sz="1500">
                        <a:effectLst/>
                        <a:latin typeface="Segoe Condensed" panose="020B0606040200020203" pitchFamily="34" charset="0"/>
                        <a:ea typeface="Calibri" panose="020F0502020204030204" pitchFamily="34" charset="0"/>
                        <a:cs typeface="Times New Roman" panose="02020603050405020304" pitchFamily="18" charset="0"/>
                      </a:endParaRP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500">
                          <a:effectLst/>
                          <a:latin typeface="Segoe Condensed" panose="020B0606040200020203" pitchFamily="34" charset="0"/>
                          <a:ea typeface="Calibri" panose="020F0502020204030204" pitchFamily="34" charset="0"/>
                          <a:cs typeface="Times New Roman" panose="02020603050405020304" pitchFamily="18" charset="0"/>
                        </a:rPr>
                        <a:t>Level I</a:t>
                      </a: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500">
                          <a:effectLst/>
                          <a:latin typeface="Segoe Condensed" panose="020B0606040200020203" pitchFamily="34" charset="0"/>
                          <a:ea typeface="Calibri" panose="020F0502020204030204" pitchFamily="34" charset="0"/>
                          <a:cs typeface="Times New Roman" panose="02020603050405020304" pitchFamily="18" charset="0"/>
                        </a:rPr>
                        <a:t>Level III</a:t>
                      </a: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500">
                          <a:effectLst/>
                          <a:latin typeface="Segoe Condensed" panose="020B0606040200020203" pitchFamily="34" charset="0"/>
                          <a:ea typeface="Calibri" panose="020F0502020204030204" pitchFamily="34" charset="0"/>
                          <a:cs typeface="Times New Roman" panose="02020603050405020304" pitchFamily="18" charset="0"/>
                        </a:rPr>
                        <a:t>Level V</a:t>
                      </a: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500">
                          <a:effectLst/>
                          <a:latin typeface="Segoe Condensed" panose="020B0606040200020203" pitchFamily="34" charset="0"/>
                          <a:ea typeface="Calibri" panose="020F0502020204030204" pitchFamily="34" charset="0"/>
                          <a:cs typeface="Times New Roman" panose="02020603050405020304" pitchFamily="18" charset="0"/>
                        </a:rPr>
                        <a:t>Level VII</a:t>
                      </a: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93720082"/>
                  </a:ext>
                </a:extLst>
              </a:tr>
              <a:tr h="596274">
                <a:tc>
                  <a:txBody>
                    <a:bodyPr/>
                    <a:lstStyle/>
                    <a:p>
                      <a:pPr marL="0" marR="0" algn="l">
                        <a:lnSpc>
                          <a:spcPct val="107000"/>
                        </a:lnSpc>
                        <a:spcBef>
                          <a:spcPts val="0"/>
                        </a:spcBef>
                        <a:spcAft>
                          <a:spcPts val="0"/>
                        </a:spcAft>
                      </a:pPr>
                      <a:r>
                        <a:rPr lang="en-US" sz="1400">
                          <a:effectLst/>
                          <a:latin typeface="Segoe Condensed" panose="020B0606040200020203" pitchFamily="34" charset="0"/>
                          <a:ea typeface="Calibri" panose="020F0502020204030204" pitchFamily="34" charset="0"/>
                          <a:cs typeface="Times New Roman" panose="02020603050405020304" pitchFamily="18" charset="0"/>
                        </a:rPr>
                        <a:t>Does not Conform to General Plan or Zoning</a:t>
                      </a:r>
                      <a:endParaRPr lang="en-US" sz="1500">
                        <a:effectLst/>
                        <a:latin typeface="Segoe Condensed" panose="020B0606040200020203" pitchFamily="34" charset="0"/>
                        <a:ea typeface="Calibri" panose="020F0502020204030204" pitchFamily="34" charset="0"/>
                        <a:cs typeface="Times New Roman" panose="02020603050405020304" pitchFamily="18" charset="0"/>
                      </a:endParaRP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500" dirty="0">
                          <a:effectLst/>
                          <a:latin typeface="Segoe Condensed" panose="020B0606040200020203" pitchFamily="34" charset="0"/>
                          <a:ea typeface="Calibri" panose="020F0502020204030204" pitchFamily="34" charset="0"/>
                          <a:cs typeface="Times New Roman" panose="02020603050405020304" pitchFamily="18" charset="0"/>
                        </a:rPr>
                        <a:t>Level II</a:t>
                      </a: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500">
                          <a:effectLst/>
                          <a:latin typeface="Segoe Condensed" panose="020B0606040200020203" pitchFamily="34" charset="0"/>
                          <a:ea typeface="Calibri" panose="020F0502020204030204" pitchFamily="34" charset="0"/>
                          <a:cs typeface="Times New Roman" panose="02020603050405020304" pitchFamily="18" charset="0"/>
                        </a:rPr>
                        <a:t>Level IV</a:t>
                      </a: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500">
                          <a:effectLst/>
                          <a:latin typeface="Segoe Condensed" panose="020B0606040200020203" pitchFamily="34" charset="0"/>
                          <a:ea typeface="Calibri" panose="020F0502020204030204" pitchFamily="34" charset="0"/>
                          <a:cs typeface="Times New Roman" panose="02020603050405020304" pitchFamily="18" charset="0"/>
                        </a:rPr>
                        <a:t>Level VI</a:t>
                      </a: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indent="-228600" algn="ctr">
                        <a:lnSpc>
                          <a:spcPct val="107000"/>
                        </a:lnSpc>
                        <a:spcBef>
                          <a:spcPts val="0"/>
                        </a:spcBef>
                        <a:spcAft>
                          <a:spcPts val="0"/>
                        </a:spcAft>
                      </a:pPr>
                      <a:r>
                        <a:rPr lang="en-US" sz="1500" dirty="0">
                          <a:effectLst/>
                          <a:latin typeface="Segoe Condensed" panose="020B0606040200020203" pitchFamily="34" charset="0"/>
                          <a:ea typeface="Calibri" panose="020F0502020204030204" pitchFamily="34" charset="0"/>
                          <a:cs typeface="Times New Roman" panose="02020603050405020304" pitchFamily="18" charset="0"/>
                        </a:rPr>
                        <a:t>Level VIII</a:t>
                      </a:r>
                    </a:p>
                  </a:txBody>
                  <a:tcPr marL="93737" marR="93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09337800"/>
                  </a:ext>
                </a:extLst>
              </a:tr>
            </a:tbl>
          </a:graphicData>
        </a:graphic>
      </p:graphicFrame>
    </p:spTree>
    <p:extLst>
      <p:ext uri="{BB962C8B-B14F-4D97-AF65-F5344CB8AC3E}">
        <p14:creationId xmlns:p14="http://schemas.microsoft.com/office/powerpoint/2010/main" val="3386163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0628E1-BE2B-4351-BF4E-9542D4E37E06}"/>
              </a:ext>
            </a:extLst>
          </p:cNvPr>
          <p:cNvSpPr>
            <a:spLocks noGrp="1"/>
          </p:cNvSpPr>
          <p:nvPr>
            <p:ph type="title"/>
          </p:nvPr>
        </p:nvSpPr>
        <p:spPr/>
        <p:txBody>
          <a:bodyPr/>
          <a:lstStyle/>
          <a:p>
            <a:r>
              <a:rPr lang="en-US" dirty="0">
                <a:solidFill>
                  <a:schemeClr val="accent6">
                    <a:lumMod val="75000"/>
                  </a:schemeClr>
                </a:solidFill>
                <a:effectLst>
                  <a:outerShdw blurRad="38100" dist="38100" dir="2700000" algn="tl">
                    <a:srgbClr val="000000">
                      <a:alpha val="43137"/>
                    </a:srgbClr>
                  </a:outerShdw>
                </a:effectLst>
              </a:rPr>
              <a:t>Know Your Level – Know Your Study Scenarios</a:t>
            </a:r>
          </a:p>
        </p:txBody>
      </p:sp>
      <p:graphicFrame>
        <p:nvGraphicFramePr>
          <p:cNvPr id="7" name="Content Placeholder 6">
            <a:extLst>
              <a:ext uri="{FF2B5EF4-FFF2-40B4-BE49-F238E27FC236}">
                <a16:creationId xmlns:a16="http://schemas.microsoft.com/office/drawing/2014/main" xmlns="" id="{A5F9227C-1DC3-42C6-B2AD-3EF825729CBE}"/>
              </a:ext>
            </a:extLst>
          </p:cNvPr>
          <p:cNvGraphicFramePr>
            <a:graphicFrameLocks noGrp="1"/>
          </p:cNvGraphicFramePr>
          <p:nvPr>
            <p:ph idx="1"/>
            <p:extLst/>
          </p:nvPr>
        </p:nvGraphicFramePr>
        <p:xfrm>
          <a:off x="53782" y="1559860"/>
          <a:ext cx="12095185" cy="5142153"/>
        </p:xfrm>
        <a:graphic>
          <a:graphicData uri="http://schemas.openxmlformats.org/drawingml/2006/table">
            <a:tbl>
              <a:tblPr firstRow="1" firstCol="1" bandRow="1"/>
              <a:tblGrid>
                <a:gridCol w="1064915">
                  <a:extLst>
                    <a:ext uri="{9D8B030D-6E8A-4147-A177-3AD203B41FA5}">
                      <a16:colId xmlns:a16="http://schemas.microsoft.com/office/drawing/2014/main" xmlns="" val="859659459"/>
                    </a:ext>
                  </a:extLst>
                </a:gridCol>
                <a:gridCol w="952819">
                  <a:extLst>
                    <a:ext uri="{9D8B030D-6E8A-4147-A177-3AD203B41FA5}">
                      <a16:colId xmlns:a16="http://schemas.microsoft.com/office/drawing/2014/main" xmlns="" val="3703723850"/>
                    </a:ext>
                  </a:extLst>
                </a:gridCol>
                <a:gridCol w="833047">
                  <a:extLst>
                    <a:ext uri="{9D8B030D-6E8A-4147-A177-3AD203B41FA5}">
                      <a16:colId xmlns:a16="http://schemas.microsoft.com/office/drawing/2014/main" xmlns="" val="3488915846"/>
                    </a:ext>
                  </a:extLst>
                </a:gridCol>
                <a:gridCol w="1108038">
                  <a:extLst>
                    <a:ext uri="{9D8B030D-6E8A-4147-A177-3AD203B41FA5}">
                      <a16:colId xmlns:a16="http://schemas.microsoft.com/office/drawing/2014/main" xmlns="" val="2080066790"/>
                    </a:ext>
                  </a:extLst>
                </a:gridCol>
                <a:gridCol w="1140311">
                  <a:extLst>
                    <a:ext uri="{9D8B030D-6E8A-4147-A177-3AD203B41FA5}">
                      <a16:colId xmlns:a16="http://schemas.microsoft.com/office/drawing/2014/main" xmlns="" val="3380775515"/>
                    </a:ext>
                  </a:extLst>
                </a:gridCol>
                <a:gridCol w="1118795">
                  <a:extLst>
                    <a:ext uri="{9D8B030D-6E8A-4147-A177-3AD203B41FA5}">
                      <a16:colId xmlns:a16="http://schemas.microsoft.com/office/drawing/2014/main" xmlns="" val="3726964581"/>
                    </a:ext>
                  </a:extLst>
                </a:gridCol>
                <a:gridCol w="1118795">
                  <a:extLst>
                    <a:ext uri="{9D8B030D-6E8A-4147-A177-3AD203B41FA5}">
                      <a16:colId xmlns:a16="http://schemas.microsoft.com/office/drawing/2014/main" xmlns="" val="18164564"/>
                    </a:ext>
                  </a:extLst>
                </a:gridCol>
                <a:gridCol w="1032734">
                  <a:extLst>
                    <a:ext uri="{9D8B030D-6E8A-4147-A177-3AD203B41FA5}">
                      <a16:colId xmlns:a16="http://schemas.microsoft.com/office/drawing/2014/main" xmlns="" val="3808883642"/>
                    </a:ext>
                  </a:extLst>
                </a:gridCol>
                <a:gridCol w="1129553">
                  <a:extLst>
                    <a:ext uri="{9D8B030D-6E8A-4147-A177-3AD203B41FA5}">
                      <a16:colId xmlns:a16="http://schemas.microsoft.com/office/drawing/2014/main" xmlns="" val="2378678887"/>
                    </a:ext>
                  </a:extLst>
                </a:gridCol>
                <a:gridCol w="930900">
                  <a:extLst>
                    <a:ext uri="{9D8B030D-6E8A-4147-A177-3AD203B41FA5}">
                      <a16:colId xmlns:a16="http://schemas.microsoft.com/office/drawing/2014/main" xmlns="" val="3742278415"/>
                    </a:ext>
                  </a:extLst>
                </a:gridCol>
                <a:gridCol w="897900">
                  <a:extLst>
                    <a:ext uri="{9D8B030D-6E8A-4147-A177-3AD203B41FA5}">
                      <a16:colId xmlns:a16="http://schemas.microsoft.com/office/drawing/2014/main" xmlns="" val="2107416032"/>
                    </a:ext>
                  </a:extLst>
                </a:gridCol>
                <a:gridCol w="767378">
                  <a:extLst>
                    <a:ext uri="{9D8B030D-6E8A-4147-A177-3AD203B41FA5}">
                      <a16:colId xmlns:a16="http://schemas.microsoft.com/office/drawing/2014/main" xmlns="" val="2036180289"/>
                    </a:ext>
                  </a:extLst>
                </a:gridCol>
              </a:tblGrid>
              <a:tr h="307079">
                <a:tc rowSpan="2">
                  <a:txBody>
                    <a:bodyPr/>
                    <a:lstStyle/>
                    <a:p>
                      <a:pPr marL="0" marR="0" algn="l">
                        <a:lnSpc>
                          <a:spcPct val="107000"/>
                        </a:lnSpc>
                        <a:spcBef>
                          <a:spcPts val="0"/>
                        </a:spcBef>
                        <a:spcAft>
                          <a:spcPts val="0"/>
                        </a:spcAft>
                      </a:pPr>
                      <a:r>
                        <a:rPr lang="en-US" sz="1200" b="1" dirty="0">
                          <a:solidFill>
                            <a:srgbClr val="FFFFFF"/>
                          </a:solidFill>
                          <a:effectLst/>
                          <a:latin typeface="Segoe Condensed" panose="020B0606040200020203" pitchFamily="34" charset="0"/>
                          <a:ea typeface="Times New Roman" panose="02020603050405020304" pitchFamily="18" charset="0"/>
                          <a:cs typeface="Times New Roman" panose="02020603050405020304" pitchFamily="18" charset="0"/>
                        </a:rPr>
                        <a:t> </a:t>
                      </a:r>
                      <a:endParaRPr lang="en-US" sz="1200" b="1"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rowSpan="2">
                  <a:txBody>
                    <a:bodyPr/>
                    <a:lstStyle/>
                    <a:p>
                      <a:pPr marL="0" marR="0" algn="ctr">
                        <a:lnSpc>
                          <a:spcPct val="107000"/>
                        </a:lnSpc>
                        <a:spcBef>
                          <a:spcPts val="0"/>
                        </a:spcBef>
                        <a:spcAft>
                          <a:spcPts val="0"/>
                        </a:spcAft>
                      </a:pPr>
                      <a:r>
                        <a:rPr lang="en-US" sz="1200" b="1"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MMLOS </a:t>
                      </a:r>
                      <a:br>
                        <a:rPr lang="en-US" sz="1200" b="1"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br>
                      <a:r>
                        <a:rPr lang="en-US" sz="1200" b="1"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(ped, bike, transit)</a:t>
                      </a:r>
                      <a:endParaRPr lang="en-US" sz="1200" b="1"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rowSpan="2">
                  <a:txBody>
                    <a:bodyPr/>
                    <a:lstStyle/>
                    <a:p>
                      <a:pPr marL="0" marR="0" algn="ctr">
                        <a:lnSpc>
                          <a:spcPct val="107000"/>
                        </a:lnSpc>
                        <a:spcBef>
                          <a:spcPts val="0"/>
                        </a:spcBef>
                        <a:spcAft>
                          <a:spcPts val="0"/>
                        </a:spcAft>
                      </a:pPr>
                      <a:r>
                        <a:rPr lang="en-US" sz="1200" b="1"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Study Area Map</a:t>
                      </a:r>
                      <a:endParaRPr lang="en-US" sz="1200" b="1"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rowSpan="2">
                  <a:txBody>
                    <a:bodyPr/>
                    <a:lstStyle/>
                    <a:p>
                      <a:pPr marL="0" marR="0" algn="ctr">
                        <a:lnSpc>
                          <a:spcPct val="107000"/>
                        </a:lnSpc>
                        <a:spcBef>
                          <a:spcPts val="0"/>
                        </a:spcBef>
                        <a:spcAft>
                          <a:spcPts val="0"/>
                        </a:spcAft>
                      </a:pPr>
                      <a:r>
                        <a:rPr lang="en-US" sz="1200" b="1"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Trip Generation Table</a:t>
                      </a:r>
                      <a:endParaRPr lang="en-US" sz="1200" b="1"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rowSpan="2">
                  <a:txBody>
                    <a:bodyPr/>
                    <a:lstStyle/>
                    <a:p>
                      <a:pPr marL="0" marR="0" algn="ctr">
                        <a:lnSpc>
                          <a:spcPct val="107000"/>
                        </a:lnSpc>
                        <a:spcBef>
                          <a:spcPts val="0"/>
                        </a:spcBef>
                        <a:spcAft>
                          <a:spcPts val="0"/>
                        </a:spcAft>
                      </a:pPr>
                      <a:r>
                        <a:rPr lang="en-US" sz="1200" b="1">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Trip Distribution &amp; Assignment Figure</a:t>
                      </a:r>
                      <a:endParaRPr lang="en-US" sz="1200" b="1">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rowSpan="2">
                  <a:txBody>
                    <a:bodyPr/>
                    <a:lstStyle/>
                    <a:p>
                      <a:pPr marL="0" marR="0" algn="ctr">
                        <a:lnSpc>
                          <a:spcPct val="107000"/>
                        </a:lnSpc>
                        <a:spcBef>
                          <a:spcPts val="0"/>
                        </a:spcBef>
                        <a:spcAft>
                          <a:spcPts val="0"/>
                        </a:spcAft>
                      </a:pPr>
                      <a:r>
                        <a:rPr lang="en-US" sz="1200" b="1">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Signalized Intersection Analysis</a:t>
                      </a:r>
                      <a:endParaRPr lang="en-US" sz="1200" b="1">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rowSpan="2">
                  <a:txBody>
                    <a:bodyPr/>
                    <a:lstStyle/>
                    <a:p>
                      <a:pPr marL="0" marR="0" algn="ctr">
                        <a:lnSpc>
                          <a:spcPct val="107000"/>
                        </a:lnSpc>
                        <a:spcBef>
                          <a:spcPts val="0"/>
                        </a:spcBef>
                        <a:spcAft>
                          <a:spcPts val="0"/>
                        </a:spcAft>
                      </a:pPr>
                      <a:r>
                        <a:rPr lang="en-US" sz="1200" b="1">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Unsignalized Intersection Analysis</a:t>
                      </a:r>
                      <a:endParaRPr lang="en-US" sz="1200" b="1">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gridSpan="4">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Scenarios to be Evaluated</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solidFill>
                      <a:srgbClr val="1F3864"/>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200" b="1">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LFMP Specific TIA</a:t>
                      </a:r>
                      <a:endParaRPr lang="en-US" sz="1200" b="1">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extLst>
                  <a:ext uri="{0D108BD9-81ED-4DB2-BD59-A6C34878D82A}">
                    <a16:rowId xmlns:a16="http://schemas.microsoft.com/office/drawing/2014/main" xmlns="" val="1536219018"/>
                  </a:ext>
                </a:extLst>
              </a:tr>
              <a:tr h="115524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b="1">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Existing Conditions Analysis</a:t>
                      </a:r>
                      <a:endParaRPr lang="en-US" sz="1200" b="1">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b="1">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Cumulative Conditions Analysis</a:t>
                      </a:r>
                      <a:endParaRPr lang="en-US" sz="1200" b="1">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b="1">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Horizon Year Analysis</a:t>
                      </a:r>
                      <a:endParaRPr lang="en-US" sz="1200" b="1">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b="1"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Regional Travel Demand Model Run</a:t>
                      </a:r>
                      <a:endParaRPr lang="en-US" sz="1200" b="1"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vMerge="1">
                  <a:txBody>
                    <a:bodyPr/>
                    <a:lstStyle/>
                    <a:p>
                      <a:endParaRPr lang="en-US"/>
                    </a:p>
                  </a:txBody>
                  <a:tcPr/>
                </a:tc>
                <a:extLst>
                  <a:ext uri="{0D108BD9-81ED-4DB2-BD59-A6C34878D82A}">
                    <a16:rowId xmlns:a16="http://schemas.microsoft.com/office/drawing/2014/main" xmlns="" val="774087736"/>
                  </a:ext>
                </a:extLst>
              </a:tr>
              <a:tr h="383849">
                <a:tc>
                  <a:txBody>
                    <a:bodyPr/>
                    <a:lstStyle/>
                    <a:p>
                      <a:pPr marL="0" marR="0" algn="l">
                        <a:lnSpc>
                          <a:spcPct val="107000"/>
                        </a:lnSpc>
                        <a:spcBef>
                          <a:spcPts val="0"/>
                        </a:spcBef>
                        <a:spcAft>
                          <a:spcPts val="0"/>
                        </a:spcAft>
                      </a:pPr>
                      <a:r>
                        <a:rPr lang="en-US" sz="1200" dirty="0">
                          <a:solidFill>
                            <a:srgbClr val="000000"/>
                          </a:solidFill>
                          <a:effectLst/>
                          <a:latin typeface="Segoe Condensed" panose="020B0606040200020203" pitchFamily="34" charset="0"/>
                          <a:ea typeface="Times New Roman" panose="02020603050405020304" pitchFamily="18" charset="0"/>
                          <a:cs typeface="Calibri" panose="020F0502020204030204" pitchFamily="34" charset="0"/>
                        </a:rPr>
                        <a:t>     Level I</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dirty="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874363243"/>
                  </a:ext>
                </a:extLst>
              </a:tr>
              <a:tr h="383849">
                <a:tc>
                  <a:txBody>
                    <a:bodyPr/>
                    <a:lstStyle/>
                    <a:p>
                      <a:pPr marL="0" marR="0" algn="l">
                        <a:lnSpc>
                          <a:spcPct val="107000"/>
                        </a:lnSpc>
                        <a:spcBef>
                          <a:spcPts val="0"/>
                        </a:spcBef>
                        <a:spcAft>
                          <a:spcPts val="0"/>
                        </a:spcAft>
                      </a:pPr>
                      <a:r>
                        <a:rPr lang="en-US" sz="1200">
                          <a:solidFill>
                            <a:srgbClr val="000000"/>
                          </a:solidFill>
                          <a:effectLst/>
                          <a:latin typeface="Segoe Condensed" panose="020B0606040200020203" pitchFamily="34" charset="0"/>
                          <a:ea typeface="Times New Roman" panose="02020603050405020304" pitchFamily="18" charset="0"/>
                          <a:cs typeface="Calibri" panose="020F0502020204030204" pitchFamily="34" charset="0"/>
                        </a:rPr>
                        <a:t>     Level II</a:t>
                      </a:r>
                      <a:endParaRPr lang="en-US" sz="120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548760404"/>
                  </a:ext>
                </a:extLst>
              </a:tr>
              <a:tr h="383849">
                <a:tc>
                  <a:txBody>
                    <a:bodyPr/>
                    <a:lstStyle/>
                    <a:p>
                      <a:pPr marL="0" marR="0" algn="l">
                        <a:lnSpc>
                          <a:spcPct val="107000"/>
                        </a:lnSpc>
                        <a:spcBef>
                          <a:spcPts val="0"/>
                        </a:spcBef>
                        <a:spcAft>
                          <a:spcPts val="0"/>
                        </a:spcAft>
                      </a:pPr>
                      <a:r>
                        <a:rPr lang="en-US" sz="1200">
                          <a:solidFill>
                            <a:srgbClr val="000000"/>
                          </a:solidFill>
                          <a:effectLst/>
                          <a:latin typeface="Segoe Condensed" panose="020B0606040200020203" pitchFamily="34" charset="0"/>
                          <a:ea typeface="Times New Roman" panose="02020603050405020304" pitchFamily="18" charset="0"/>
                          <a:cs typeface="Calibri" panose="020F0502020204030204" pitchFamily="34" charset="0"/>
                        </a:rPr>
                        <a:t>     Level III</a:t>
                      </a:r>
                      <a:endParaRPr lang="en-US" sz="120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692221189"/>
                  </a:ext>
                </a:extLst>
              </a:tr>
              <a:tr h="383849">
                <a:tc>
                  <a:txBody>
                    <a:bodyPr/>
                    <a:lstStyle/>
                    <a:p>
                      <a:pPr marL="0" marR="0" algn="l">
                        <a:lnSpc>
                          <a:spcPct val="107000"/>
                        </a:lnSpc>
                        <a:spcBef>
                          <a:spcPts val="0"/>
                        </a:spcBef>
                        <a:spcAft>
                          <a:spcPts val="0"/>
                        </a:spcAft>
                      </a:pPr>
                      <a:r>
                        <a:rPr lang="en-US" sz="1200">
                          <a:solidFill>
                            <a:srgbClr val="000000"/>
                          </a:solidFill>
                          <a:effectLst/>
                          <a:latin typeface="Segoe Condensed" panose="020B0606040200020203" pitchFamily="34" charset="0"/>
                          <a:ea typeface="Times New Roman" panose="02020603050405020304" pitchFamily="18" charset="0"/>
                          <a:cs typeface="Calibri" panose="020F0502020204030204" pitchFamily="34" charset="0"/>
                        </a:rPr>
                        <a:t>     Level IV</a:t>
                      </a:r>
                      <a:endParaRPr lang="en-US" sz="120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624115107"/>
                  </a:ext>
                </a:extLst>
              </a:tr>
              <a:tr h="383849">
                <a:tc>
                  <a:txBody>
                    <a:bodyPr/>
                    <a:lstStyle/>
                    <a:p>
                      <a:pPr marL="0" marR="0" algn="l">
                        <a:lnSpc>
                          <a:spcPct val="107000"/>
                        </a:lnSpc>
                        <a:spcBef>
                          <a:spcPts val="0"/>
                        </a:spcBef>
                        <a:spcAft>
                          <a:spcPts val="0"/>
                        </a:spcAft>
                      </a:pPr>
                      <a:r>
                        <a:rPr lang="en-US" sz="1200">
                          <a:solidFill>
                            <a:srgbClr val="000000"/>
                          </a:solidFill>
                          <a:effectLst/>
                          <a:latin typeface="Segoe Condensed" panose="020B0606040200020203" pitchFamily="34" charset="0"/>
                          <a:ea typeface="Times New Roman" panose="02020603050405020304" pitchFamily="18" charset="0"/>
                          <a:cs typeface="Calibri" panose="020F0502020204030204" pitchFamily="34" charset="0"/>
                        </a:rPr>
                        <a:t>     Level V</a:t>
                      </a:r>
                      <a:endParaRPr lang="en-US" sz="120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898533042"/>
                  </a:ext>
                </a:extLst>
              </a:tr>
              <a:tr h="348876">
                <a:tc>
                  <a:txBody>
                    <a:bodyPr/>
                    <a:lstStyle/>
                    <a:p>
                      <a:pPr marL="0" marR="0" algn="ctr">
                        <a:lnSpc>
                          <a:spcPct val="107000"/>
                        </a:lnSpc>
                        <a:spcBef>
                          <a:spcPts val="0"/>
                        </a:spcBef>
                        <a:spcAft>
                          <a:spcPts val="0"/>
                        </a:spcAft>
                      </a:pPr>
                      <a:r>
                        <a:rPr lang="en-US" sz="1200">
                          <a:solidFill>
                            <a:srgbClr val="000000"/>
                          </a:solidFill>
                          <a:effectLst/>
                          <a:latin typeface="Segoe Condensed" panose="020B0606040200020203" pitchFamily="34" charset="0"/>
                          <a:ea typeface="Times New Roman" panose="02020603050405020304" pitchFamily="18" charset="0"/>
                          <a:cs typeface="Calibri" panose="020F0502020204030204" pitchFamily="34" charset="0"/>
                        </a:rPr>
                        <a:t>Level VI</a:t>
                      </a:r>
                      <a:endParaRPr lang="en-US" sz="120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905031847"/>
                  </a:ext>
                </a:extLst>
              </a:tr>
              <a:tr h="348876">
                <a:tc>
                  <a:txBody>
                    <a:bodyPr/>
                    <a:lstStyle/>
                    <a:p>
                      <a:pPr marL="0" marR="0" algn="ctr">
                        <a:lnSpc>
                          <a:spcPct val="107000"/>
                        </a:lnSpc>
                        <a:spcBef>
                          <a:spcPts val="0"/>
                        </a:spcBef>
                        <a:spcAft>
                          <a:spcPts val="0"/>
                        </a:spcAft>
                      </a:pPr>
                      <a:r>
                        <a:rPr lang="en-US" sz="1200">
                          <a:solidFill>
                            <a:srgbClr val="000000"/>
                          </a:solidFill>
                          <a:effectLst/>
                          <a:latin typeface="Segoe Condensed" panose="020B0606040200020203" pitchFamily="34" charset="0"/>
                          <a:ea typeface="Times New Roman" panose="02020603050405020304" pitchFamily="18" charset="0"/>
                          <a:cs typeface="Calibri" panose="020F0502020204030204" pitchFamily="34" charset="0"/>
                        </a:rPr>
                        <a:t>Level VII</a:t>
                      </a:r>
                      <a:endParaRPr lang="en-US" sz="120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55071276"/>
                  </a:ext>
                </a:extLst>
              </a:tr>
              <a:tr h="348876">
                <a:tc>
                  <a:txBody>
                    <a:bodyPr/>
                    <a:lstStyle/>
                    <a:p>
                      <a:pPr marL="0" marR="0" algn="ctr">
                        <a:lnSpc>
                          <a:spcPct val="107000"/>
                        </a:lnSpc>
                        <a:spcBef>
                          <a:spcPts val="0"/>
                        </a:spcBef>
                        <a:spcAft>
                          <a:spcPts val="0"/>
                        </a:spcAft>
                      </a:pPr>
                      <a:r>
                        <a:rPr lang="en-US" sz="1200">
                          <a:solidFill>
                            <a:srgbClr val="000000"/>
                          </a:solidFill>
                          <a:effectLst/>
                          <a:latin typeface="Segoe Condensed" panose="020B0606040200020203" pitchFamily="34" charset="0"/>
                          <a:ea typeface="Times New Roman" panose="02020603050405020304" pitchFamily="18" charset="0"/>
                          <a:cs typeface="Calibri" panose="020F0502020204030204" pitchFamily="34" charset="0"/>
                        </a:rPr>
                        <a:t>Level VIII</a:t>
                      </a:r>
                      <a:endParaRPr lang="en-US" sz="120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Wingdings" panose="05000000000000000000" pitchFamily="2" charset="2"/>
                          <a:ea typeface="Times New Roman" panose="02020603050405020304" pitchFamily="18" charset="0"/>
                          <a:cs typeface="Calibri" panose="020F0502020204030204" pitchFamily="34" charset="0"/>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317507390"/>
                  </a:ext>
                </a:extLst>
              </a:tr>
              <a:tr h="713959">
                <a:tc>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Section Reference:</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7.6</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3.3</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5.0</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 6.0</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7.1</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7.2</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gridSpan="4">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4.0</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200" dirty="0">
                          <a:solidFill>
                            <a:srgbClr val="FFFFFF"/>
                          </a:solidFill>
                          <a:effectLst/>
                          <a:latin typeface="Segoe Condensed" panose="020B0606040200020203" pitchFamily="34" charset="0"/>
                          <a:ea typeface="Times New Roman" panose="02020603050405020304" pitchFamily="18" charset="0"/>
                          <a:cs typeface="Calibri" panose="020F0502020204030204" pitchFamily="34" charset="0"/>
                        </a:rPr>
                        <a:t>3.7</a:t>
                      </a:r>
                      <a:endParaRPr lang="en-US" sz="1200" dirty="0">
                        <a:effectLst/>
                        <a:latin typeface="Segoe Condensed" panose="020B06060402000202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F3864"/>
                    </a:solidFill>
                  </a:tcPr>
                </a:tc>
                <a:extLst>
                  <a:ext uri="{0D108BD9-81ED-4DB2-BD59-A6C34878D82A}">
                    <a16:rowId xmlns:a16="http://schemas.microsoft.com/office/drawing/2014/main" xmlns="" val="304406112"/>
                  </a:ext>
                </a:extLst>
              </a:tr>
            </a:tbl>
          </a:graphicData>
        </a:graphic>
      </p:graphicFrame>
    </p:spTree>
    <p:extLst>
      <p:ext uri="{BB962C8B-B14F-4D97-AF65-F5344CB8AC3E}">
        <p14:creationId xmlns:p14="http://schemas.microsoft.com/office/powerpoint/2010/main" val="650329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xmlns="" id="{430A6F8D-44AE-4105-AB6A-A11852E14466}"/>
              </a:ext>
            </a:extLst>
          </p:cNvPr>
          <p:cNvPicPr>
            <a:picLocks noChangeAspect="1"/>
          </p:cNvPicPr>
          <p:nvPr/>
        </p:nvPicPr>
        <p:blipFill rotWithShape="1">
          <a:blip r:embed="rId4">
            <a:extLst>
              <a:ext uri="{28A0092B-C50C-407E-A947-70E740481C1C}">
                <a14:useLocalDpi xmlns:a14="http://schemas.microsoft.com/office/drawing/2010/main" val="0"/>
              </a:ext>
            </a:extLst>
          </a:blip>
          <a:srcRect b="14122"/>
          <a:stretch/>
        </p:blipFill>
        <p:spPr>
          <a:xfrm>
            <a:off x="20" y="10"/>
            <a:ext cx="12191980" cy="6857990"/>
          </a:xfrm>
          <a:prstGeom prst="rect">
            <a:avLst/>
          </a:prstGeom>
        </p:spPr>
      </p:pic>
      <p:sp>
        <p:nvSpPr>
          <p:cNvPr id="101"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96" name="Title 95">
            <a:extLst>
              <a:ext uri="{FF2B5EF4-FFF2-40B4-BE49-F238E27FC236}">
                <a16:creationId xmlns:a16="http://schemas.microsoft.com/office/drawing/2014/main" xmlns="" id="{1E437375-021D-4829-B0B0-CD2B2D80CD73}"/>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b="1" dirty="0">
                <a:solidFill>
                  <a:schemeClr val="accent6">
                    <a:lumMod val="75000"/>
                  </a:schemeClr>
                </a:solidFill>
              </a:rPr>
              <a:t>We need to design and analyze with context…</a:t>
            </a:r>
          </a:p>
        </p:txBody>
      </p:sp>
      <p:cxnSp>
        <p:nvCxnSpPr>
          <p:cNvPr id="103" name="Straight Connector 10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56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xmlns="" id="{430A6F8D-44AE-4105-AB6A-A11852E14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178" y="1755807"/>
            <a:ext cx="4859308" cy="3225505"/>
          </a:xfrm>
          <a:prstGeom prst="rect">
            <a:avLst/>
          </a:prstGeom>
        </p:spPr>
      </p:pic>
      <p:pic>
        <p:nvPicPr>
          <p:cNvPr id="12" name="Picture 11">
            <a:extLst>
              <a:ext uri="{FF2B5EF4-FFF2-40B4-BE49-F238E27FC236}">
                <a16:creationId xmlns:a16="http://schemas.microsoft.com/office/drawing/2014/main" xmlns="" id="{889F45B3-4444-443A-9766-DEED6DD92D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442" t="20420" r="-1" b="39108"/>
          <a:stretch/>
        </p:blipFill>
        <p:spPr>
          <a:xfrm>
            <a:off x="3267178" y="1755807"/>
            <a:ext cx="4864253" cy="3225505"/>
          </a:xfrm>
          <a:prstGeom prst="rect">
            <a:avLst/>
          </a:prstGeom>
        </p:spPr>
      </p:pic>
      <p:sp>
        <p:nvSpPr>
          <p:cNvPr id="96" name="Title 95">
            <a:extLst>
              <a:ext uri="{FF2B5EF4-FFF2-40B4-BE49-F238E27FC236}">
                <a16:creationId xmlns:a16="http://schemas.microsoft.com/office/drawing/2014/main" xmlns="" id="{1E437375-021D-4829-B0B0-CD2B2D80CD73}"/>
              </a:ext>
            </a:extLst>
          </p:cNvPr>
          <p:cNvSpPr>
            <a:spLocks noGrp="1"/>
          </p:cNvSpPr>
          <p:nvPr>
            <p:ph type="title"/>
          </p:nvPr>
        </p:nvSpPr>
        <p:spPr>
          <a:xfrm>
            <a:off x="838200" y="365125"/>
            <a:ext cx="10951940" cy="1325563"/>
          </a:xfrm>
        </p:spPr>
        <p:txBody>
          <a:bodyPr/>
          <a:lstStyle/>
          <a:p>
            <a:r>
              <a:rPr lang="en-US" dirty="0">
                <a:solidFill>
                  <a:schemeClr val="accent6">
                    <a:lumMod val="75000"/>
                  </a:schemeClr>
                </a:solidFill>
              </a:rPr>
              <a:t>Multimodal streets must serve our customers…</a:t>
            </a:r>
          </a:p>
        </p:txBody>
      </p:sp>
      <p:pic>
        <p:nvPicPr>
          <p:cNvPr id="9" name="Graphic 8" descr="Person in wheelchair">
            <a:extLst>
              <a:ext uri="{FF2B5EF4-FFF2-40B4-BE49-F238E27FC236}">
                <a16:creationId xmlns:a16="http://schemas.microsoft.com/office/drawing/2014/main" xmlns="" id="{8A247C80-6B2F-49EB-AB61-C80B2C04AD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326121" y="2292852"/>
            <a:ext cx="914400" cy="914400"/>
          </a:xfrm>
          <a:prstGeom prst="rect">
            <a:avLst/>
          </a:prstGeom>
        </p:spPr>
      </p:pic>
      <p:pic>
        <p:nvPicPr>
          <p:cNvPr id="11" name="Graphic 10" descr="Walk">
            <a:extLst>
              <a:ext uri="{FF2B5EF4-FFF2-40B4-BE49-F238E27FC236}">
                <a16:creationId xmlns:a16="http://schemas.microsoft.com/office/drawing/2014/main" xmlns="" id="{003EC61C-F1DC-4352-AAFB-17561D56B8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898996" y="3673304"/>
            <a:ext cx="914400" cy="914400"/>
          </a:xfrm>
          <a:prstGeom prst="rect">
            <a:avLst/>
          </a:prstGeom>
        </p:spPr>
      </p:pic>
      <p:pic>
        <p:nvPicPr>
          <p:cNvPr id="17" name="Graphic 16" descr="Train">
            <a:extLst>
              <a:ext uri="{FF2B5EF4-FFF2-40B4-BE49-F238E27FC236}">
                <a16:creationId xmlns:a16="http://schemas.microsoft.com/office/drawing/2014/main" xmlns="" id="{BC42819D-A180-43B0-AE53-55DD212B13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998341" y="3282529"/>
            <a:ext cx="914400" cy="914400"/>
          </a:xfrm>
          <a:prstGeom prst="rect">
            <a:avLst/>
          </a:prstGeom>
        </p:spPr>
      </p:pic>
      <p:pic>
        <p:nvPicPr>
          <p:cNvPr id="55" name="Graphic 54" descr="Car">
            <a:extLst>
              <a:ext uri="{FF2B5EF4-FFF2-40B4-BE49-F238E27FC236}">
                <a16:creationId xmlns:a16="http://schemas.microsoft.com/office/drawing/2014/main" xmlns="" id="{E54E0C8B-8DAC-4B6D-AA85-72560263EF3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9134697" y="2552700"/>
            <a:ext cx="914400" cy="914400"/>
          </a:xfrm>
          <a:prstGeom prst="rect">
            <a:avLst/>
          </a:prstGeom>
        </p:spPr>
      </p:pic>
      <p:pic>
        <p:nvPicPr>
          <p:cNvPr id="65" name="Graphic 64" descr="Motorcycle">
            <a:extLst>
              <a:ext uri="{FF2B5EF4-FFF2-40B4-BE49-F238E27FC236}">
                <a16:creationId xmlns:a16="http://schemas.microsoft.com/office/drawing/2014/main" xmlns="" id="{99C7A437-CD3C-42F1-95E9-72DF1B43DB7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875740" y="1481308"/>
            <a:ext cx="914400" cy="914400"/>
          </a:xfrm>
          <a:prstGeom prst="rect">
            <a:avLst/>
          </a:prstGeom>
        </p:spPr>
      </p:pic>
      <p:pic>
        <p:nvPicPr>
          <p:cNvPr id="69" name="Graphic 68" descr="Bus">
            <a:extLst>
              <a:ext uri="{FF2B5EF4-FFF2-40B4-BE49-F238E27FC236}">
                <a16:creationId xmlns:a16="http://schemas.microsoft.com/office/drawing/2014/main" xmlns="" id="{67BB3DAF-5826-49E0-978D-15BECAA728C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8499602" y="1664494"/>
            <a:ext cx="914400" cy="914400"/>
          </a:xfrm>
          <a:prstGeom prst="rect">
            <a:avLst/>
          </a:prstGeom>
        </p:spPr>
      </p:pic>
      <p:pic>
        <p:nvPicPr>
          <p:cNvPr id="85" name="Graphic 84" descr="Bike">
            <a:extLst>
              <a:ext uri="{FF2B5EF4-FFF2-40B4-BE49-F238E27FC236}">
                <a16:creationId xmlns:a16="http://schemas.microsoft.com/office/drawing/2014/main" xmlns="" id="{1A656543-A86A-4EFE-9342-DF9C83C6D77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8446506" y="3658187"/>
            <a:ext cx="914400" cy="914400"/>
          </a:xfrm>
          <a:prstGeom prst="rect">
            <a:avLst/>
          </a:prstGeom>
        </p:spPr>
      </p:pic>
    </p:spTree>
    <p:extLst>
      <p:ext uri="{BB962C8B-B14F-4D97-AF65-F5344CB8AC3E}">
        <p14:creationId xmlns:p14="http://schemas.microsoft.com/office/powerpoint/2010/main" val="238191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E5D9C66-E7E7-483E-AD8E-36570DDFCB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42" t="20420" r="-1" b="39108"/>
          <a:stretch/>
        </p:blipFill>
        <p:spPr>
          <a:xfrm>
            <a:off x="3267178" y="1755807"/>
            <a:ext cx="4864253" cy="3225505"/>
          </a:xfrm>
          <a:prstGeom prst="rect">
            <a:avLst/>
          </a:prstGeom>
        </p:spPr>
      </p:pic>
      <p:pic>
        <p:nvPicPr>
          <p:cNvPr id="27" name="Picture 26">
            <a:extLst>
              <a:ext uri="{FF2B5EF4-FFF2-40B4-BE49-F238E27FC236}">
                <a16:creationId xmlns:a16="http://schemas.microsoft.com/office/drawing/2014/main" xmlns="" id="{A643282C-AF5A-411F-8D1E-D181B5E06A73}"/>
              </a:ext>
            </a:extLst>
          </p:cNvPr>
          <p:cNvPicPr>
            <a:picLocks noChangeAspect="1"/>
          </p:cNvPicPr>
          <p:nvPr/>
        </p:nvPicPr>
        <p:blipFill rotWithShape="1">
          <a:blip r:embed="rId4">
            <a:extLst>
              <a:ext uri="{28A0092B-C50C-407E-A947-70E740481C1C}">
                <a14:useLocalDpi xmlns:a14="http://schemas.microsoft.com/office/drawing/2010/main" val="0"/>
              </a:ext>
            </a:extLst>
          </a:blip>
          <a:srcRect b="10998"/>
          <a:stretch/>
        </p:blipFill>
        <p:spPr>
          <a:xfrm>
            <a:off x="3267102" y="1737597"/>
            <a:ext cx="4859385" cy="3243715"/>
          </a:xfrm>
          <a:prstGeom prst="rect">
            <a:avLst/>
          </a:prstGeom>
        </p:spPr>
      </p:pic>
      <p:pic>
        <p:nvPicPr>
          <p:cNvPr id="51" name="Graphic 50" descr="Coffee">
            <a:extLst>
              <a:ext uri="{FF2B5EF4-FFF2-40B4-BE49-F238E27FC236}">
                <a16:creationId xmlns:a16="http://schemas.microsoft.com/office/drawing/2014/main" xmlns="" id="{21A0BF3E-F478-4805-A0F0-E43D42D222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85328" y="1719264"/>
            <a:ext cx="666750" cy="666750"/>
          </a:xfrm>
          <a:prstGeom prst="rect">
            <a:avLst/>
          </a:prstGeom>
        </p:spPr>
      </p:pic>
      <p:pic>
        <p:nvPicPr>
          <p:cNvPr id="61" name="Graphic 60" descr="Martini">
            <a:extLst>
              <a:ext uri="{FF2B5EF4-FFF2-40B4-BE49-F238E27FC236}">
                <a16:creationId xmlns:a16="http://schemas.microsoft.com/office/drawing/2014/main" xmlns="" id="{977C38B6-AB79-42DC-A839-1788D93E4D9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13717" y="2083508"/>
            <a:ext cx="615950" cy="615950"/>
          </a:xfrm>
          <a:prstGeom prst="rect">
            <a:avLst/>
          </a:prstGeom>
        </p:spPr>
      </p:pic>
      <p:pic>
        <p:nvPicPr>
          <p:cNvPr id="49" name="Graphic 48" descr="Burger and Drink">
            <a:extLst>
              <a:ext uri="{FF2B5EF4-FFF2-40B4-BE49-F238E27FC236}">
                <a16:creationId xmlns:a16="http://schemas.microsoft.com/office/drawing/2014/main" xmlns="" id="{B1E38ACD-A349-465D-9329-9F582D0B53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68883" y="1737597"/>
            <a:ext cx="806450" cy="806450"/>
          </a:xfrm>
          <a:prstGeom prst="rect">
            <a:avLst/>
          </a:prstGeom>
        </p:spPr>
      </p:pic>
      <p:pic>
        <p:nvPicPr>
          <p:cNvPr id="59" name="Graphic 58" descr="Table and chairs">
            <a:extLst>
              <a:ext uri="{FF2B5EF4-FFF2-40B4-BE49-F238E27FC236}">
                <a16:creationId xmlns:a16="http://schemas.microsoft.com/office/drawing/2014/main" xmlns="" id="{3599F6E8-D586-46F7-BB41-B413649F927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08807" y="1460777"/>
            <a:ext cx="698500" cy="698500"/>
          </a:xfrm>
          <a:prstGeom prst="rect">
            <a:avLst/>
          </a:prstGeom>
        </p:spPr>
      </p:pic>
      <p:sp>
        <p:nvSpPr>
          <p:cNvPr id="96" name="Title 95">
            <a:extLst>
              <a:ext uri="{FF2B5EF4-FFF2-40B4-BE49-F238E27FC236}">
                <a16:creationId xmlns:a16="http://schemas.microsoft.com/office/drawing/2014/main" xmlns="" id="{1E437375-021D-4829-B0B0-CD2B2D80CD73}"/>
              </a:ext>
            </a:extLst>
          </p:cNvPr>
          <p:cNvSpPr>
            <a:spLocks noGrp="1"/>
          </p:cNvSpPr>
          <p:nvPr>
            <p:ph type="title"/>
          </p:nvPr>
        </p:nvSpPr>
        <p:spPr/>
        <p:txBody>
          <a:bodyPr/>
          <a:lstStyle/>
          <a:p>
            <a:r>
              <a:rPr lang="en-US" dirty="0">
                <a:solidFill>
                  <a:schemeClr val="accent6">
                    <a:lumMod val="75000"/>
                  </a:schemeClr>
                </a:solidFill>
              </a:rPr>
              <a:t>… with features that support businesses…</a:t>
            </a:r>
          </a:p>
        </p:txBody>
      </p:sp>
      <p:pic>
        <p:nvPicPr>
          <p:cNvPr id="9" name="Graphic 8" descr="Person in wheelchair">
            <a:extLst>
              <a:ext uri="{FF2B5EF4-FFF2-40B4-BE49-F238E27FC236}">
                <a16:creationId xmlns:a16="http://schemas.microsoft.com/office/drawing/2014/main" xmlns="" id="{8A247C80-6B2F-49EB-AB61-C80B2C04AD0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326121" y="2292852"/>
            <a:ext cx="914400" cy="914400"/>
          </a:xfrm>
          <a:prstGeom prst="rect">
            <a:avLst/>
          </a:prstGeom>
        </p:spPr>
      </p:pic>
      <p:pic>
        <p:nvPicPr>
          <p:cNvPr id="11" name="Graphic 10" descr="Walk">
            <a:extLst>
              <a:ext uri="{FF2B5EF4-FFF2-40B4-BE49-F238E27FC236}">
                <a16:creationId xmlns:a16="http://schemas.microsoft.com/office/drawing/2014/main" xmlns="" id="{003EC61C-F1DC-4352-AAFB-17561D56B8B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898996" y="3673304"/>
            <a:ext cx="914400" cy="914400"/>
          </a:xfrm>
          <a:prstGeom prst="rect">
            <a:avLst/>
          </a:prstGeom>
        </p:spPr>
      </p:pic>
      <p:pic>
        <p:nvPicPr>
          <p:cNvPr id="17" name="Graphic 16" descr="Train">
            <a:extLst>
              <a:ext uri="{FF2B5EF4-FFF2-40B4-BE49-F238E27FC236}">
                <a16:creationId xmlns:a16="http://schemas.microsoft.com/office/drawing/2014/main" xmlns="" id="{BC42819D-A180-43B0-AE53-55DD212B13E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0998341" y="3282529"/>
            <a:ext cx="914400" cy="914400"/>
          </a:xfrm>
          <a:prstGeom prst="rect">
            <a:avLst/>
          </a:prstGeom>
        </p:spPr>
      </p:pic>
      <p:pic>
        <p:nvPicPr>
          <p:cNvPr id="55" name="Graphic 54" descr="Car">
            <a:extLst>
              <a:ext uri="{FF2B5EF4-FFF2-40B4-BE49-F238E27FC236}">
                <a16:creationId xmlns:a16="http://schemas.microsoft.com/office/drawing/2014/main" xmlns="" id="{E54E0C8B-8DAC-4B6D-AA85-72560263EF3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9134697" y="2552700"/>
            <a:ext cx="914400" cy="914400"/>
          </a:xfrm>
          <a:prstGeom prst="rect">
            <a:avLst/>
          </a:prstGeom>
        </p:spPr>
      </p:pic>
      <p:pic>
        <p:nvPicPr>
          <p:cNvPr id="65" name="Graphic 64" descr="Motorcycle">
            <a:extLst>
              <a:ext uri="{FF2B5EF4-FFF2-40B4-BE49-F238E27FC236}">
                <a16:creationId xmlns:a16="http://schemas.microsoft.com/office/drawing/2014/main" xmlns="" id="{99C7A437-CD3C-42F1-95E9-72DF1B43DB7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10875740" y="1481308"/>
            <a:ext cx="914400" cy="914400"/>
          </a:xfrm>
          <a:prstGeom prst="rect">
            <a:avLst/>
          </a:prstGeom>
        </p:spPr>
      </p:pic>
      <p:pic>
        <p:nvPicPr>
          <p:cNvPr id="69" name="Graphic 68" descr="Bus">
            <a:extLst>
              <a:ext uri="{FF2B5EF4-FFF2-40B4-BE49-F238E27FC236}">
                <a16:creationId xmlns:a16="http://schemas.microsoft.com/office/drawing/2014/main" xmlns="" id="{67BB3DAF-5826-49E0-978D-15BECAA728CF}"/>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8499602" y="1664494"/>
            <a:ext cx="914400" cy="914400"/>
          </a:xfrm>
          <a:prstGeom prst="rect">
            <a:avLst/>
          </a:prstGeom>
        </p:spPr>
      </p:pic>
      <p:pic>
        <p:nvPicPr>
          <p:cNvPr id="85" name="Graphic 84" descr="Bike">
            <a:extLst>
              <a:ext uri="{FF2B5EF4-FFF2-40B4-BE49-F238E27FC236}">
                <a16:creationId xmlns:a16="http://schemas.microsoft.com/office/drawing/2014/main" xmlns="" id="{1A656543-A86A-4EFE-9342-DF9C83C6D773}"/>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8446506" y="3658187"/>
            <a:ext cx="914400" cy="914400"/>
          </a:xfrm>
          <a:prstGeom prst="rect">
            <a:avLst/>
          </a:prstGeom>
        </p:spPr>
      </p:pic>
    </p:spTree>
    <p:extLst>
      <p:ext uri="{BB962C8B-B14F-4D97-AF65-F5344CB8AC3E}">
        <p14:creationId xmlns:p14="http://schemas.microsoft.com/office/powerpoint/2010/main" val="237167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3D6FBFC4-685F-4C7D-9BC8-66F3C42770D8}"/>
              </a:ext>
            </a:extLst>
          </p:cNvPr>
          <p:cNvPicPr>
            <a:picLocks noChangeAspect="1"/>
          </p:cNvPicPr>
          <p:nvPr/>
        </p:nvPicPr>
        <p:blipFill rotWithShape="1">
          <a:blip r:embed="rId3">
            <a:extLst>
              <a:ext uri="{28A0092B-C50C-407E-A947-70E740481C1C}">
                <a14:useLocalDpi xmlns:a14="http://schemas.microsoft.com/office/drawing/2010/main" val="0"/>
              </a:ext>
            </a:extLst>
          </a:blip>
          <a:srcRect b="10998"/>
          <a:stretch/>
        </p:blipFill>
        <p:spPr>
          <a:xfrm>
            <a:off x="3267102" y="1737597"/>
            <a:ext cx="4859385" cy="3243715"/>
          </a:xfrm>
          <a:prstGeom prst="rect">
            <a:avLst/>
          </a:prstGeom>
        </p:spPr>
      </p:pic>
      <p:pic>
        <p:nvPicPr>
          <p:cNvPr id="20" name="Picture 2">
            <a:extLst>
              <a:ext uri="{FF2B5EF4-FFF2-40B4-BE49-F238E27FC236}">
                <a16:creationId xmlns:a16="http://schemas.microsoft.com/office/drawing/2014/main" xmlns="" id="{ADE9D318-76B9-4A76-95DA-F08055C034A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667" t="10754" r="8339"/>
          <a:stretch/>
        </p:blipFill>
        <p:spPr bwMode="auto">
          <a:xfrm>
            <a:off x="3267101" y="1731883"/>
            <a:ext cx="4873925" cy="326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Graphic 50" descr="Coffee">
            <a:extLst>
              <a:ext uri="{FF2B5EF4-FFF2-40B4-BE49-F238E27FC236}">
                <a16:creationId xmlns:a16="http://schemas.microsoft.com/office/drawing/2014/main" xmlns="" id="{21A0BF3E-F478-4805-A0F0-E43D42D222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5328" y="1719264"/>
            <a:ext cx="666750" cy="666750"/>
          </a:xfrm>
          <a:prstGeom prst="rect">
            <a:avLst/>
          </a:prstGeom>
        </p:spPr>
      </p:pic>
      <p:pic>
        <p:nvPicPr>
          <p:cNvPr id="61" name="Graphic 60" descr="Martini">
            <a:extLst>
              <a:ext uri="{FF2B5EF4-FFF2-40B4-BE49-F238E27FC236}">
                <a16:creationId xmlns:a16="http://schemas.microsoft.com/office/drawing/2014/main" xmlns="" id="{977C38B6-AB79-42DC-A839-1788D93E4D9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13717" y="2083508"/>
            <a:ext cx="615950" cy="615950"/>
          </a:xfrm>
          <a:prstGeom prst="rect">
            <a:avLst/>
          </a:prstGeom>
        </p:spPr>
      </p:pic>
      <p:pic>
        <p:nvPicPr>
          <p:cNvPr id="49" name="Graphic 48" descr="Burger and Drink">
            <a:extLst>
              <a:ext uri="{FF2B5EF4-FFF2-40B4-BE49-F238E27FC236}">
                <a16:creationId xmlns:a16="http://schemas.microsoft.com/office/drawing/2014/main" xmlns="" id="{B1E38ACD-A349-465D-9329-9F582D0B53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68883" y="1737597"/>
            <a:ext cx="806450" cy="806450"/>
          </a:xfrm>
          <a:prstGeom prst="rect">
            <a:avLst/>
          </a:prstGeom>
        </p:spPr>
      </p:pic>
      <p:pic>
        <p:nvPicPr>
          <p:cNvPr id="59" name="Graphic 58" descr="Table and chairs">
            <a:extLst>
              <a:ext uri="{FF2B5EF4-FFF2-40B4-BE49-F238E27FC236}">
                <a16:creationId xmlns:a16="http://schemas.microsoft.com/office/drawing/2014/main" xmlns="" id="{3599F6E8-D586-46F7-BB41-B413649F927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08807" y="1460777"/>
            <a:ext cx="698500" cy="698500"/>
          </a:xfrm>
          <a:prstGeom prst="rect">
            <a:avLst/>
          </a:prstGeom>
        </p:spPr>
      </p:pic>
      <p:sp>
        <p:nvSpPr>
          <p:cNvPr id="96" name="Title 95">
            <a:extLst>
              <a:ext uri="{FF2B5EF4-FFF2-40B4-BE49-F238E27FC236}">
                <a16:creationId xmlns:a16="http://schemas.microsoft.com/office/drawing/2014/main" xmlns="" id="{1E437375-021D-4829-B0B0-CD2B2D80CD73}"/>
              </a:ext>
            </a:extLst>
          </p:cNvPr>
          <p:cNvSpPr>
            <a:spLocks noGrp="1"/>
          </p:cNvSpPr>
          <p:nvPr>
            <p:ph type="title"/>
          </p:nvPr>
        </p:nvSpPr>
        <p:spPr/>
        <p:txBody>
          <a:bodyPr/>
          <a:lstStyle/>
          <a:p>
            <a:r>
              <a:rPr lang="en-US" dirty="0">
                <a:solidFill>
                  <a:schemeClr val="accent6">
                    <a:lumMod val="75000"/>
                  </a:schemeClr>
                </a:solidFill>
              </a:rPr>
              <a:t>…and staging special events…</a:t>
            </a:r>
          </a:p>
        </p:txBody>
      </p:sp>
      <p:pic>
        <p:nvPicPr>
          <p:cNvPr id="9" name="Graphic 8" descr="Person in wheelchair">
            <a:extLst>
              <a:ext uri="{FF2B5EF4-FFF2-40B4-BE49-F238E27FC236}">
                <a16:creationId xmlns:a16="http://schemas.microsoft.com/office/drawing/2014/main" xmlns="" id="{8A247C80-6B2F-49EB-AB61-C80B2C04AD0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26121" y="2292852"/>
            <a:ext cx="914400" cy="914400"/>
          </a:xfrm>
          <a:prstGeom prst="rect">
            <a:avLst/>
          </a:prstGeom>
        </p:spPr>
      </p:pic>
      <p:pic>
        <p:nvPicPr>
          <p:cNvPr id="11" name="Graphic 10" descr="Walk">
            <a:extLst>
              <a:ext uri="{FF2B5EF4-FFF2-40B4-BE49-F238E27FC236}">
                <a16:creationId xmlns:a16="http://schemas.microsoft.com/office/drawing/2014/main" xmlns="" id="{003EC61C-F1DC-4352-AAFB-17561D56B8B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898996" y="3673304"/>
            <a:ext cx="914400" cy="914400"/>
          </a:xfrm>
          <a:prstGeom prst="rect">
            <a:avLst/>
          </a:prstGeom>
        </p:spPr>
      </p:pic>
      <p:pic>
        <p:nvPicPr>
          <p:cNvPr id="13" name="Graphic 12" descr="Dance">
            <a:extLst>
              <a:ext uri="{FF2B5EF4-FFF2-40B4-BE49-F238E27FC236}">
                <a16:creationId xmlns:a16="http://schemas.microsoft.com/office/drawing/2014/main" xmlns="" id="{A7860372-02E4-4F15-B07C-0614FECB2C5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227500" y="5483090"/>
            <a:ext cx="723242" cy="723242"/>
          </a:xfrm>
          <a:prstGeom prst="rect">
            <a:avLst/>
          </a:prstGeom>
        </p:spPr>
      </p:pic>
      <p:pic>
        <p:nvPicPr>
          <p:cNvPr id="17" name="Graphic 16" descr="Train">
            <a:extLst>
              <a:ext uri="{FF2B5EF4-FFF2-40B4-BE49-F238E27FC236}">
                <a16:creationId xmlns:a16="http://schemas.microsoft.com/office/drawing/2014/main" xmlns="" id="{BC42819D-A180-43B0-AE53-55DD212B13E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0998341" y="3282529"/>
            <a:ext cx="914400" cy="914400"/>
          </a:xfrm>
          <a:prstGeom prst="rect">
            <a:avLst/>
          </a:prstGeom>
        </p:spPr>
      </p:pic>
      <p:pic>
        <p:nvPicPr>
          <p:cNvPr id="43" name="Graphic 42" descr="Drum">
            <a:extLst>
              <a:ext uri="{FF2B5EF4-FFF2-40B4-BE49-F238E27FC236}">
                <a16:creationId xmlns:a16="http://schemas.microsoft.com/office/drawing/2014/main" xmlns="" id="{A5EEDDA6-5B04-42F6-B3B3-7F5C87174FD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122616" y="4813343"/>
            <a:ext cx="687698" cy="687698"/>
          </a:xfrm>
          <a:prstGeom prst="rect">
            <a:avLst/>
          </a:prstGeom>
        </p:spPr>
      </p:pic>
      <p:pic>
        <p:nvPicPr>
          <p:cNvPr id="45" name="Graphic 44" descr="Video camera">
            <a:extLst>
              <a:ext uri="{FF2B5EF4-FFF2-40B4-BE49-F238E27FC236}">
                <a16:creationId xmlns:a16="http://schemas.microsoft.com/office/drawing/2014/main" xmlns="" id="{EDEA37DF-5E58-45D5-927D-F8963EE0946C}"/>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297607" y="4770302"/>
            <a:ext cx="679450" cy="679450"/>
          </a:xfrm>
          <a:prstGeom prst="rect">
            <a:avLst/>
          </a:prstGeom>
        </p:spPr>
      </p:pic>
      <p:pic>
        <p:nvPicPr>
          <p:cNvPr id="53" name="Graphic 52" descr="Trumpet">
            <a:extLst>
              <a:ext uri="{FF2B5EF4-FFF2-40B4-BE49-F238E27FC236}">
                <a16:creationId xmlns:a16="http://schemas.microsoft.com/office/drawing/2014/main" xmlns="" id="{FFBB28E7-359C-4206-9801-DF895C5A2992}"/>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521028" y="5399262"/>
            <a:ext cx="573881" cy="573881"/>
          </a:xfrm>
          <a:prstGeom prst="rect">
            <a:avLst/>
          </a:prstGeom>
        </p:spPr>
      </p:pic>
      <p:pic>
        <p:nvPicPr>
          <p:cNvPr id="55" name="Graphic 54" descr="Car">
            <a:extLst>
              <a:ext uri="{FF2B5EF4-FFF2-40B4-BE49-F238E27FC236}">
                <a16:creationId xmlns:a16="http://schemas.microsoft.com/office/drawing/2014/main" xmlns="" id="{E54E0C8B-8DAC-4B6D-AA85-72560263EF3A}"/>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9134697" y="2552700"/>
            <a:ext cx="914400" cy="914400"/>
          </a:xfrm>
          <a:prstGeom prst="rect">
            <a:avLst/>
          </a:prstGeom>
        </p:spPr>
      </p:pic>
      <p:pic>
        <p:nvPicPr>
          <p:cNvPr id="65" name="Graphic 64" descr="Motorcycle">
            <a:extLst>
              <a:ext uri="{FF2B5EF4-FFF2-40B4-BE49-F238E27FC236}">
                <a16:creationId xmlns:a16="http://schemas.microsoft.com/office/drawing/2014/main" xmlns="" id="{99C7A437-CD3C-42F1-95E9-72DF1B43DB72}"/>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10875740" y="1481308"/>
            <a:ext cx="914400" cy="914400"/>
          </a:xfrm>
          <a:prstGeom prst="rect">
            <a:avLst/>
          </a:prstGeom>
        </p:spPr>
      </p:pic>
      <p:pic>
        <p:nvPicPr>
          <p:cNvPr id="69" name="Graphic 68" descr="Bus">
            <a:extLst>
              <a:ext uri="{FF2B5EF4-FFF2-40B4-BE49-F238E27FC236}">
                <a16:creationId xmlns:a16="http://schemas.microsoft.com/office/drawing/2014/main" xmlns="" id="{67BB3DAF-5826-49E0-978D-15BECAA728CF}"/>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8499602" y="1664494"/>
            <a:ext cx="914400" cy="914400"/>
          </a:xfrm>
          <a:prstGeom prst="rect">
            <a:avLst/>
          </a:prstGeom>
        </p:spPr>
      </p:pic>
      <p:pic>
        <p:nvPicPr>
          <p:cNvPr id="85" name="Graphic 84" descr="Bike">
            <a:extLst>
              <a:ext uri="{FF2B5EF4-FFF2-40B4-BE49-F238E27FC236}">
                <a16:creationId xmlns:a16="http://schemas.microsoft.com/office/drawing/2014/main" xmlns="" id="{1A656543-A86A-4EFE-9342-DF9C83C6D773}"/>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tretch>
            <a:fillRect/>
          </a:stretch>
        </p:blipFill>
        <p:spPr>
          <a:xfrm>
            <a:off x="8446506" y="3658187"/>
            <a:ext cx="914400" cy="914400"/>
          </a:xfrm>
          <a:prstGeom prst="rect">
            <a:avLst/>
          </a:prstGeom>
        </p:spPr>
      </p:pic>
    </p:spTree>
    <p:extLst>
      <p:ext uri="{BB962C8B-B14F-4D97-AF65-F5344CB8AC3E}">
        <p14:creationId xmlns:p14="http://schemas.microsoft.com/office/powerpoint/2010/main" val="219986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xmlns="" id="{B13FB022-C8DF-4FF9-A5BF-0C79639C43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667" t="10754" r="8339"/>
          <a:stretch/>
        </p:blipFill>
        <p:spPr bwMode="auto">
          <a:xfrm>
            <a:off x="3267101" y="1731883"/>
            <a:ext cx="4873925" cy="326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xmlns="" id="{457F87F8-6F53-46BB-8B10-A561DA6694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142" y="1737494"/>
            <a:ext cx="4882885" cy="3241940"/>
          </a:xfrm>
          <a:prstGeom prst="rect">
            <a:avLst/>
          </a:prstGeom>
        </p:spPr>
      </p:pic>
      <p:pic>
        <p:nvPicPr>
          <p:cNvPr id="51" name="Graphic 50" descr="Coffee">
            <a:extLst>
              <a:ext uri="{FF2B5EF4-FFF2-40B4-BE49-F238E27FC236}">
                <a16:creationId xmlns:a16="http://schemas.microsoft.com/office/drawing/2014/main" xmlns="" id="{21A0BF3E-F478-4805-A0F0-E43D42D222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5328" y="1719264"/>
            <a:ext cx="666750" cy="666750"/>
          </a:xfrm>
          <a:prstGeom prst="rect">
            <a:avLst/>
          </a:prstGeom>
        </p:spPr>
      </p:pic>
      <p:pic>
        <p:nvPicPr>
          <p:cNvPr id="61" name="Graphic 60" descr="Martini">
            <a:extLst>
              <a:ext uri="{FF2B5EF4-FFF2-40B4-BE49-F238E27FC236}">
                <a16:creationId xmlns:a16="http://schemas.microsoft.com/office/drawing/2014/main" xmlns="" id="{977C38B6-AB79-42DC-A839-1788D93E4D9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13717" y="2083508"/>
            <a:ext cx="615950" cy="615950"/>
          </a:xfrm>
          <a:prstGeom prst="rect">
            <a:avLst/>
          </a:prstGeom>
        </p:spPr>
      </p:pic>
      <p:pic>
        <p:nvPicPr>
          <p:cNvPr id="49" name="Graphic 48" descr="Burger and Drink">
            <a:extLst>
              <a:ext uri="{FF2B5EF4-FFF2-40B4-BE49-F238E27FC236}">
                <a16:creationId xmlns:a16="http://schemas.microsoft.com/office/drawing/2014/main" xmlns="" id="{B1E38ACD-A349-465D-9329-9F582D0B53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68883" y="1737597"/>
            <a:ext cx="806450" cy="806450"/>
          </a:xfrm>
          <a:prstGeom prst="rect">
            <a:avLst/>
          </a:prstGeom>
        </p:spPr>
      </p:pic>
      <p:pic>
        <p:nvPicPr>
          <p:cNvPr id="59" name="Graphic 58" descr="Table and chairs">
            <a:extLst>
              <a:ext uri="{FF2B5EF4-FFF2-40B4-BE49-F238E27FC236}">
                <a16:creationId xmlns:a16="http://schemas.microsoft.com/office/drawing/2014/main" xmlns="" id="{3599F6E8-D586-46F7-BB41-B413649F927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08807" y="1460777"/>
            <a:ext cx="698500" cy="698500"/>
          </a:xfrm>
          <a:prstGeom prst="rect">
            <a:avLst/>
          </a:prstGeom>
        </p:spPr>
      </p:pic>
      <p:sp>
        <p:nvSpPr>
          <p:cNvPr id="96" name="Title 95">
            <a:extLst>
              <a:ext uri="{FF2B5EF4-FFF2-40B4-BE49-F238E27FC236}">
                <a16:creationId xmlns:a16="http://schemas.microsoft.com/office/drawing/2014/main" xmlns="" id="{1E437375-021D-4829-B0B0-CD2B2D80CD73}"/>
              </a:ext>
            </a:extLst>
          </p:cNvPr>
          <p:cNvSpPr>
            <a:spLocks noGrp="1"/>
          </p:cNvSpPr>
          <p:nvPr>
            <p:ph type="title"/>
          </p:nvPr>
        </p:nvSpPr>
        <p:spPr/>
        <p:txBody>
          <a:bodyPr/>
          <a:lstStyle/>
          <a:p>
            <a:r>
              <a:rPr lang="en-US" dirty="0">
                <a:solidFill>
                  <a:schemeClr val="accent6">
                    <a:lumMod val="75000"/>
                  </a:schemeClr>
                </a:solidFill>
              </a:rPr>
              <a:t>…and creating a sense of place.</a:t>
            </a:r>
          </a:p>
        </p:txBody>
      </p:sp>
      <p:pic>
        <p:nvPicPr>
          <p:cNvPr id="9" name="Graphic 8" descr="Person in wheelchair">
            <a:extLst>
              <a:ext uri="{FF2B5EF4-FFF2-40B4-BE49-F238E27FC236}">
                <a16:creationId xmlns:a16="http://schemas.microsoft.com/office/drawing/2014/main" xmlns="" id="{8A247C80-6B2F-49EB-AB61-C80B2C04AD0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26121" y="2292852"/>
            <a:ext cx="914400" cy="914400"/>
          </a:xfrm>
          <a:prstGeom prst="rect">
            <a:avLst/>
          </a:prstGeom>
        </p:spPr>
      </p:pic>
      <p:pic>
        <p:nvPicPr>
          <p:cNvPr id="11" name="Graphic 10" descr="Walk">
            <a:extLst>
              <a:ext uri="{FF2B5EF4-FFF2-40B4-BE49-F238E27FC236}">
                <a16:creationId xmlns:a16="http://schemas.microsoft.com/office/drawing/2014/main" xmlns="" id="{003EC61C-F1DC-4352-AAFB-17561D56B8B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898996" y="3673304"/>
            <a:ext cx="914400" cy="914400"/>
          </a:xfrm>
          <a:prstGeom prst="rect">
            <a:avLst/>
          </a:prstGeom>
        </p:spPr>
      </p:pic>
      <p:pic>
        <p:nvPicPr>
          <p:cNvPr id="13" name="Graphic 12" descr="Dance">
            <a:extLst>
              <a:ext uri="{FF2B5EF4-FFF2-40B4-BE49-F238E27FC236}">
                <a16:creationId xmlns:a16="http://schemas.microsoft.com/office/drawing/2014/main" xmlns="" id="{A7860372-02E4-4F15-B07C-0614FECB2C5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227500" y="5483090"/>
            <a:ext cx="723242" cy="723242"/>
          </a:xfrm>
          <a:prstGeom prst="rect">
            <a:avLst/>
          </a:prstGeom>
        </p:spPr>
      </p:pic>
      <p:pic>
        <p:nvPicPr>
          <p:cNvPr id="15" name="Graphic 14" descr="Footprint">
            <a:extLst>
              <a:ext uri="{FF2B5EF4-FFF2-40B4-BE49-F238E27FC236}">
                <a16:creationId xmlns:a16="http://schemas.microsoft.com/office/drawing/2014/main" xmlns="" id="{A8286365-B69B-495B-B6E2-9700A847A82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885948" y="3090932"/>
            <a:ext cx="698500" cy="698500"/>
          </a:xfrm>
          <a:prstGeom prst="rect">
            <a:avLst/>
          </a:prstGeom>
        </p:spPr>
      </p:pic>
      <p:pic>
        <p:nvPicPr>
          <p:cNvPr id="17" name="Graphic 16" descr="Train">
            <a:extLst>
              <a:ext uri="{FF2B5EF4-FFF2-40B4-BE49-F238E27FC236}">
                <a16:creationId xmlns:a16="http://schemas.microsoft.com/office/drawing/2014/main" xmlns="" id="{BC42819D-A180-43B0-AE53-55DD212B13E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0998341" y="3282529"/>
            <a:ext cx="914400" cy="914400"/>
          </a:xfrm>
          <a:prstGeom prst="rect">
            <a:avLst/>
          </a:prstGeom>
        </p:spPr>
      </p:pic>
      <p:pic>
        <p:nvPicPr>
          <p:cNvPr id="43" name="Graphic 42" descr="Drum">
            <a:extLst>
              <a:ext uri="{FF2B5EF4-FFF2-40B4-BE49-F238E27FC236}">
                <a16:creationId xmlns:a16="http://schemas.microsoft.com/office/drawing/2014/main" xmlns="" id="{A5EEDDA6-5B04-42F6-B3B3-7F5C87174FD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1122616" y="4813343"/>
            <a:ext cx="687698" cy="687698"/>
          </a:xfrm>
          <a:prstGeom prst="rect">
            <a:avLst/>
          </a:prstGeom>
        </p:spPr>
      </p:pic>
      <p:pic>
        <p:nvPicPr>
          <p:cNvPr id="45" name="Graphic 44" descr="Video camera">
            <a:extLst>
              <a:ext uri="{FF2B5EF4-FFF2-40B4-BE49-F238E27FC236}">
                <a16:creationId xmlns:a16="http://schemas.microsoft.com/office/drawing/2014/main" xmlns="" id="{EDEA37DF-5E58-45D5-927D-F8963EE0946C}"/>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297607" y="4770302"/>
            <a:ext cx="679450" cy="679450"/>
          </a:xfrm>
          <a:prstGeom prst="rect">
            <a:avLst/>
          </a:prstGeom>
        </p:spPr>
      </p:pic>
      <p:pic>
        <p:nvPicPr>
          <p:cNvPr id="53" name="Graphic 52" descr="Trumpet">
            <a:extLst>
              <a:ext uri="{FF2B5EF4-FFF2-40B4-BE49-F238E27FC236}">
                <a16:creationId xmlns:a16="http://schemas.microsoft.com/office/drawing/2014/main" xmlns="" id="{FFBB28E7-359C-4206-9801-DF895C5A2992}"/>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521028" y="5399262"/>
            <a:ext cx="573881" cy="573881"/>
          </a:xfrm>
          <a:prstGeom prst="rect">
            <a:avLst/>
          </a:prstGeom>
        </p:spPr>
      </p:pic>
      <p:pic>
        <p:nvPicPr>
          <p:cNvPr id="55" name="Graphic 54" descr="Car">
            <a:extLst>
              <a:ext uri="{FF2B5EF4-FFF2-40B4-BE49-F238E27FC236}">
                <a16:creationId xmlns:a16="http://schemas.microsoft.com/office/drawing/2014/main" xmlns="" id="{E54E0C8B-8DAC-4B6D-AA85-72560263EF3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9134697" y="2552700"/>
            <a:ext cx="914400" cy="914400"/>
          </a:xfrm>
          <a:prstGeom prst="rect">
            <a:avLst/>
          </a:prstGeom>
        </p:spPr>
      </p:pic>
      <p:pic>
        <p:nvPicPr>
          <p:cNvPr id="65" name="Graphic 64" descr="Motorcycle">
            <a:extLst>
              <a:ext uri="{FF2B5EF4-FFF2-40B4-BE49-F238E27FC236}">
                <a16:creationId xmlns:a16="http://schemas.microsoft.com/office/drawing/2014/main" xmlns="" id="{99C7A437-CD3C-42F1-95E9-72DF1B43DB72}"/>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10875740" y="1481308"/>
            <a:ext cx="914400" cy="914400"/>
          </a:xfrm>
          <a:prstGeom prst="rect">
            <a:avLst/>
          </a:prstGeom>
        </p:spPr>
      </p:pic>
      <p:pic>
        <p:nvPicPr>
          <p:cNvPr id="69" name="Graphic 68" descr="Bus">
            <a:extLst>
              <a:ext uri="{FF2B5EF4-FFF2-40B4-BE49-F238E27FC236}">
                <a16:creationId xmlns:a16="http://schemas.microsoft.com/office/drawing/2014/main" xmlns="" id="{67BB3DAF-5826-49E0-978D-15BECAA728CF}"/>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tretch>
            <a:fillRect/>
          </a:stretch>
        </p:blipFill>
        <p:spPr>
          <a:xfrm>
            <a:off x="8499602" y="1664494"/>
            <a:ext cx="914400" cy="914400"/>
          </a:xfrm>
          <a:prstGeom prst="rect">
            <a:avLst/>
          </a:prstGeom>
        </p:spPr>
      </p:pic>
      <p:pic>
        <p:nvPicPr>
          <p:cNvPr id="71" name="Graphic 70" descr="Shower">
            <a:extLst>
              <a:ext uri="{FF2B5EF4-FFF2-40B4-BE49-F238E27FC236}">
                <a16:creationId xmlns:a16="http://schemas.microsoft.com/office/drawing/2014/main" xmlns="" id="{371682CA-9782-46D1-9B86-7A2F3372D4FA}"/>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2198688" y="3794833"/>
            <a:ext cx="752475" cy="752475"/>
          </a:xfrm>
          <a:prstGeom prst="rect">
            <a:avLst/>
          </a:prstGeom>
        </p:spPr>
      </p:pic>
      <p:pic>
        <p:nvPicPr>
          <p:cNvPr id="75" name="Graphic 74" descr="Bucket and shovel">
            <a:extLst>
              <a:ext uri="{FF2B5EF4-FFF2-40B4-BE49-F238E27FC236}">
                <a16:creationId xmlns:a16="http://schemas.microsoft.com/office/drawing/2014/main" xmlns="" id="{9C0751E8-7B46-4BE9-B5A1-96488727FEA4}"/>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tretch>
            <a:fillRect/>
          </a:stretch>
        </p:blipFill>
        <p:spPr>
          <a:xfrm>
            <a:off x="1279812" y="3373187"/>
            <a:ext cx="914400" cy="914400"/>
          </a:xfrm>
          <a:prstGeom prst="rect">
            <a:avLst/>
          </a:prstGeom>
        </p:spPr>
      </p:pic>
      <p:pic>
        <p:nvPicPr>
          <p:cNvPr id="85" name="Graphic 84" descr="Bike">
            <a:extLst>
              <a:ext uri="{FF2B5EF4-FFF2-40B4-BE49-F238E27FC236}">
                <a16:creationId xmlns:a16="http://schemas.microsoft.com/office/drawing/2014/main" xmlns="" id="{1A656543-A86A-4EFE-9342-DF9C83C6D773}"/>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tretch>
            <a:fillRect/>
          </a:stretch>
        </p:blipFill>
        <p:spPr>
          <a:xfrm>
            <a:off x="8446506" y="3658187"/>
            <a:ext cx="914400" cy="914400"/>
          </a:xfrm>
          <a:prstGeom prst="rect">
            <a:avLst/>
          </a:prstGeom>
        </p:spPr>
      </p:pic>
    </p:spTree>
    <p:extLst>
      <p:ext uri="{BB962C8B-B14F-4D97-AF65-F5344CB8AC3E}">
        <p14:creationId xmlns:p14="http://schemas.microsoft.com/office/powerpoint/2010/main" val="321862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FCEA0F3D-BABF-4220-8D52-09AEB794C7A7}"/>
              </a:ext>
            </a:extLst>
          </p:cNvPr>
          <p:cNvPicPr>
            <a:picLocks noChangeAspect="1"/>
          </p:cNvPicPr>
          <p:nvPr/>
        </p:nvPicPr>
        <p:blipFill rotWithShape="1">
          <a:blip r:embed="rId3">
            <a:extLst>
              <a:ext uri="{28A0092B-C50C-407E-A947-70E740481C1C}">
                <a14:useLocalDpi xmlns:a14="http://schemas.microsoft.com/office/drawing/2010/main" val="0"/>
              </a:ext>
            </a:extLst>
          </a:blip>
          <a:srcRect l="3393" t="29795" r="36973"/>
          <a:stretch/>
        </p:blipFill>
        <p:spPr>
          <a:xfrm>
            <a:off x="3260076" y="1734367"/>
            <a:ext cx="4854268" cy="3214505"/>
          </a:xfrm>
          <a:prstGeom prst="rect">
            <a:avLst/>
          </a:prstGeom>
        </p:spPr>
      </p:pic>
      <p:pic>
        <p:nvPicPr>
          <p:cNvPr id="51" name="Graphic 50" descr="Coffee">
            <a:extLst>
              <a:ext uri="{FF2B5EF4-FFF2-40B4-BE49-F238E27FC236}">
                <a16:creationId xmlns:a16="http://schemas.microsoft.com/office/drawing/2014/main" xmlns="" id="{21A0BF3E-F478-4805-A0F0-E43D42D222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85328" y="1719264"/>
            <a:ext cx="666750" cy="666750"/>
          </a:xfrm>
          <a:prstGeom prst="rect">
            <a:avLst/>
          </a:prstGeom>
        </p:spPr>
      </p:pic>
      <p:pic>
        <p:nvPicPr>
          <p:cNvPr id="61" name="Graphic 60" descr="Martini">
            <a:extLst>
              <a:ext uri="{FF2B5EF4-FFF2-40B4-BE49-F238E27FC236}">
                <a16:creationId xmlns:a16="http://schemas.microsoft.com/office/drawing/2014/main" xmlns="" id="{977C38B6-AB79-42DC-A839-1788D93E4D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13717" y="2083508"/>
            <a:ext cx="615950" cy="615950"/>
          </a:xfrm>
          <a:prstGeom prst="rect">
            <a:avLst/>
          </a:prstGeom>
        </p:spPr>
      </p:pic>
      <p:pic>
        <p:nvPicPr>
          <p:cNvPr id="49" name="Graphic 48" descr="Burger and Drink">
            <a:extLst>
              <a:ext uri="{FF2B5EF4-FFF2-40B4-BE49-F238E27FC236}">
                <a16:creationId xmlns:a16="http://schemas.microsoft.com/office/drawing/2014/main" xmlns="" id="{B1E38ACD-A349-465D-9329-9F582D0B532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68883" y="1737597"/>
            <a:ext cx="806450" cy="806450"/>
          </a:xfrm>
          <a:prstGeom prst="rect">
            <a:avLst/>
          </a:prstGeom>
        </p:spPr>
      </p:pic>
      <p:pic>
        <p:nvPicPr>
          <p:cNvPr id="59" name="Graphic 58" descr="Table and chairs">
            <a:extLst>
              <a:ext uri="{FF2B5EF4-FFF2-40B4-BE49-F238E27FC236}">
                <a16:creationId xmlns:a16="http://schemas.microsoft.com/office/drawing/2014/main" xmlns="" id="{3599F6E8-D586-46F7-BB41-B413649F92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08807" y="1460777"/>
            <a:ext cx="698500" cy="698500"/>
          </a:xfrm>
          <a:prstGeom prst="rect">
            <a:avLst/>
          </a:prstGeom>
        </p:spPr>
      </p:pic>
      <p:sp>
        <p:nvSpPr>
          <p:cNvPr id="96" name="Title 95">
            <a:extLst>
              <a:ext uri="{FF2B5EF4-FFF2-40B4-BE49-F238E27FC236}">
                <a16:creationId xmlns:a16="http://schemas.microsoft.com/office/drawing/2014/main" xmlns="" id="{1E437375-021D-4829-B0B0-CD2B2D80CD73}"/>
              </a:ext>
            </a:extLst>
          </p:cNvPr>
          <p:cNvSpPr>
            <a:spLocks noGrp="1"/>
          </p:cNvSpPr>
          <p:nvPr>
            <p:ph type="title"/>
          </p:nvPr>
        </p:nvSpPr>
        <p:spPr>
          <a:xfrm>
            <a:off x="838200" y="365125"/>
            <a:ext cx="10515600" cy="1325563"/>
          </a:xfrm>
        </p:spPr>
        <p:txBody>
          <a:bodyPr>
            <a:normAutofit/>
          </a:bodyPr>
          <a:lstStyle/>
          <a:p>
            <a:r>
              <a:rPr lang="en-US" dirty="0">
                <a:solidFill>
                  <a:schemeClr val="accent6">
                    <a:lumMod val="75000"/>
                  </a:schemeClr>
                </a:solidFill>
              </a:rPr>
              <a:t>We wanted our analysis to guide us- </a:t>
            </a:r>
            <a:br>
              <a:rPr lang="en-US" dirty="0">
                <a:solidFill>
                  <a:schemeClr val="accent6">
                    <a:lumMod val="75000"/>
                  </a:schemeClr>
                </a:solidFill>
              </a:rPr>
            </a:br>
            <a:r>
              <a:rPr lang="en-US" dirty="0">
                <a:solidFill>
                  <a:schemeClr val="accent6">
                    <a:lumMod val="75000"/>
                  </a:schemeClr>
                </a:solidFill>
              </a:rPr>
              <a:t>not constrain us</a:t>
            </a:r>
          </a:p>
        </p:txBody>
      </p:sp>
      <p:pic>
        <p:nvPicPr>
          <p:cNvPr id="7" name="Graphic 6" descr="Stroller">
            <a:extLst>
              <a:ext uri="{FF2B5EF4-FFF2-40B4-BE49-F238E27FC236}">
                <a16:creationId xmlns:a16="http://schemas.microsoft.com/office/drawing/2014/main" xmlns="" id="{08B8E1B4-FAD4-4A58-B7FA-9BF90395114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815546" y="5059294"/>
            <a:ext cx="914400" cy="914400"/>
          </a:xfrm>
          <a:prstGeom prst="rect">
            <a:avLst/>
          </a:prstGeom>
        </p:spPr>
      </p:pic>
      <p:pic>
        <p:nvPicPr>
          <p:cNvPr id="9" name="Graphic 8" descr="Person in wheelchair">
            <a:extLst>
              <a:ext uri="{FF2B5EF4-FFF2-40B4-BE49-F238E27FC236}">
                <a16:creationId xmlns:a16="http://schemas.microsoft.com/office/drawing/2014/main" xmlns="" id="{8A247C80-6B2F-49EB-AB61-C80B2C04AD0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26121" y="2292852"/>
            <a:ext cx="914400" cy="914400"/>
          </a:xfrm>
          <a:prstGeom prst="rect">
            <a:avLst/>
          </a:prstGeom>
        </p:spPr>
      </p:pic>
      <p:pic>
        <p:nvPicPr>
          <p:cNvPr id="11" name="Graphic 10" descr="Walk">
            <a:extLst>
              <a:ext uri="{FF2B5EF4-FFF2-40B4-BE49-F238E27FC236}">
                <a16:creationId xmlns:a16="http://schemas.microsoft.com/office/drawing/2014/main" xmlns="" id="{003EC61C-F1DC-4352-AAFB-17561D56B8B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898996" y="3673304"/>
            <a:ext cx="914400" cy="914400"/>
          </a:xfrm>
          <a:prstGeom prst="rect">
            <a:avLst/>
          </a:prstGeom>
        </p:spPr>
      </p:pic>
      <p:pic>
        <p:nvPicPr>
          <p:cNvPr id="13" name="Graphic 12" descr="Dance">
            <a:extLst>
              <a:ext uri="{FF2B5EF4-FFF2-40B4-BE49-F238E27FC236}">
                <a16:creationId xmlns:a16="http://schemas.microsoft.com/office/drawing/2014/main" xmlns="" id="{A7860372-02E4-4F15-B07C-0614FECB2C5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227500" y="5483090"/>
            <a:ext cx="723242" cy="723242"/>
          </a:xfrm>
          <a:prstGeom prst="rect">
            <a:avLst/>
          </a:prstGeom>
        </p:spPr>
      </p:pic>
      <p:pic>
        <p:nvPicPr>
          <p:cNvPr id="15" name="Graphic 14" descr="Footprint">
            <a:extLst>
              <a:ext uri="{FF2B5EF4-FFF2-40B4-BE49-F238E27FC236}">
                <a16:creationId xmlns:a16="http://schemas.microsoft.com/office/drawing/2014/main" xmlns="" id="{A8286365-B69B-495B-B6E2-9700A847A82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885948" y="3090932"/>
            <a:ext cx="698500" cy="698500"/>
          </a:xfrm>
          <a:prstGeom prst="rect">
            <a:avLst/>
          </a:prstGeom>
        </p:spPr>
      </p:pic>
      <p:pic>
        <p:nvPicPr>
          <p:cNvPr id="17" name="Graphic 16" descr="Train">
            <a:extLst>
              <a:ext uri="{FF2B5EF4-FFF2-40B4-BE49-F238E27FC236}">
                <a16:creationId xmlns:a16="http://schemas.microsoft.com/office/drawing/2014/main" xmlns="" id="{BC42819D-A180-43B0-AE53-55DD212B13E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0998341" y="3282529"/>
            <a:ext cx="914400" cy="914400"/>
          </a:xfrm>
          <a:prstGeom prst="rect">
            <a:avLst/>
          </a:prstGeom>
        </p:spPr>
      </p:pic>
      <p:pic>
        <p:nvPicPr>
          <p:cNvPr id="43" name="Graphic 42" descr="Drum">
            <a:extLst>
              <a:ext uri="{FF2B5EF4-FFF2-40B4-BE49-F238E27FC236}">
                <a16:creationId xmlns:a16="http://schemas.microsoft.com/office/drawing/2014/main" xmlns="" id="{A5EEDDA6-5B04-42F6-B3B3-7F5C87174FD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1122616" y="4813343"/>
            <a:ext cx="687698" cy="687698"/>
          </a:xfrm>
          <a:prstGeom prst="rect">
            <a:avLst/>
          </a:prstGeom>
        </p:spPr>
      </p:pic>
      <p:pic>
        <p:nvPicPr>
          <p:cNvPr id="45" name="Graphic 44" descr="Video camera">
            <a:extLst>
              <a:ext uri="{FF2B5EF4-FFF2-40B4-BE49-F238E27FC236}">
                <a16:creationId xmlns:a16="http://schemas.microsoft.com/office/drawing/2014/main" xmlns="" id="{EDEA37DF-5E58-45D5-927D-F8963EE0946C}"/>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297607" y="4770302"/>
            <a:ext cx="679450" cy="679450"/>
          </a:xfrm>
          <a:prstGeom prst="rect">
            <a:avLst/>
          </a:prstGeom>
        </p:spPr>
      </p:pic>
      <p:pic>
        <p:nvPicPr>
          <p:cNvPr id="47" name="Graphic 46" descr="Trailer">
            <a:extLst>
              <a:ext uri="{FF2B5EF4-FFF2-40B4-BE49-F238E27FC236}">
                <a16:creationId xmlns:a16="http://schemas.microsoft.com/office/drawing/2014/main" xmlns="" id="{214F7882-EF92-4241-97AB-6B9299FA9F53}"/>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10960504" y="5726853"/>
            <a:ext cx="914400" cy="914400"/>
          </a:xfrm>
          <a:prstGeom prst="rect">
            <a:avLst/>
          </a:prstGeom>
        </p:spPr>
      </p:pic>
      <p:pic>
        <p:nvPicPr>
          <p:cNvPr id="53" name="Graphic 52" descr="Trumpet">
            <a:extLst>
              <a:ext uri="{FF2B5EF4-FFF2-40B4-BE49-F238E27FC236}">
                <a16:creationId xmlns:a16="http://schemas.microsoft.com/office/drawing/2014/main" xmlns="" id="{FFBB28E7-359C-4206-9801-DF895C5A2992}"/>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521028" y="5399262"/>
            <a:ext cx="573881" cy="573881"/>
          </a:xfrm>
          <a:prstGeom prst="rect">
            <a:avLst/>
          </a:prstGeom>
        </p:spPr>
      </p:pic>
      <p:pic>
        <p:nvPicPr>
          <p:cNvPr id="55" name="Graphic 54" descr="Car">
            <a:extLst>
              <a:ext uri="{FF2B5EF4-FFF2-40B4-BE49-F238E27FC236}">
                <a16:creationId xmlns:a16="http://schemas.microsoft.com/office/drawing/2014/main" xmlns="" id="{E54E0C8B-8DAC-4B6D-AA85-72560263EF3A}"/>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9134697" y="2552700"/>
            <a:ext cx="914400" cy="914400"/>
          </a:xfrm>
          <a:prstGeom prst="rect">
            <a:avLst/>
          </a:prstGeom>
        </p:spPr>
      </p:pic>
      <p:pic>
        <p:nvPicPr>
          <p:cNvPr id="57" name="Graphic 56" descr="City">
            <a:extLst>
              <a:ext uri="{FF2B5EF4-FFF2-40B4-BE49-F238E27FC236}">
                <a16:creationId xmlns:a16="http://schemas.microsoft.com/office/drawing/2014/main" xmlns="" id="{A2EF5807-0130-4942-B4D8-F42D1428CFD3}"/>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tretch>
            <a:fillRect/>
          </a:stretch>
        </p:blipFill>
        <p:spPr>
          <a:xfrm>
            <a:off x="3749813" y="5742574"/>
            <a:ext cx="882959" cy="882959"/>
          </a:xfrm>
          <a:prstGeom prst="rect">
            <a:avLst/>
          </a:prstGeom>
        </p:spPr>
      </p:pic>
      <p:pic>
        <p:nvPicPr>
          <p:cNvPr id="65" name="Graphic 64" descr="Motorcycle">
            <a:extLst>
              <a:ext uri="{FF2B5EF4-FFF2-40B4-BE49-F238E27FC236}">
                <a16:creationId xmlns:a16="http://schemas.microsoft.com/office/drawing/2014/main" xmlns="" id="{99C7A437-CD3C-42F1-95E9-72DF1B43DB72}"/>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10875740" y="1481308"/>
            <a:ext cx="914400" cy="914400"/>
          </a:xfrm>
          <a:prstGeom prst="rect">
            <a:avLst/>
          </a:prstGeom>
        </p:spPr>
      </p:pic>
      <p:pic>
        <p:nvPicPr>
          <p:cNvPr id="67" name="Graphic 66" descr="Deciduous tree">
            <a:extLst>
              <a:ext uri="{FF2B5EF4-FFF2-40B4-BE49-F238E27FC236}">
                <a16:creationId xmlns:a16="http://schemas.microsoft.com/office/drawing/2014/main" xmlns="" id="{10F6A9D5-296E-4755-B8BC-827CF91A2B54}"/>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tretch>
            <a:fillRect/>
          </a:stretch>
        </p:blipFill>
        <p:spPr>
          <a:xfrm>
            <a:off x="8595246" y="4977399"/>
            <a:ext cx="914400" cy="914400"/>
          </a:xfrm>
          <a:prstGeom prst="rect">
            <a:avLst/>
          </a:prstGeom>
        </p:spPr>
      </p:pic>
      <p:pic>
        <p:nvPicPr>
          <p:cNvPr id="69" name="Graphic 68" descr="Bus">
            <a:extLst>
              <a:ext uri="{FF2B5EF4-FFF2-40B4-BE49-F238E27FC236}">
                <a16:creationId xmlns:a16="http://schemas.microsoft.com/office/drawing/2014/main" xmlns="" id="{67BB3DAF-5826-49E0-978D-15BECAA728CF}"/>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tretch>
            <a:fillRect/>
          </a:stretch>
        </p:blipFill>
        <p:spPr>
          <a:xfrm>
            <a:off x="8499602" y="1664494"/>
            <a:ext cx="914400" cy="914400"/>
          </a:xfrm>
          <a:prstGeom prst="rect">
            <a:avLst/>
          </a:prstGeom>
        </p:spPr>
      </p:pic>
      <p:pic>
        <p:nvPicPr>
          <p:cNvPr id="71" name="Graphic 70" descr="Shower">
            <a:extLst>
              <a:ext uri="{FF2B5EF4-FFF2-40B4-BE49-F238E27FC236}">
                <a16:creationId xmlns:a16="http://schemas.microsoft.com/office/drawing/2014/main" xmlns="" id="{371682CA-9782-46D1-9B86-7A2F3372D4FA}"/>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tretch>
            <a:fillRect/>
          </a:stretch>
        </p:blipFill>
        <p:spPr>
          <a:xfrm>
            <a:off x="2198688" y="3794833"/>
            <a:ext cx="752475" cy="752475"/>
          </a:xfrm>
          <a:prstGeom prst="rect">
            <a:avLst/>
          </a:prstGeom>
        </p:spPr>
      </p:pic>
      <p:pic>
        <p:nvPicPr>
          <p:cNvPr id="73" name="Graphic 72" descr="Person with Cane">
            <a:extLst>
              <a:ext uri="{FF2B5EF4-FFF2-40B4-BE49-F238E27FC236}">
                <a16:creationId xmlns:a16="http://schemas.microsoft.com/office/drawing/2014/main" xmlns="" id="{AD092E05-A5F8-4670-A6DE-DEEA7C7E7F4A}"/>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tretch>
            <a:fillRect/>
          </a:stretch>
        </p:blipFill>
        <p:spPr>
          <a:xfrm>
            <a:off x="2103361" y="5742574"/>
            <a:ext cx="815630" cy="815630"/>
          </a:xfrm>
          <a:prstGeom prst="rect">
            <a:avLst/>
          </a:prstGeom>
        </p:spPr>
      </p:pic>
      <p:pic>
        <p:nvPicPr>
          <p:cNvPr id="75" name="Graphic 74" descr="Bucket and shovel">
            <a:extLst>
              <a:ext uri="{FF2B5EF4-FFF2-40B4-BE49-F238E27FC236}">
                <a16:creationId xmlns:a16="http://schemas.microsoft.com/office/drawing/2014/main" xmlns="" id="{9C0751E8-7B46-4BE9-B5A1-96488727FEA4}"/>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xmlns="" r:embed="rId47"/>
              </a:ext>
            </a:extLst>
          </a:blip>
          <a:stretch>
            <a:fillRect/>
          </a:stretch>
        </p:blipFill>
        <p:spPr>
          <a:xfrm>
            <a:off x="1279812" y="3373187"/>
            <a:ext cx="914400" cy="914400"/>
          </a:xfrm>
          <a:prstGeom prst="rect">
            <a:avLst/>
          </a:prstGeom>
        </p:spPr>
      </p:pic>
      <p:pic>
        <p:nvPicPr>
          <p:cNvPr id="79" name="Graphic 78" descr="Truck">
            <a:extLst>
              <a:ext uri="{FF2B5EF4-FFF2-40B4-BE49-F238E27FC236}">
                <a16:creationId xmlns:a16="http://schemas.microsoft.com/office/drawing/2014/main" xmlns="" id="{690767C6-DD96-4463-BC51-A92F71CB0051}"/>
              </a:ext>
            </a:extLst>
          </p:cNvPr>
          <p:cNvPicPr>
            <a:picLocks noChangeAspect="1"/>
          </p:cNvPicPr>
          <p:nvPr/>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xmlns="" r:embed="rId49"/>
              </a:ext>
            </a:extLst>
          </a:blip>
          <a:stretch>
            <a:fillRect/>
          </a:stretch>
        </p:blipFill>
        <p:spPr>
          <a:xfrm>
            <a:off x="6914104" y="5013887"/>
            <a:ext cx="914400" cy="914400"/>
          </a:xfrm>
          <a:prstGeom prst="rect">
            <a:avLst/>
          </a:prstGeom>
        </p:spPr>
      </p:pic>
      <p:pic>
        <p:nvPicPr>
          <p:cNvPr id="81" name="Graphic 80">
            <a:extLst>
              <a:ext uri="{FF2B5EF4-FFF2-40B4-BE49-F238E27FC236}">
                <a16:creationId xmlns:a16="http://schemas.microsoft.com/office/drawing/2014/main" xmlns="" id="{83F264E8-924F-4FEB-B968-C71678B95C54}"/>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xmlns="" r:embed="rId51"/>
              </a:ext>
            </a:extLst>
          </a:blip>
          <a:stretch>
            <a:fillRect/>
          </a:stretch>
        </p:blipFill>
        <p:spPr>
          <a:xfrm>
            <a:off x="9473029" y="5774698"/>
            <a:ext cx="818709" cy="818709"/>
          </a:xfrm>
          <a:prstGeom prst="rect">
            <a:avLst/>
          </a:prstGeom>
        </p:spPr>
      </p:pic>
      <p:pic>
        <p:nvPicPr>
          <p:cNvPr id="83" name="Graphic 82" descr="House">
            <a:extLst>
              <a:ext uri="{FF2B5EF4-FFF2-40B4-BE49-F238E27FC236}">
                <a16:creationId xmlns:a16="http://schemas.microsoft.com/office/drawing/2014/main" xmlns="" id="{B525E280-9445-4EED-8DD0-E2C6B6EA5CA5}"/>
              </a:ext>
            </a:extLst>
          </p:cNvPr>
          <p:cNvPicPr>
            <a:picLocks noChangeAspect="1"/>
          </p:cNvPicPr>
          <p:nvPr/>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xmlns="" r:embed="rId53"/>
              </a:ext>
            </a:extLst>
          </a:blip>
          <a:stretch>
            <a:fillRect/>
          </a:stretch>
        </p:blipFill>
        <p:spPr>
          <a:xfrm>
            <a:off x="2839672" y="5126037"/>
            <a:ext cx="780915" cy="780915"/>
          </a:xfrm>
          <a:prstGeom prst="rect">
            <a:avLst/>
          </a:prstGeom>
        </p:spPr>
      </p:pic>
      <p:pic>
        <p:nvPicPr>
          <p:cNvPr id="85" name="Graphic 84" descr="Bike">
            <a:extLst>
              <a:ext uri="{FF2B5EF4-FFF2-40B4-BE49-F238E27FC236}">
                <a16:creationId xmlns:a16="http://schemas.microsoft.com/office/drawing/2014/main" xmlns="" id="{1A656543-A86A-4EFE-9342-DF9C83C6D773}"/>
              </a:ext>
            </a:extLst>
          </p:cNvPr>
          <p:cNvPicPr>
            <a:picLocks noChangeAspect="1"/>
          </p:cNvPicPr>
          <p:nvPr/>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xmlns="" r:embed="rId55"/>
              </a:ext>
            </a:extLst>
          </a:blip>
          <a:stretch>
            <a:fillRect/>
          </a:stretch>
        </p:blipFill>
        <p:spPr>
          <a:xfrm>
            <a:off x="8446506" y="3658187"/>
            <a:ext cx="914400" cy="914400"/>
          </a:xfrm>
          <a:prstGeom prst="rect">
            <a:avLst/>
          </a:prstGeom>
        </p:spPr>
      </p:pic>
      <p:pic>
        <p:nvPicPr>
          <p:cNvPr id="89" name="Graphic 88" descr="Streetlight">
            <a:extLst>
              <a:ext uri="{FF2B5EF4-FFF2-40B4-BE49-F238E27FC236}">
                <a16:creationId xmlns:a16="http://schemas.microsoft.com/office/drawing/2014/main" xmlns="" id="{14CEE80A-CBF1-429E-884A-37902BDECE1A}"/>
              </a:ext>
            </a:extLst>
          </p:cNvPr>
          <p:cNvPicPr>
            <a:picLocks noChangeAspect="1"/>
          </p:cNvPicPr>
          <p:nvPr/>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xmlns="" r:embed="rId57"/>
              </a:ext>
            </a:extLst>
          </a:blip>
          <a:stretch>
            <a:fillRect/>
          </a:stretch>
        </p:blipFill>
        <p:spPr>
          <a:xfrm>
            <a:off x="10287053" y="5063410"/>
            <a:ext cx="711288" cy="711288"/>
          </a:xfrm>
          <a:prstGeom prst="rect">
            <a:avLst/>
          </a:prstGeom>
        </p:spPr>
      </p:pic>
      <p:pic>
        <p:nvPicPr>
          <p:cNvPr id="91" name="Graphic 90" descr="Traffic cone">
            <a:extLst>
              <a:ext uri="{FF2B5EF4-FFF2-40B4-BE49-F238E27FC236}">
                <a16:creationId xmlns:a16="http://schemas.microsoft.com/office/drawing/2014/main" xmlns="" id="{1F7A1B64-E817-4561-BEBD-C055C6852683}"/>
              </a:ext>
            </a:extLst>
          </p:cNvPr>
          <p:cNvPicPr>
            <a:picLocks noChangeAspect="1"/>
          </p:cNvPicPr>
          <p:nvPr/>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xmlns="" r:embed="rId59"/>
              </a:ext>
            </a:extLst>
          </a:blip>
          <a:stretch>
            <a:fillRect/>
          </a:stretch>
        </p:blipFill>
        <p:spPr>
          <a:xfrm>
            <a:off x="7805799" y="5701785"/>
            <a:ext cx="914400" cy="914400"/>
          </a:xfrm>
          <a:prstGeom prst="rect">
            <a:avLst/>
          </a:prstGeom>
        </p:spPr>
      </p:pic>
      <p:pic>
        <p:nvPicPr>
          <p:cNvPr id="93" name="Graphic 92" descr="Security Camera">
            <a:extLst>
              <a:ext uri="{FF2B5EF4-FFF2-40B4-BE49-F238E27FC236}">
                <a16:creationId xmlns:a16="http://schemas.microsoft.com/office/drawing/2014/main" xmlns="" id="{389E26B3-C63C-420E-9FB0-78CC8913C61C}"/>
              </a:ext>
            </a:extLst>
          </p:cNvPr>
          <p:cNvPicPr>
            <a:picLocks noChangeAspect="1"/>
          </p:cNvPicPr>
          <p:nvPr/>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xmlns="" r:embed="rId61"/>
              </a:ext>
            </a:extLst>
          </a:blip>
          <a:stretch>
            <a:fillRect/>
          </a:stretch>
        </p:blipFill>
        <p:spPr>
          <a:xfrm>
            <a:off x="5864825" y="5726853"/>
            <a:ext cx="914400" cy="914400"/>
          </a:xfrm>
          <a:prstGeom prst="rect">
            <a:avLst/>
          </a:prstGeom>
        </p:spPr>
      </p:pic>
      <p:pic>
        <p:nvPicPr>
          <p:cNvPr id="34" name="Content Placeholder 3">
            <a:extLst>
              <a:ext uri="{FF2B5EF4-FFF2-40B4-BE49-F238E27FC236}">
                <a16:creationId xmlns:a16="http://schemas.microsoft.com/office/drawing/2014/main" xmlns="" id="{195782F0-4124-4BB9-A5A5-704EBF38F6D0}"/>
              </a:ext>
            </a:extLst>
          </p:cNvPr>
          <p:cNvPicPr>
            <a:picLocks noGrp="1" noChangeAspect="1"/>
          </p:cNvPicPr>
          <p:nvPr>
            <p:ph idx="1"/>
          </p:nvPr>
        </p:nvPicPr>
        <p:blipFill>
          <a:blip r:embed="rId62">
            <a:extLst>
              <a:ext uri="{28A0092B-C50C-407E-A947-70E740481C1C}">
                <a14:useLocalDpi xmlns:a14="http://schemas.microsoft.com/office/drawing/2010/main" val="0"/>
              </a:ext>
            </a:extLst>
          </a:blip>
          <a:stretch>
            <a:fillRect/>
          </a:stretch>
        </p:blipFill>
        <p:spPr>
          <a:xfrm>
            <a:off x="3267102" y="1750646"/>
            <a:ext cx="4859384" cy="3231041"/>
          </a:xfrm>
          <a:prstGeom prst="rect">
            <a:avLst/>
          </a:prstGeom>
        </p:spPr>
      </p:pic>
    </p:spTree>
    <p:extLst>
      <p:ext uri="{BB962C8B-B14F-4D97-AF65-F5344CB8AC3E}">
        <p14:creationId xmlns:p14="http://schemas.microsoft.com/office/powerpoint/2010/main" val="285186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1D6FAC2D-123B-4CED-9352-5DB42228338A}"/>
              </a:ext>
            </a:extLst>
          </p:cNvPr>
          <p:cNvPicPr>
            <a:picLocks noChangeAspect="1"/>
          </p:cNvPicPr>
          <p:nvPr/>
        </p:nvPicPr>
        <p:blipFill rotWithShape="1">
          <a:blip r:embed="rId2">
            <a:extLst>
              <a:ext uri="{28A0092B-C50C-407E-A947-70E740481C1C}">
                <a14:useLocalDpi xmlns:a14="http://schemas.microsoft.com/office/drawing/2010/main" val="0"/>
              </a:ext>
            </a:extLst>
          </a:blip>
          <a:srcRect l="40087" b="21429"/>
          <a:stretch/>
        </p:blipFill>
        <p:spPr>
          <a:xfrm>
            <a:off x="6052628" y="1375627"/>
            <a:ext cx="3242093" cy="2983685"/>
          </a:xfrm>
          <a:prstGeom prst="rect">
            <a:avLst/>
          </a:prstGeom>
        </p:spPr>
      </p:pic>
      <p:pic>
        <p:nvPicPr>
          <p:cNvPr id="47" name="Picture 46">
            <a:extLst>
              <a:ext uri="{FF2B5EF4-FFF2-40B4-BE49-F238E27FC236}">
                <a16:creationId xmlns:a16="http://schemas.microsoft.com/office/drawing/2014/main" xmlns="" id="{CCCCEDF5-0321-4E28-829E-02DE08EE21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155" t="-396181" r="45155" b="396181"/>
          <a:stretch/>
        </p:blipFill>
        <p:spPr>
          <a:xfrm rot="5400000">
            <a:off x="9537092" y="1780515"/>
            <a:ext cx="3034180" cy="2275635"/>
          </a:xfrm>
          <a:prstGeom prst="rect">
            <a:avLst/>
          </a:prstGeom>
        </p:spPr>
      </p:pic>
      <p:pic>
        <p:nvPicPr>
          <p:cNvPr id="9" name="Picture 8">
            <a:extLst>
              <a:ext uri="{FF2B5EF4-FFF2-40B4-BE49-F238E27FC236}">
                <a16:creationId xmlns:a16="http://schemas.microsoft.com/office/drawing/2014/main" xmlns="" id="{68C89415-8A1B-4B92-9861-B7A8F35CEA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10" r="5333" b="14466"/>
          <a:stretch/>
        </p:blipFill>
        <p:spPr>
          <a:xfrm>
            <a:off x="9294722" y="1385591"/>
            <a:ext cx="2897278" cy="3031114"/>
          </a:xfrm>
          <a:prstGeom prst="rect">
            <a:avLst/>
          </a:prstGeom>
        </p:spPr>
      </p:pic>
      <p:sp>
        <p:nvSpPr>
          <p:cNvPr id="18" name="Title 17">
            <a:extLst>
              <a:ext uri="{FF2B5EF4-FFF2-40B4-BE49-F238E27FC236}">
                <a16:creationId xmlns:a16="http://schemas.microsoft.com/office/drawing/2014/main" xmlns="" id="{C87829D1-240C-4489-AF7E-7794A21BDA3C}"/>
              </a:ext>
            </a:extLst>
          </p:cNvPr>
          <p:cNvSpPr>
            <a:spLocks noGrp="1"/>
          </p:cNvSpPr>
          <p:nvPr>
            <p:ph type="title"/>
          </p:nvPr>
        </p:nvSpPr>
        <p:spPr>
          <a:xfrm>
            <a:off x="813033" y="121383"/>
            <a:ext cx="10515600" cy="1186355"/>
          </a:xfrm>
        </p:spPr>
        <p:txBody>
          <a:bodyPr>
            <a:normAutofit fontScale="90000"/>
          </a:bodyPr>
          <a:lstStyle/>
          <a:p>
            <a:r>
              <a:rPr lang="en-US" dirty="0">
                <a:solidFill>
                  <a:srgbClr val="00B050"/>
                </a:solidFill>
              </a:rPr>
              <a:t>Our Answer was Simple:</a:t>
            </a:r>
            <a:br>
              <a:rPr lang="en-US" dirty="0">
                <a:solidFill>
                  <a:srgbClr val="00B050"/>
                </a:solidFill>
              </a:rPr>
            </a:br>
            <a:r>
              <a:rPr lang="en-US" dirty="0">
                <a:solidFill>
                  <a:srgbClr val="00B050"/>
                </a:solidFill>
              </a:rPr>
              <a:t>Design Different Roads to do Different Things</a:t>
            </a:r>
          </a:p>
        </p:txBody>
      </p:sp>
      <p:pic>
        <p:nvPicPr>
          <p:cNvPr id="27" name="Picture 26">
            <a:extLst>
              <a:ext uri="{FF2B5EF4-FFF2-40B4-BE49-F238E27FC236}">
                <a16:creationId xmlns:a16="http://schemas.microsoft.com/office/drawing/2014/main" xmlns="" id="{00FDA2E3-19F1-4476-930D-A1A9A2B01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44" r="4738" b="9200"/>
          <a:stretch/>
        </p:blipFill>
        <p:spPr>
          <a:xfrm>
            <a:off x="1" y="1385591"/>
            <a:ext cx="3060700" cy="2632039"/>
          </a:xfrm>
          <a:prstGeom prst="rect">
            <a:avLst/>
          </a:prstGeom>
        </p:spPr>
      </p:pic>
      <p:pic>
        <p:nvPicPr>
          <p:cNvPr id="16" name="Picture 15">
            <a:extLst>
              <a:ext uri="{FF2B5EF4-FFF2-40B4-BE49-F238E27FC236}">
                <a16:creationId xmlns:a16="http://schemas.microsoft.com/office/drawing/2014/main" xmlns="" id="{7EF0D4F1-0234-45C6-A4E7-8E4719188E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442" t="9082" r="-1" b="39107"/>
          <a:stretch/>
        </p:blipFill>
        <p:spPr>
          <a:xfrm>
            <a:off x="0" y="4017783"/>
            <a:ext cx="3371069" cy="2861647"/>
          </a:xfrm>
          <a:prstGeom prst="rect">
            <a:avLst/>
          </a:prstGeom>
        </p:spPr>
      </p:pic>
      <p:pic>
        <p:nvPicPr>
          <p:cNvPr id="12" name="Picture 11">
            <a:extLst>
              <a:ext uri="{FF2B5EF4-FFF2-40B4-BE49-F238E27FC236}">
                <a16:creationId xmlns:a16="http://schemas.microsoft.com/office/drawing/2014/main" xmlns="" id="{3B4EBB8F-0EFD-49DC-998D-F8C5287EE7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8560"/>
          <a:stretch/>
        </p:blipFill>
        <p:spPr>
          <a:xfrm>
            <a:off x="3366392" y="4017630"/>
            <a:ext cx="3513992" cy="2861800"/>
          </a:xfrm>
          <a:prstGeom prst="rect">
            <a:avLst/>
          </a:prstGeom>
        </p:spPr>
      </p:pic>
      <p:pic>
        <p:nvPicPr>
          <p:cNvPr id="39" name="Picture 38">
            <a:extLst>
              <a:ext uri="{FF2B5EF4-FFF2-40B4-BE49-F238E27FC236}">
                <a16:creationId xmlns:a16="http://schemas.microsoft.com/office/drawing/2014/main" xmlns="" id="{BB4AB100-1458-43C0-83ED-51BCF4F270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222" r="7898" b="5861"/>
          <a:stretch/>
        </p:blipFill>
        <p:spPr>
          <a:xfrm>
            <a:off x="6875707" y="4009075"/>
            <a:ext cx="2366024" cy="2874325"/>
          </a:xfrm>
          <a:prstGeom prst="rect">
            <a:avLst/>
          </a:prstGeom>
        </p:spPr>
      </p:pic>
      <p:pic>
        <p:nvPicPr>
          <p:cNvPr id="15" name="Picture 14">
            <a:extLst>
              <a:ext uri="{FF2B5EF4-FFF2-40B4-BE49-F238E27FC236}">
                <a16:creationId xmlns:a16="http://schemas.microsoft.com/office/drawing/2014/main" xmlns="" id="{3AE3ECFA-2AB6-42A2-9807-57BAE6529A27}"/>
              </a:ext>
            </a:extLst>
          </p:cNvPr>
          <p:cNvPicPr>
            <a:picLocks noChangeAspect="1"/>
          </p:cNvPicPr>
          <p:nvPr/>
        </p:nvPicPr>
        <p:blipFill rotWithShape="1">
          <a:blip r:embed="rId9">
            <a:extLst>
              <a:ext uri="{28A0092B-C50C-407E-A947-70E740481C1C}">
                <a14:useLocalDpi xmlns:a14="http://schemas.microsoft.com/office/drawing/2010/main" val="0"/>
              </a:ext>
            </a:extLst>
          </a:blip>
          <a:srcRect r="17998"/>
          <a:stretch/>
        </p:blipFill>
        <p:spPr>
          <a:xfrm>
            <a:off x="2834875" y="1398444"/>
            <a:ext cx="3235957" cy="2632597"/>
          </a:xfrm>
          <a:prstGeom prst="rect">
            <a:avLst/>
          </a:prstGeom>
        </p:spPr>
      </p:pic>
      <p:pic>
        <p:nvPicPr>
          <p:cNvPr id="24" name="Picture 23">
            <a:extLst>
              <a:ext uri="{FF2B5EF4-FFF2-40B4-BE49-F238E27FC236}">
                <a16:creationId xmlns:a16="http://schemas.microsoft.com/office/drawing/2014/main" xmlns="" id="{B0AA1C82-D99F-4DB7-B8EF-BE07E58B0AE4}"/>
              </a:ext>
            </a:extLst>
          </p:cNvPr>
          <p:cNvPicPr>
            <a:picLocks noChangeAspect="1"/>
          </p:cNvPicPr>
          <p:nvPr/>
        </p:nvPicPr>
        <p:blipFill rotWithShape="1">
          <a:blip r:embed="rId10">
            <a:extLst>
              <a:ext uri="{28A0092B-C50C-407E-A947-70E740481C1C}">
                <a14:useLocalDpi xmlns:a14="http://schemas.microsoft.com/office/drawing/2010/main" val="0"/>
              </a:ext>
            </a:extLst>
          </a:blip>
          <a:srcRect l="35570" t="5137" r="6253" b="6278"/>
          <a:stretch/>
        </p:blipFill>
        <p:spPr>
          <a:xfrm>
            <a:off x="9241732" y="3996376"/>
            <a:ext cx="2950267" cy="2874324"/>
          </a:xfrm>
          <a:prstGeom prst="rect">
            <a:avLst/>
          </a:prstGeom>
        </p:spPr>
      </p:pic>
    </p:spTree>
    <p:extLst>
      <p:ext uri="{BB962C8B-B14F-4D97-AF65-F5344CB8AC3E}">
        <p14:creationId xmlns:p14="http://schemas.microsoft.com/office/powerpoint/2010/main" val="261710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2908</TotalTime>
  <Words>1486</Words>
  <Application>Microsoft Office PowerPoint</Application>
  <PresentationFormat>Widescreen</PresentationFormat>
  <Paragraphs>248</Paragraphs>
  <Slides>27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Segoe Condensed</vt:lpstr>
      <vt:lpstr>Times New Roman</vt:lpstr>
      <vt:lpstr>Wingdings</vt:lpstr>
      <vt:lpstr>Office Theme</vt:lpstr>
      <vt:lpstr>A Brave New Multimodal World… and How to Analyze It</vt:lpstr>
      <vt:lpstr>Where’s my cheese? How SB 743 changes the game</vt:lpstr>
      <vt:lpstr>We need to design and analyze with context…</vt:lpstr>
      <vt:lpstr>Multimodal streets must serve our customers…</vt:lpstr>
      <vt:lpstr>… with features that support businesses…</vt:lpstr>
      <vt:lpstr>…and staging special events…</vt:lpstr>
      <vt:lpstr>…and creating a sense of place.</vt:lpstr>
      <vt:lpstr>We wanted our analysis to guide us-  not constrain us</vt:lpstr>
      <vt:lpstr>Our Answer was Simple: Design Different Roads to do Different Things</vt:lpstr>
      <vt:lpstr>Smart Growth and Mobility Choices:  Making the car an option, not a necessity. Dom Nozzi</vt:lpstr>
      <vt:lpstr>Paradigm Shift in Transportation   </vt:lpstr>
      <vt:lpstr>Carlsbad’s Path to the Present:   </vt:lpstr>
      <vt:lpstr>Roadway Typology: Defining Routes by Modes</vt:lpstr>
      <vt:lpstr>Accommodating Modes: Who Gets Evaluated?</vt:lpstr>
      <vt:lpstr>MMLOS: Automobiles need quantity and pedestrians need quality. - Dan Burden</vt:lpstr>
      <vt:lpstr>Multimodal Evaluations:  Performance vs. Amenities</vt:lpstr>
      <vt:lpstr>Multimodal Evaluations The Tool</vt:lpstr>
      <vt:lpstr>Pedestrian LOS: Any town that doesn’t have sidewalks doesn’t love its children. Margaret Mead </vt:lpstr>
      <vt:lpstr>Pedestrian LOS</vt:lpstr>
      <vt:lpstr>Bicycle LOS: The bicycle is a curious vehicle. Its passenger is its engine. - John Howard</vt:lpstr>
      <vt:lpstr>Bicycle LOS</vt:lpstr>
      <vt:lpstr>Transit LOS: A developed country isn’t a place where the poor have cars. It’s where the rich use public transit. Gustavo Petro</vt:lpstr>
      <vt:lpstr>Transit LOS</vt:lpstr>
      <vt:lpstr>PowerPoint Presentation</vt:lpstr>
      <vt:lpstr>Carlsbad TIA Guidelines</vt:lpstr>
      <vt:lpstr>Smaller Projects= Streamlined Reports</vt:lpstr>
      <vt:lpstr>Know Your Level – Know Your Study Scenarios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Brave New Multimodal World… and how to analyze it</dc:title>
  <dc:creator>Doug Bilse</dc:creator>
  <cp:lastModifiedBy>Matthew Cox</cp:lastModifiedBy>
  <cp:revision>161</cp:revision>
  <dcterms:created xsi:type="dcterms:W3CDTF">2019-01-02T17:35:59Z</dcterms:created>
  <dcterms:modified xsi:type="dcterms:W3CDTF">2019-01-17T20:56:59Z</dcterms:modified>
</cp:coreProperties>
</file>