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06" r:id="rId2"/>
    <p:sldId id="307" r:id="rId3"/>
    <p:sldId id="308" r:id="rId4"/>
    <p:sldId id="309" r:id="rId5"/>
    <p:sldId id="310" r:id="rId6"/>
    <p:sldId id="311" r:id="rId7"/>
    <p:sldId id="312" r:id="rId8"/>
    <p:sldId id="313" r:id="rId9"/>
    <p:sldId id="30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F27"/>
    <a:srgbClr val="F1DA2D"/>
    <a:srgbClr val="DF5A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031" autoAdjust="0"/>
  </p:normalViewPr>
  <p:slideViewPr>
    <p:cSldViewPr snapToGrid="0">
      <p:cViewPr varScale="1">
        <p:scale>
          <a:sx n="77" d="100"/>
          <a:sy n="77" d="100"/>
        </p:scale>
        <p:origin x="437"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 Id="rId43"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2176CA-41E0-4FAF-B921-D9E3D8BB686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36E597D-6A61-4D5D-BF33-BC17BA3456A6}">
      <dgm:prSet phldrT="[Text]"/>
      <dgm:spPr/>
      <dgm:t>
        <a:bodyPr/>
        <a:lstStyle/>
        <a:p>
          <a:r>
            <a:rPr lang="en-US" dirty="0"/>
            <a:t>Left Turn Queue</a:t>
          </a:r>
        </a:p>
      </dgm:t>
    </dgm:pt>
    <dgm:pt modelId="{AA3F9DBD-A97D-4684-9DE0-D0C918E41B15}" type="parTrans" cxnId="{2AFB9B7B-9443-46F3-BAF8-23154736FE6C}">
      <dgm:prSet/>
      <dgm:spPr/>
      <dgm:t>
        <a:bodyPr/>
        <a:lstStyle/>
        <a:p>
          <a:endParaRPr lang="en-US"/>
        </a:p>
      </dgm:t>
    </dgm:pt>
    <dgm:pt modelId="{9631D367-004C-4A07-8D5D-A5807D343232}" type="sibTrans" cxnId="{2AFB9B7B-9443-46F3-BAF8-23154736FE6C}">
      <dgm:prSet/>
      <dgm:spPr/>
      <dgm:t>
        <a:bodyPr/>
        <a:lstStyle/>
        <a:p>
          <a:endParaRPr lang="en-US"/>
        </a:p>
      </dgm:t>
    </dgm:pt>
    <dgm:pt modelId="{8BC774F0-CAD3-4904-88CE-78C645AB83CE}">
      <dgm:prSet phldrT="[Text]"/>
      <dgm:spPr/>
      <dgm:t>
        <a:bodyPr/>
        <a:lstStyle/>
        <a:p>
          <a:r>
            <a:rPr lang="en-US" dirty="0"/>
            <a:t>Calculate Queue</a:t>
          </a:r>
        </a:p>
      </dgm:t>
    </dgm:pt>
    <dgm:pt modelId="{8B41A1E4-DF80-475B-B569-0E792570D17D}" type="parTrans" cxnId="{9F690AA9-5B82-4CF6-8510-3CC901F2B636}">
      <dgm:prSet/>
      <dgm:spPr/>
      <dgm:t>
        <a:bodyPr/>
        <a:lstStyle/>
        <a:p>
          <a:endParaRPr lang="en-US"/>
        </a:p>
      </dgm:t>
    </dgm:pt>
    <dgm:pt modelId="{05A46889-5133-463D-BA66-A2A11F917A75}" type="sibTrans" cxnId="{9F690AA9-5B82-4CF6-8510-3CC901F2B636}">
      <dgm:prSet/>
      <dgm:spPr/>
      <dgm:t>
        <a:bodyPr/>
        <a:lstStyle/>
        <a:p>
          <a:endParaRPr lang="en-US"/>
        </a:p>
      </dgm:t>
    </dgm:pt>
    <dgm:pt modelId="{3CB1715F-2249-4147-8F36-81BA1FB3594A}">
      <dgm:prSet phldrT="[Text]"/>
      <dgm:spPr/>
      <dgm:t>
        <a:bodyPr/>
        <a:lstStyle/>
        <a:p>
          <a:r>
            <a:rPr lang="en-US" dirty="0"/>
            <a:t>Compare with Capacity</a:t>
          </a:r>
        </a:p>
      </dgm:t>
    </dgm:pt>
    <dgm:pt modelId="{C3CFBF20-0CB0-4765-AC66-66FF8F76AC01}" type="parTrans" cxnId="{A6F17A81-8691-4FDB-BE3A-4C41CDEA6792}">
      <dgm:prSet/>
      <dgm:spPr/>
      <dgm:t>
        <a:bodyPr/>
        <a:lstStyle/>
        <a:p>
          <a:endParaRPr lang="en-US"/>
        </a:p>
      </dgm:t>
    </dgm:pt>
    <dgm:pt modelId="{C01A3CFD-5E0D-4C72-BA72-3AFB5069DDFB}" type="sibTrans" cxnId="{A6F17A81-8691-4FDB-BE3A-4C41CDEA6792}">
      <dgm:prSet/>
      <dgm:spPr/>
      <dgm:t>
        <a:bodyPr/>
        <a:lstStyle/>
        <a:p>
          <a:endParaRPr lang="en-US"/>
        </a:p>
      </dgm:t>
    </dgm:pt>
    <dgm:pt modelId="{2C5E9644-FC07-4F89-8E1B-B2FDF76826B8}">
      <dgm:prSet phldrT="[Text]"/>
      <dgm:spPr/>
      <dgm:t>
        <a:bodyPr/>
        <a:lstStyle/>
        <a:p>
          <a:r>
            <a:rPr lang="en-US" dirty="0"/>
            <a:t>Left Turn Volume</a:t>
          </a:r>
        </a:p>
      </dgm:t>
    </dgm:pt>
    <dgm:pt modelId="{A3BAEA6A-3E2C-4072-A84A-0F59BA243AF1}" type="parTrans" cxnId="{15F22B11-6D31-4420-A6E3-BD0A1E1D2C87}">
      <dgm:prSet/>
      <dgm:spPr/>
      <dgm:t>
        <a:bodyPr/>
        <a:lstStyle/>
        <a:p>
          <a:endParaRPr lang="en-US"/>
        </a:p>
      </dgm:t>
    </dgm:pt>
    <dgm:pt modelId="{BBCDE11D-A966-47D2-BE0E-7E2275956F99}" type="sibTrans" cxnId="{15F22B11-6D31-4420-A6E3-BD0A1E1D2C87}">
      <dgm:prSet/>
      <dgm:spPr/>
      <dgm:t>
        <a:bodyPr/>
        <a:lstStyle/>
        <a:p>
          <a:endParaRPr lang="en-US"/>
        </a:p>
      </dgm:t>
    </dgm:pt>
    <dgm:pt modelId="{5243FFF9-82D9-41D1-A2EF-34CFB2F71360}">
      <dgm:prSet phldrT="[Text]"/>
      <dgm:spPr/>
      <dgm:t>
        <a:bodyPr/>
        <a:lstStyle/>
        <a:p>
          <a:r>
            <a:rPr lang="en-US" dirty="0"/>
            <a:t>If Left Turn Volume Exceeds 250 vph, a second left turn is needed</a:t>
          </a:r>
        </a:p>
      </dgm:t>
    </dgm:pt>
    <dgm:pt modelId="{4A9582A5-3774-4BB2-A775-ED929CE41BC7}" type="parTrans" cxnId="{CB46DE72-BEFC-470D-9F28-B2ECC5EA94D7}">
      <dgm:prSet/>
      <dgm:spPr/>
      <dgm:t>
        <a:bodyPr/>
        <a:lstStyle/>
        <a:p>
          <a:endParaRPr lang="en-US"/>
        </a:p>
      </dgm:t>
    </dgm:pt>
    <dgm:pt modelId="{C47A05AF-695B-403F-AFA1-2A07BDE26FED}" type="sibTrans" cxnId="{CB46DE72-BEFC-470D-9F28-B2ECC5EA94D7}">
      <dgm:prSet/>
      <dgm:spPr/>
      <dgm:t>
        <a:bodyPr/>
        <a:lstStyle/>
        <a:p>
          <a:endParaRPr lang="en-US"/>
        </a:p>
      </dgm:t>
    </dgm:pt>
    <dgm:pt modelId="{716FDAA2-3959-4686-A011-7431E37EC1F1}">
      <dgm:prSet phldrT="[Text]"/>
      <dgm:spPr/>
      <dgm:t>
        <a:bodyPr/>
        <a:lstStyle/>
        <a:p>
          <a:r>
            <a:rPr lang="en-US" i="1" dirty="0"/>
            <a:t>If there is no left turn pocket, more than 150 left turns would require a turn pocket be constructed</a:t>
          </a:r>
        </a:p>
      </dgm:t>
    </dgm:pt>
    <dgm:pt modelId="{AE037531-9D4D-4923-8117-11E1ED611C9D}" type="parTrans" cxnId="{4B6A0E66-19BA-4B95-8846-552BA4F3337E}">
      <dgm:prSet/>
      <dgm:spPr/>
      <dgm:t>
        <a:bodyPr/>
        <a:lstStyle/>
        <a:p>
          <a:endParaRPr lang="en-US"/>
        </a:p>
      </dgm:t>
    </dgm:pt>
    <dgm:pt modelId="{37A691C6-2C8E-48F1-A95A-36278D19FF65}" type="sibTrans" cxnId="{4B6A0E66-19BA-4B95-8846-552BA4F3337E}">
      <dgm:prSet/>
      <dgm:spPr/>
      <dgm:t>
        <a:bodyPr/>
        <a:lstStyle/>
        <a:p>
          <a:endParaRPr lang="en-US"/>
        </a:p>
      </dgm:t>
    </dgm:pt>
    <dgm:pt modelId="{3CB9BF1C-B83F-4212-9DB7-5E0B8FA0CED9}">
      <dgm:prSet phldrT="[Text]"/>
      <dgm:spPr/>
      <dgm:t>
        <a:bodyPr/>
        <a:lstStyle/>
        <a:p>
          <a:r>
            <a:rPr lang="en-US" dirty="0"/>
            <a:t>Right Turn Volume</a:t>
          </a:r>
        </a:p>
      </dgm:t>
    </dgm:pt>
    <dgm:pt modelId="{9D9D1B4D-E1CA-419B-B4E5-F2F58A2FD338}" type="parTrans" cxnId="{AE56E0FC-673D-4D5C-800E-ABDF55C1A14F}">
      <dgm:prSet/>
      <dgm:spPr/>
      <dgm:t>
        <a:bodyPr/>
        <a:lstStyle/>
        <a:p>
          <a:endParaRPr lang="en-US"/>
        </a:p>
      </dgm:t>
    </dgm:pt>
    <dgm:pt modelId="{AF5457E6-77A1-4093-9B36-B7950EE632F0}" type="sibTrans" cxnId="{AE56E0FC-673D-4D5C-800E-ABDF55C1A14F}">
      <dgm:prSet/>
      <dgm:spPr/>
      <dgm:t>
        <a:bodyPr/>
        <a:lstStyle/>
        <a:p>
          <a:endParaRPr lang="en-US"/>
        </a:p>
      </dgm:t>
    </dgm:pt>
    <dgm:pt modelId="{4315503E-DA51-4537-8D6E-4E976D4EF6FB}">
      <dgm:prSet phldrT="[Text]"/>
      <dgm:spPr/>
      <dgm:t>
        <a:bodyPr/>
        <a:lstStyle/>
        <a:p>
          <a:r>
            <a:rPr lang="en-US" dirty="0"/>
            <a:t>If right turn volume exceeds 150 vehicles per hour, a right turn lane is recommended</a:t>
          </a:r>
        </a:p>
      </dgm:t>
    </dgm:pt>
    <dgm:pt modelId="{A1A2DC0A-FE0F-48ED-A1BD-91D77E8F2A28}" type="parTrans" cxnId="{9824CDBE-2F09-4E1C-A837-C8EFF5116128}">
      <dgm:prSet/>
      <dgm:spPr/>
      <dgm:t>
        <a:bodyPr/>
        <a:lstStyle/>
        <a:p>
          <a:endParaRPr lang="en-US"/>
        </a:p>
      </dgm:t>
    </dgm:pt>
    <dgm:pt modelId="{6FF664B2-6801-494E-A51E-96859233D8A6}" type="sibTrans" cxnId="{9824CDBE-2F09-4E1C-A837-C8EFF5116128}">
      <dgm:prSet/>
      <dgm:spPr/>
      <dgm:t>
        <a:bodyPr/>
        <a:lstStyle/>
        <a:p>
          <a:endParaRPr lang="en-US"/>
        </a:p>
      </dgm:t>
    </dgm:pt>
    <dgm:pt modelId="{99D4E07A-D97C-4B61-B3DA-FED19161D7DA}">
      <dgm:prSet phldrT="[Text]"/>
      <dgm:spPr/>
      <dgm:t>
        <a:bodyPr/>
        <a:lstStyle/>
        <a:p>
          <a:r>
            <a:rPr lang="en-US" dirty="0"/>
            <a:t>Determine if Turn Pocket Should be Lengthened</a:t>
          </a:r>
        </a:p>
      </dgm:t>
    </dgm:pt>
    <dgm:pt modelId="{400F3A16-14E0-4240-B130-96FFA6E0BD75}" type="parTrans" cxnId="{C998A93D-9B4A-4468-83AD-EA82FD988147}">
      <dgm:prSet/>
      <dgm:spPr/>
      <dgm:t>
        <a:bodyPr/>
        <a:lstStyle/>
        <a:p>
          <a:endParaRPr lang="en-US"/>
        </a:p>
      </dgm:t>
    </dgm:pt>
    <dgm:pt modelId="{21094BBC-30B1-4049-B271-A1F02FA0B704}" type="sibTrans" cxnId="{C998A93D-9B4A-4468-83AD-EA82FD988147}">
      <dgm:prSet/>
      <dgm:spPr/>
      <dgm:t>
        <a:bodyPr/>
        <a:lstStyle/>
        <a:p>
          <a:endParaRPr lang="en-US"/>
        </a:p>
      </dgm:t>
    </dgm:pt>
    <dgm:pt modelId="{33BE2171-B857-4BDF-9A2B-8C9F260916EF}">
      <dgm:prSet phldrT="[Text]"/>
      <dgm:spPr/>
      <dgm:t>
        <a:bodyPr/>
        <a:lstStyle/>
        <a:p>
          <a:r>
            <a:rPr lang="en-US" i="1" dirty="0"/>
            <a:t>If right turn volume exceeds 300 vph, additional lanes or signal timing modifications may be needed</a:t>
          </a:r>
        </a:p>
      </dgm:t>
    </dgm:pt>
    <dgm:pt modelId="{DBDEA7A7-1C04-4BF8-9BC5-2C1CB746D8A9}" type="parTrans" cxnId="{CC0FD719-295A-4957-835A-81206B575985}">
      <dgm:prSet/>
      <dgm:spPr/>
      <dgm:t>
        <a:bodyPr/>
        <a:lstStyle/>
        <a:p>
          <a:endParaRPr lang="en-US"/>
        </a:p>
      </dgm:t>
    </dgm:pt>
    <dgm:pt modelId="{BE37B940-A81E-4867-9FF7-6700F86BB101}" type="sibTrans" cxnId="{CC0FD719-295A-4957-835A-81206B575985}">
      <dgm:prSet/>
      <dgm:spPr/>
      <dgm:t>
        <a:bodyPr/>
        <a:lstStyle/>
        <a:p>
          <a:endParaRPr lang="en-US"/>
        </a:p>
      </dgm:t>
    </dgm:pt>
    <dgm:pt modelId="{E4A46ABB-EDA7-4F89-AEC2-BB2F5871C440}" type="pres">
      <dgm:prSet presAssocID="{5E2176CA-41E0-4FAF-B921-D9E3D8BB686E}" presName="Name0" presStyleCnt="0">
        <dgm:presLayoutVars>
          <dgm:dir/>
          <dgm:animLvl val="lvl"/>
          <dgm:resizeHandles val="exact"/>
        </dgm:presLayoutVars>
      </dgm:prSet>
      <dgm:spPr/>
      <dgm:t>
        <a:bodyPr/>
        <a:lstStyle/>
        <a:p>
          <a:endParaRPr lang="en-US"/>
        </a:p>
      </dgm:t>
    </dgm:pt>
    <dgm:pt modelId="{91C44115-09F8-414A-B029-1C858D8A0540}" type="pres">
      <dgm:prSet presAssocID="{936E597D-6A61-4D5D-BF33-BC17BA3456A6}" presName="composite" presStyleCnt="0"/>
      <dgm:spPr/>
    </dgm:pt>
    <dgm:pt modelId="{28CDC7CE-C5AF-4B14-872F-94209C69978D}" type="pres">
      <dgm:prSet presAssocID="{936E597D-6A61-4D5D-BF33-BC17BA3456A6}" presName="parTx" presStyleLbl="alignNode1" presStyleIdx="0" presStyleCnt="3">
        <dgm:presLayoutVars>
          <dgm:chMax val="0"/>
          <dgm:chPref val="0"/>
          <dgm:bulletEnabled val="1"/>
        </dgm:presLayoutVars>
      </dgm:prSet>
      <dgm:spPr/>
      <dgm:t>
        <a:bodyPr/>
        <a:lstStyle/>
        <a:p>
          <a:endParaRPr lang="en-US"/>
        </a:p>
      </dgm:t>
    </dgm:pt>
    <dgm:pt modelId="{6F07A040-A700-4625-ADC8-1A9FAA0056F3}" type="pres">
      <dgm:prSet presAssocID="{936E597D-6A61-4D5D-BF33-BC17BA3456A6}" presName="desTx" presStyleLbl="alignAccFollowNode1" presStyleIdx="0" presStyleCnt="3">
        <dgm:presLayoutVars>
          <dgm:bulletEnabled val="1"/>
        </dgm:presLayoutVars>
      </dgm:prSet>
      <dgm:spPr/>
      <dgm:t>
        <a:bodyPr/>
        <a:lstStyle/>
        <a:p>
          <a:endParaRPr lang="en-US"/>
        </a:p>
      </dgm:t>
    </dgm:pt>
    <dgm:pt modelId="{D0160857-A1B8-47D4-8FED-CC05A10D8BC8}" type="pres">
      <dgm:prSet presAssocID="{9631D367-004C-4A07-8D5D-A5807D343232}" presName="space" presStyleCnt="0"/>
      <dgm:spPr/>
    </dgm:pt>
    <dgm:pt modelId="{0D2B2590-A5F0-4769-B3CC-72924CFEBAF3}" type="pres">
      <dgm:prSet presAssocID="{2C5E9644-FC07-4F89-8E1B-B2FDF76826B8}" presName="composite" presStyleCnt="0"/>
      <dgm:spPr/>
    </dgm:pt>
    <dgm:pt modelId="{051EC328-8AC6-4033-85DA-7E1F511855F9}" type="pres">
      <dgm:prSet presAssocID="{2C5E9644-FC07-4F89-8E1B-B2FDF76826B8}" presName="parTx" presStyleLbl="alignNode1" presStyleIdx="1" presStyleCnt="3">
        <dgm:presLayoutVars>
          <dgm:chMax val="0"/>
          <dgm:chPref val="0"/>
          <dgm:bulletEnabled val="1"/>
        </dgm:presLayoutVars>
      </dgm:prSet>
      <dgm:spPr/>
      <dgm:t>
        <a:bodyPr/>
        <a:lstStyle/>
        <a:p>
          <a:endParaRPr lang="en-US"/>
        </a:p>
      </dgm:t>
    </dgm:pt>
    <dgm:pt modelId="{B0E87505-B6DC-4B18-9A21-1916DC70E850}" type="pres">
      <dgm:prSet presAssocID="{2C5E9644-FC07-4F89-8E1B-B2FDF76826B8}" presName="desTx" presStyleLbl="alignAccFollowNode1" presStyleIdx="1" presStyleCnt="3">
        <dgm:presLayoutVars>
          <dgm:bulletEnabled val="1"/>
        </dgm:presLayoutVars>
      </dgm:prSet>
      <dgm:spPr/>
      <dgm:t>
        <a:bodyPr/>
        <a:lstStyle/>
        <a:p>
          <a:endParaRPr lang="en-US"/>
        </a:p>
      </dgm:t>
    </dgm:pt>
    <dgm:pt modelId="{3BA485A8-97B7-4107-832F-9C0A6A7A85EA}" type="pres">
      <dgm:prSet presAssocID="{BBCDE11D-A966-47D2-BE0E-7E2275956F99}" presName="space" presStyleCnt="0"/>
      <dgm:spPr/>
    </dgm:pt>
    <dgm:pt modelId="{28F9B877-F051-4A6F-8A10-56F20EA9C4CC}" type="pres">
      <dgm:prSet presAssocID="{3CB9BF1C-B83F-4212-9DB7-5E0B8FA0CED9}" presName="composite" presStyleCnt="0"/>
      <dgm:spPr/>
    </dgm:pt>
    <dgm:pt modelId="{E09819AE-1FAD-47A4-BD63-8F006051A43B}" type="pres">
      <dgm:prSet presAssocID="{3CB9BF1C-B83F-4212-9DB7-5E0B8FA0CED9}" presName="parTx" presStyleLbl="alignNode1" presStyleIdx="2" presStyleCnt="3">
        <dgm:presLayoutVars>
          <dgm:chMax val="0"/>
          <dgm:chPref val="0"/>
          <dgm:bulletEnabled val="1"/>
        </dgm:presLayoutVars>
      </dgm:prSet>
      <dgm:spPr/>
      <dgm:t>
        <a:bodyPr/>
        <a:lstStyle/>
        <a:p>
          <a:endParaRPr lang="en-US"/>
        </a:p>
      </dgm:t>
    </dgm:pt>
    <dgm:pt modelId="{99252474-8E70-4E12-B84C-A7632B7C8962}" type="pres">
      <dgm:prSet presAssocID="{3CB9BF1C-B83F-4212-9DB7-5E0B8FA0CED9}" presName="desTx" presStyleLbl="alignAccFollowNode1" presStyleIdx="2" presStyleCnt="3">
        <dgm:presLayoutVars>
          <dgm:bulletEnabled val="1"/>
        </dgm:presLayoutVars>
      </dgm:prSet>
      <dgm:spPr/>
      <dgm:t>
        <a:bodyPr/>
        <a:lstStyle/>
        <a:p>
          <a:endParaRPr lang="en-US"/>
        </a:p>
      </dgm:t>
    </dgm:pt>
  </dgm:ptLst>
  <dgm:cxnLst>
    <dgm:cxn modelId="{15F22B11-6D31-4420-A6E3-BD0A1E1D2C87}" srcId="{5E2176CA-41E0-4FAF-B921-D9E3D8BB686E}" destId="{2C5E9644-FC07-4F89-8E1B-B2FDF76826B8}" srcOrd="1" destOrd="0" parTransId="{A3BAEA6A-3E2C-4072-A84A-0F59BA243AF1}" sibTransId="{BBCDE11D-A966-47D2-BE0E-7E2275956F99}"/>
    <dgm:cxn modelId="{CC0FD719-295A-4957-835A-81206B575985}" srcId="{3CB9BF1C-B83F-4212-9DB7-5E0B8FA0CED9}" destId="{33BE2171-B857-4BDF-9A2B-8C9F260916EF}" srcOrd="1" destOrd="0" parTransId="{DBDEA7A7-1C04-4BF8-9BC5-2C1CB746D8A9}" sibTransId="{BE37B940-A81E-4867-9FF7-6700F86BB101}"/>
    <dgm:cxn modelId="{CB46DE72-BEFC-470D-9F28-B2ECC5EA94D7}" srcId="{2C5E9644-FC07-4F89-8E1B-B2FDF76826B8}" destId="{5243FFF9-82D9-41D1-A2EF-34CFB2F71360}" srcOrd="0" destOrd="0" parTransId="{4A9582A5-3774-4BB2-A775-ED929CE41BC7}" sibTransId="{C47A05AF-695B-403F-AFA1-2A07BDE26FED}"/>
    <dgm:cxn modelId="{AE56E0FC-673D-4D5C-800E-ABDF55C1A14F}" srcId="{5E2176CA-41E0-4FAF-B921-D9E3D8BB686E}" destId="{3CB9BF1C-B83F-4212-9DB7-5E0B8FA0CED9}" srcOrd="2" destOrd="0" parTransId="{9D9D1B4D-E1CA-419B-B4E5-F2F58A2FD338}" sibTransId="{AF5457E6-77A1-4093-9B36-B7950EE632F0}"/>
    <dgm:cxn modelId="{CE2B98ED-C894-4A9E-838B-4D26A425E0ED}" type="presOf" srcId="{5243FFF9-82D9-41D1-A2EF-34CFB2F71360}" destId="{B0E87505-B6DC-4B18-9A21-1916DC70E850}" srcOrd="0" destOrd="0" presId="urn:microsoft.com/office/officeart/2005/8/layout/hList1"/>
    <dgm:cxn modelId="{2AFB9B7B-9443-46F3-BAF8-23154736FE6C}" srcId="{5E2176CA-41E0-4FAF-B921-D9E3D8BB686E}" destId="{936E597D-6A61-4D5D-BF33-BC17BA3456A6}" srcOrd="0" destOrd="0" parTransId="{AA3F9DBD-A97D-4684-9DE0-D0C918E41B15}" sibTransId="{9631D367-004C-4A07-8D5D-A5807D343232}"/>
    <dgm:cxn modelId="{A985C43D-DFB0-4B44-A5F3-8635F2490516}" type="presOf" srcId="{5E2176CA-41E0-4FAF-B921-D9E3D8BB686E}" destId="{E4A46ABB-EDA7-4F89-AEC2-BB2F5871C440}" srcOrd="0" destOrd="0" presId="urn:microsoft.com/office/officeart/2005/8/layout/hList1"/>
    <dgm:cxn modelId="{C998A93D-9B4A-4468-83AD-EA82FD988147}" srcId="{936E597D-6A61-4D5D-BF33-BC17BA3456A6}" destId="{99D4E07A-D97C-4B61-B3DA-FED19161D7DA}" srcOrd="2" destOrd="0" parTransId="{400F3A16-14E0-4240-B130-96FFA6E0BD75}" sibTransId="{21094BBC-30B1-4049-B271-A1F02FA0B704}"/>
    <dgm:cxn modelId="{5DFDB499-447B-45E0-8FF5-A0CBDC8D787B}" type="presOf" srcId="{99D4E07A-D97C-4B61-B3DA-FED19161D7DA}" destId="{6F07A040-A700-4625-ADC8-1A9FAA0056F3}" srcOrd="0" destOrd="2" presId="urn:microsoft.com/office/officeart/2005/8/layout/hList1"/>
    <dgm:cxn modelId="{3F51B90A-4F28-42DA-A526-61E0AA0CB264}" type="presOf" srcId="{3CB9BF1C-B83F-4212-9DB7-5E0B8FA0CED9}" destId="{E09819AE-1FAD-47A4-BD63-8F006051A43B}" srcOrd="0" destOrd="0" presId="urn:microsoft.com/office/officeart/2005/8/layout/hList1"/>
    <dgm:cxn modelId="{DB011962-33E5-450E-A121-B5FD6D67C90C}" type="presOf" srcId="{4315503E-DA51-4537-8D6E-4E976D4EF6FB}" destId="{99252474-8E70-4E12-B84C-A7632B7C8962}" srcOrd="0" destOrd="0" presId="urn:microsoft.com/office/officeart/2005/8/layout/hList1"/>
    <dgm:cxn modelId="{D453AE0F-7FDB-41D9-B2F8-882DFFA9F493}" type="presOf" srcId="{2C5E9644-FC07-4F89-8E1B-B2FDF76826B8}" destId="{051EC328-8AC6-4033-85DA-7E1F511855F9}" srcOrd="0" destOrd="0" presId="urn:microsoft.com/office/officeart/2005/8/layout/hList1"/>
    <dgm:cxn modelId="{4EC8CD01-6A5D-4E8F-A232-2BFCA1E1937C}" type="presOf" srcId="{936E597D-6A61-4D5D-BF33-BC17BA3456A6}" destId="{28CDC7CE-C5AF-4B14-872F-94209C69978D}" srcOrd="0" destOrd="0" presId="urn:microsoft.com/office/officeart/2005/8/layout/hList1"/>
    <dgm:cxn modelId="{4B6A0E66-19BA-4B95-8846-552BA4F3337E}" srcId="{2C5E9644-FC07-4F89-8E1B-B2FDF76826B8}" destId="{716FDAA2-3959-4686-A011-7431E37EC1F1}" srcOrd="1" destOrd="0" parTransId="{AE037531-9D4D-4923-8117-11E1ED611C9D}" sibTransId="{37A691C6-2C8E-48F1-A95A-36278D19FF65}"/>
    <dgm:cxn modelId="{9F690AA9-5B82-4CF6-8510-3CC901F2B636}" srcId="{936E597D-6A61-4D5D-BF33-BC17BA3456A6}" destId="{8BC774F0-CAD3-4904-88CE-78C645AB83CE}" srcOrd="0" destOrd="0" parTransId="{8B41A1E4-DF80-475B-B569-0E792570D17D}" sibTransId="{05A46889-5133-463D-BA66-A2A11F917A75}"/>
    <dgm:cxn modelId="{A6F17A81-8691-4FDB-BE3A-4C41CDEA6792}" srcId="{936E597D-6A61-4D5D-BF33-BC17BA3456A6}" destId="{3CB1715F-2249-4147-8F36-81BA1FB3594A}" srcOrd="1" destOrd="0" parTransId="{C3CFBF20-0CB0-4765-AC66-66FF8F76AC01}" sibTransId="{C01A3CFD-5E0D-4C72-BA72-3AFB5069DDFB}"/>
    <dgm:cxn modelId="{9C409174-3E3C-4555-923A-F662B67B5364}" type="presOf" srcId="{716FDAA2-3959-4686-A011-7431E37EC1F1}" destId="{B0E87505-B6DC-4B18-9A21-1916DC70E850}" srcOrd="0" destOrd="1" presId="urn:microsoft.com/office/officeart/2005/8/layout/hList1"/>
    <dgm:cxn modelId="{7299A820-57D5-4E63-AB8D-F8D1B1193D6C}" type="presOf" srcId="{33BE2171-B857-4BDF-9A2B-8C9F260916EF}" destId="{99252474-8E70-4E12-B84C-A7632B7C8962}" srcOrd="0" destOrd="1" presId="urn:microsoft.com/office/officeart/2005/8/layout/hList1"/>
    <dgm:cxn modelId="{9824CDBE-2F09-4E1C-A837-C8EFF5116128}" srcId="{3CB9BF1C-B83F-4212-9DB7-5E0B8FA0CED9}" destId="{4315503E-DA51-4537-8D6E-4E976D4EF6FB}" srcOrd="0" destOrd="0" parTransId="{A1A2DC0A-FE0F-48ED-A1BD-91D77E8F2A28}" sibTransId="{6FF664B2-6801-494E-A51E-96859233D8A6}"/>
    <dgm:cxn modelId="{9B8E704D-9083-4B3A-8C0C-A1F623771E4A}" type="presOf" srcId="{8BC774F0-CAD3-4904-88CE-78C645AB83CE}" destId="{6F07A040-A700-4625-ADC8-1A9FAA0056F3}" srcOrd="0" destOrd="0" presId="urn:microsoft.com/office/officeart/2005/8/layout/hList1"/>
    <dgm:cxn modelId="{2E37A3AC-D061-4434-81AB-3F49D6DBEAAB}" type="presOf" srcId="{3CB1715F-2249-4147-8F36-81BA1FB3594A}" destId="{6F07A040-A700-4625-ADC8-1A9FAA0056F3}" srcOrd="0" destOrd="1" presId="urn:microsoft.com/office/officeart/2005/8/layout/hList1"/>
    <dgm:cxn modelId="{A2EE1B17-3441-4C43-9095-21B1ACFCF226}" type="presParOf" srcId="{E4A46ABB-EDA7-4F89-AEC2-BB2F5871C440}" destId="{91C44115-09F8-414A-B029-1C858D8A0540}" srcOrd="0" destOrd="0" presId="urn:microsoft.com/office/officeart/2005/8/layout/hList1"/>
    <dgm:cxn modelId="{01CFF08C-93D3-4D89-86B7-66521C48BEB4}" type="presParOf" srcId="{91C44115-09F8-414A-B029-1C858D8A0540}" destId="{28CDC7CE-C5AF-4B14-872F-94209C69978D}" srcOrd="0" destOrd="0" presId="urn:microsoft.com/office/officeart/2005/8/layout/hList1"/>
    <dgm:cxn modelId="{04CB624E-158A-4BC6-9C29-733EC053011F}" type="presParOf" srcId="{91C44115-09F8-414A-B029-1C858D8A0540}" destId="{6F07A040-A700-4625-ADC8-1A9FAA0056F3}" srcOrd="1" destOrd="0" presId="urn:microsoft.com/office/officeart/2005/8/layout/hList1"/>
    <dgm:cxn modelId="{CEBA5C2B-7875-4DC5-A08D-EAA9AE56499D}" type="presParOf" srcId="{E4A46ABB-EDA7-4F89-AEC2-BB2F5871C440}" destId="{D0160857-A1B8-47D4-8FED-CC05A10D8BC8}" srcOrd="1" destOrd="0" presId="urn:microsoft.com/office/officeart/2005/8/layout/hList1"/>
    <dgm:cxn modelId="{03BC0C87-938A-4D20-9EEC-0297E98D3984}" type="presParOf" srcId="{E4A46ABB-EDA7-4F89-AEC2-BB2F5871C440}" destId="{0D2B2590-A5F0-4769-B3CC-72924CFEBAF3}" srcOrd="2" destOrd="0" presId="urn:microsoft.com/office/officeart/2005/8/layout/hList1"/>
    <dgm:cxn modelId="{25DD8847-62CF-4E99-87A5-AAAD2008CDE0}" type="presParOf" srcId="{0D2B2590-A5F0-4769-B3CC-72924CFEBAF3}" destId="{051EC328-8AC6-4033-85DA-7E1F511855F9}" srcOrd="0" destOrd="0" presId="urn:microsoft.com/office/officeart/2005/8/layout/hList1"/>
    <dgm:cxn modelId="{7A47BD76-0C27-4A1C-9800-D65225FCADAF}" type="presParOf" srcId="{0D2B2590-A5F0-4769-B3CC-72924CFEBAF3}" destId="{B0E87505-B6DC-4B18-9A21-1916DC70E850}" srcOrd="1" destOrd="0" presId="urn:microsoft.com/office/officeart/2005/8/layout/hList1"/>
    <dgm:cxn modelId="{08272A07-70DC-44C0-A5F6-2521DBEE8E62}" type="presParOf" srcId="{E4A46ABB-EDA7-4F89-AEC2-BB2F5871C440}" destId="{3BA485A8-97B7-4107-832F-9C0A6A7A85EA}" srcOrd="3" destOrd="0" presId="urn:microsoft.com/office/officeart/2005/8/layout/hList1"/>
    <dgm:cxn modelId="{DB6379A9-BDE1-46C1-A6CA-15EFFC1AF541}" type="presParOf" srcId="{E4A46ABB-EDA7-4F89-AEC2-BB2F5871C440}" destId="{28F9B877-F051-4A6F-8A10-56F20EA9C4CC}" srcOrd="4" destOrd="0" presId="urn:microsoft.com/office/officeart/2005/8/layout/hList1"/>
    <dgm:cxn modelId="{A39717B9-F06A-4983-8052-9F7C6215DFBB}" type="presParOf" srcId="{28F9B877-F051-4A6F-8A10-56F20EA9C4CC}" destId="{E09819AE-1FAD-47A4-BD63-8F006051A43B}" srcOrd="0" destOrd="0" presId="urn:microsoft.com/office/officeart/2005/8/layout/hList1"/>
    <dgm:cxn modelId="{ECB5209A-E016-48B9-9D09-840C3CB9C8C5}" type="presParOf" srcId="{28F9B877-F051-4A6F-8A10-56F20EA9C4CC}" destId="{99252474-8E70-4E12-B84C-A7632B7C896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9AA520-A520-4379-8341-FFEE7488999D}" type="datetimeFigureOut">
              <a:rPr lang="en-US" smtClean="0"/>
              <a:t>1/17/2019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6DE6D-1D16-48FE-A909-95B3CDFA8A93}" type="slidenum">
              <a:rPr lang="en-US" smtClean="0"/>
              <a:t>‹#›</a:t>
            </a:fld>
            <a:endParaRPr lang="en-US"/>
          </a:p>
        </p:txBody>
      </p:sp>
    </p:spTree>
    <p:extLst>
      <p:ext uri="{BB962C8B-B14F-4D97-AF65-F5344CB8AC3E}">
        <p14:creationId xmlns:p14="http://schemas.microsoft.com/office/powerpoint/2010/main" val="1172204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know what scenarios you need to analyze,  how did we streamline the process?</a:t>
            </a:r>
          </a:p>
          <a:p>
            <a:endParaRPr lang="en-US" dirty="0"/>
          </a:p>
          <a:p>
            <a:r>
              <a:rPr lang="en-US" dirty="0"/>
              <a:t>Let’s start with arterial analysis.  Carlsbad has developed Generalized Service Tables for every roadway subject to auto MMLOS.  These tables summarize the maximum peak hour directional capacity for each segment.  These capacities were developed using </a:t>
            </a:r>
            <a:r>
              <a:rPr lang="en-US" dirty="0" err="1"/>
              <a:t>ArtPlan</a:t>
            </a:r>
            <a:r>
              <a:rPr lang="en-US" dirty="0"/>
              <a:t> and is consistent with the Highway Capacity Manual.  The table provides summarizes the peak direction capacity for El Camino Real.</a:t>
            </a:r>
          </a:p>
          <a:p>
            <a:endParaRPr lang="en-US" dirty="0"/>
          </a:p>
          <a:p>
            <a:r>
              <a:rPr lang="en-US" dirty="0"/>
              <a:t>As I stated previously, the City is not going to build it’s way out of congestion.  And as a result, some segments of El Camino Real and Palomar Airport Road have been identified as exempt and are not subject to LOS standards.  Therefore, no LOS E thresholds are presented for those segments.  Once the operations cross the LOS D threshold, no LOS is reported.  </a:t>
            </a:r>
          </a:p>
          <a:p>
            <a:endParaRPr lang="en-US" dirty="0"/>
          </a:p>
          <a:p>
            <a:r>
              <a:rPr lang="en-US" dirty="0"/>
              <a:t>For a TIA, daily traffic volumes would be collected for a segment and the peak hour volumes would be compared to these peak direction thresholds to determine the roadway segment peak period operating conditions.  This City has historically used peak hour segment analysis in TIA.  However, the “old way” used a fixed per lane capacity for all roadway segments.  The “new way” uses segment specific capacities to more accurately reflect the typical capacity on the segment.  </a:t>
            </a:r>
          </a:p>
          <a:p>
            <a:endParaRPr lang="en-US" dirty="0"/>
          </a:p>
        </p:txBody>
      </p:sp>
      <p:sp>
        <p:nvSpPr>
          <p:cNvPr id="4" name="Slide Number Placeholder 3"/>
          <p:cNvSpPr>
            <a:spLocks noGrp="1"/>
          </p:cNvSpPr>
          <p:nvPr>
            <p:ph type="sldNum" sz="quarter" idx="10"/>
          </p:nvPr>
        </p:nvSpPr>
        <p:spPr/>
        <p:txBody>
          <a:bodyPr/>
          <a:lstStyle/>
          <a:p>
            <a:fld id="{9BF6DE6D-1D16-48FE-A909-95B3CDFA8A93}" type="slidenum">
              <a:rPr lang="en-US" smtClean="0"/>
              <a:t>1</a:t>
            </a:fld>
            <a:endParaRPr lang="en-US"/>
          </a:p>
        </p:txBody>
      </p:sp>
    </p:spTree>
    <p:extLst>
      <p:ext uri="{BB962C8B-B14F-4D97-AF65-F5344CB8AC3E}">
        <p14:creationId xmlns:p14="http://schemas.microsoft.com/office/powerpoint/2010/main" val="1797125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my unpredictable driving behaviors.  When using HCM to analysis intersection impacts, we take a one hour volume on given day, break it down to an adjusted 15 minute volume and then evaluate operating conditions.  This is great if the traffic patterns remain consistent on a daily basis.  Or if we are trying to conduct signal timing for a corridor.  </a:t>
            </a:r>
          </a:p>
          <a:p>
            <a:endParaRPr lang="en-US" dirty="0"/>
          </a:p>
          <a:p>
            <a:r>
              <a:rPr lang="en-US" dirty="0"/>
              <a:t>But we know that HCM analysis, using a complex software program like Synchro, can yield a variety of results.  In fact, if two engineers input the same information into </a:t>
            </a:r>
            <a:r>
              <a:rPr lang="en-US" dirty="0" err="1"/>
              <a:t>Sychro</a:t>
            </a:r>
            <a:r>
              <a:rPr lang="en-US" dirty="0"/>
              <a:t>, they may actually get different results.  The level of precision for a traffic report has proven to be problematic.  </a:t>
            </a:r>
          </a:p>
          <a:p>
            <a:endParaRPr lang="en-US" dirty="0"/>
          </a:p>
          <a:p>
            <a:r>
              <a:rPr lang="en-US" dirty="0"/>
              <a:t>The intersection shown in the image is Paseo Del Norte at Cannon Road.  Many of you drove through this intersection on your way to the meeting today.  The south leg is Paseo Del Norte.  I’ll call you attention to the LOS worksheet on the right.  The PM peak LOS is B, which most would say is good.  But what I want to draw your attention to is the right turn volume.  There are 307 right turning vehicles on the eastbound approach.  There is also a good deal of retail and auto dealerships to the south of Cannon Road.  So what happens – either drivers try to sneak up the narrow bicycle lane on the right (putting bicyclists at risk) or they get agitated.  And when it’s a busy summer day and Legoland to the east is busy – the back up on this approach can extend to the freeway.</a:t>
            </a:r>
          </a:p>
          <a:p>
            <a:endParaRPr lang="en-US" dirty="0"/>
          </a:p>
          <a:p>
            <a:r>
              <a:rPr lang="en-US" dirty="0"/>
              <a:t>But looking only at the delay and LOS doesn’t tell the full picture of the day to day operational issues at this intersection.  </a:t>
            </a:r>
          </a:p>
          <a:p>
            <a:endParaRPr lang="en-US" dirty="0"/>
          </a:p>
        </p:txBody>
      </p:sp>
      <p:sp>
        <p:nvSpPr>
          <p:cNvPr id="4" name="Slide Number Placeholder 3"/>
          <p:cNvSpPr>
            <a:spLocks noGrp="1"/>
          </p:cNvSpPr>
          <p:nvPr>
            <p:ph type="sldNum" sz="quarter" idx="10"/>
          </p:nvPr>
        </p:nvSpPr>
        <p:spPr/>
        <p:txBody>
          <a:bodyPr/>
          <a:lstStyle/>
          <a:p>
            <a:fld id="{9BF6DE6D-1D16-48FE-A909-95B3CDFA8A93}" type="slidenum">
              <a:rPr lang="en-US" smtClean="0"/>
              <a:t>2</a:t>
            </a:fld>
            <a:endParaRPr lang="en-US"/>
          </a:p>
        </p:txBody>
      </p:sp>
    </p:spTree>
    <p:extLst>
      <p:ext uri="{BB962C8B-B14F-4D97-AF65-F5344CB8AC3E}">
        <p14:creationId xmlns:p14="http://schemas.microsoft.com/office/powerpoint/2010/main" val="110408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rather than focus on the operations – the City’s TIA guidelines focus on the key operational issues experienced citywide:  queues exceeding available capacity and need to add turn lanes.  </a:t>
            </a:r>
          </a:p>
          <a:p>
            <a:endParaRPr lang="en-US" dirty="0"/>
          </a:p>
          <a:p>
            <a:r>
              <a:rPr lang="en-US" dirty="0"/>
              <a:t>And again – to streamline the analysis, only the movements that have project trips added are evaluated in the TIA.  This resolves the issue of project mitigation measures not coinciding with project impacts.  If the queue is exceeded or a turn lane is needed as a result of the project – the project will construct the turn lane or lengthen a pocket.  The improvement is a direct benefit to the project and directly addresses the impact identified.  </a:t>
            </a:r>
          </a:p>
          <a:p>
            <a:endParaRPr lang="en-US" dirty="0"/>
          </a:p>
          <a:p>
            <a:r>
              <a:rPr lang="en-US" dirty="0"/>
              <a:t>I will note:  The City has maintained the HCM level of service analysis for the purpose of CEQA until the TIA guidelines are fully vetted by City Council.  So you are not completely off the hook yet.  And as you know, CEQA has changed.  As the city transitions from LOS to VMT, the analysis described in this presentation today will continue to remain the same.  Regardless of the CEQA analysis methodology – all facilities in the City subject to MMLOS will need to be evaluated using the methodology both Sohrab and I have described.</a:t>
            </a:r>
          </a:p>
          <a:p>
            <a:endParaRPr lang="en-US" dirty="0"/>
          </a:p>
        </p:txBody>
      </p:sp>
      <p:sp>
        <p:nvSpPr>
          <p:cNvPr id="4" name="Slide Number Placeholder 3"/>
          <p:cNvSpPr>
            <a:spLocks noGrp="1"/>
          </p:cNvSpPr>
          <p:nvPr>
            <p:ph type="sldNum" sz="quarter" idx="10"/>
          </p:nvPr>
        </p:nvSpPr>
        <p:spPr/>
        <p:txBody>
          <a:bodyPr/>
          <a:lstStyle/>
          <a:p>
            <a:fld id="{9BF6DE6D-1D16-48FE-A909-95B3CDFA8A93}" type="slidenum">
              <a:rPr lang="en-US" smtClean="0"/>
              <a:t>3</a:t>
            </a:fld>
            <a:endParaRPr lang="en-US"/>
          </a:p>
        </p:txBody>
      </p:sp>
    </p:spTree>
    <p:extLst>
      <p:ext uri="{BB962C8B-B14F-4D97-AF65-F5344CB8AC3E}">
        <p14:creationId xmlns:p14="http://schemas.microsoft.com/office/powerpoint/2010/main" val="376430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 mentioned, some segments have been identified as exempt in the City.  It’s not easy to get identified this way.  The General Plan clearly identifies the criteria that must be met before an exempt status can be considered.  The City developed at Community Vision that includes livable, walkable streets.  The criteria listed help the City maintain this vision by limiting the number of lanes to 3 in each direction, maintaining and considering community values, and consideration for other impacts to the environment.  At this time, only segments of Palomar Airport Road and El Camino Real have received the exempt status.  </a:t>
            </a:r>
          </a:p>
        </p:txBody>
      </p:sp>
      <p:sp>
        <p:nvSpPr>
          <p:cNvPr id="4" name="Slide Number Placeholder 3"/>
          <p:cNvSpPr>
            <a:spLocks noGrp="1"/>
          </p:cNvSpPr>
          <p:nvPr>
            <p:ph type="sldNum" sz="quarter" idx="10"/>
          </p:nvPr>
        </p:nvSpPr>
        <p:spPr/>
        <p:txBody>
          <a:bodyPr/>
          <a:lstStyle/>
          <a:p>
            <a:fld id="{9BF6DE6D-1D16-48FE-A909-95B3CDFA8A93}" type="slidenum">
              <a:rPr lang="en-US" smtClean="0"/>
              <a:t>4</a:t>
            </a:fld>
            <a:endParaRPr lang="en-US"/>
          </a:p>
        </p:txBody>
      </p:sp>
    </p:spTree>
    <p:extLst>
      <p:ext uri="{BB962C8B-B14F-4D97-AF65-F5344CB8AC3E}">
        <p14:creationId xmlns:p14="http://schemas.microsoft.com/office/powerpoint/2010/main" val="3775515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C1F13E-C3E9-48F0-B0EE-02C10AE3C2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87EABA2-C87D-4A0E-BB48-2478481AF7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3F045ED-DC2E-4B7C-A1F3-E6FE349652E7}"/>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5" name="Footer Placeholder 4">
            <a:extLst>
              <a:ext uri="{FF2B5EF4-FFF2-40B4-BE49-F238E27FC236}">
                <a16:creationId xmlns:a16="http://schemas.microsoft.com/office/drawing/2014/main" xmlns="" id="{2F2DB8D7-DE43-4A40-A5FC-9B0F29FC0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40543C3-3EC1-4D14-9980-1B5F17E5FCE2}"/>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42961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C4FB22-E0AE-4A86-9FD9-AA65E53161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2AB4DDC-F089-4054-B97E-A4842B443C5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7B31BE-59CE-4E3D-B772-A143EC5FA2BC}"/>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5" name="Footer Placeholder 4">
            <a:extLst>
              <a:ext uri="{FF2B5EF4-FFF2-40B4-BE49-F238E27FC236}">
                <a16:creationId xmlns:a16="http://schemas.microsoft.com/office/drawing/2014/main" xmlns="" id="{B310DD66-74EE-46D3-AB1D-4BCB74145E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0FC108-7965-403B-934C-4F54C99B9BC2}"/>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4248709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52A351-C508-429E-B3D9-7755985A5A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C2DF30A-23AE-47D5-8C40-FD294A283B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43B535-D7BC-4B4B-816E-18616DDAFFF3}"/>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5" name="Footer Placeholder 4">
            <a:extLst>
              <a:ext uri="{FF2B5EF4-FFF2-40B4-BE49-F238E27FC236}">
                <a16:creationId xmlns:a16="http://schemas.microsoft.com/office/drawing/2014/main" xmlns="" id="{FFAA4C0B-E6BF-4679-813E-E5F5FCAB1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008CA11-FA38-435D-80E5-FB17C8DAF460}"/>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4190673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32EBF6-A406-4D8C-909B-48BD1C19F3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4F8BB0-73CA-43AD-BD2C-5C68FFF3297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AFF289-BFB4-470B-B3FB-C5F81379AD3F}"/>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5" name="Footer Placeholder 4">
            <a:extLst>
              <a:ext uri="{FF2B5EF4-FFF2-40B4-BE49-F238E27FC236}">
                <a16:creationId xmlns:a16="http://schemas.microsoft.com/office/drawing/2014/main" xmlns="" id="{92AD4B5F-31F3-4394-B21F-DC273FC14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04F170-DD79-4848-A834-F2C751213078}"/>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1217227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1887E5-91DB-4BFD-8C87-EE14C92AD4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82807AD-0D4F-4675-83B9-B086A3FF78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3563858-DA53-4ACC-B5CA-D37A6C22864C}"/>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5" name="Footer Placeholder 4">
            <a:extLst>
              <a:ext uri="{FF2B5EF4-FFF2-40B4-BE49-F238E27FC236}">
                <a16:creationId xmlns:a16="http://schemas.microsoft.com/office/drawing/2014/main" xmlns="" id="{AC49643C-D871-420A-A2D2-F9E5B381F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E0EA89A-D277-4B2B-B62D-EF62E01F42EC}"/>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3808684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2E5E86-A273-45D1-947F-E39878003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45AF3B-70E8-424E-8BB2-EF9C85F482A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F8B7450-2581-4CA4-A0BA-ABFEEEB5F5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47389E7-4B20-4973-9232-3B5E437EAB8C}"/>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6" name="Footer Placeholder 5">
            <a:extLst>
              <a:ext uri="{FF2B5EF4-FFF2-40B4-BE49-F238E27FC236}">
                <a16:creationId xmlns:a16="http://schemas.microsoft.com/office/drawing/2014/main" xmlns="" id="{D1C2BD29-B4D5-401A-9382-32D68EB1F5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4B5C65-F797-499F-81B9-8E886505E0AC}"/>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2668226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F4679-006B-4219-9B4E-1D7CE251DF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901D841-FCAE-4F58-940B-A726B9C46A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ECFC498-6219-4491-810C-001EBC7FEB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7C8451A-4D48-4D68-8321-190CB56F99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4BC61EB-B14A-48C2-90B3-15FD941DB23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34FBEB-092F-4C21-863D-42939B2C76D5}"/>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8" name="Footer Placeholder 7">
            <a:extLst>
              <a:ext uri="{FF2B5EF4-FFF2-40B4-BE49-F238E27FC236}">
                <a16:creationId xmlns:a16="http://schemas.microsoft.com/office/drawing/2014/main" xmlns="" id="{9BBF8B1F-EE11-4393-A34D-1D457F4383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EFBA071-F94D-4578-99A1-85DE36BECCBA}"/>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3669380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AC3408-CEE4-46AA-9B7C-98F9F5EDBF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D2192AE-DB7B-4840-A8CE-E7CC5EE3A950}"/>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4" name="Footer Placeholder 3">
            <a:extLst>
              <a:ext uri="{FF2B5EF4-FFF2-40B4-BE49-F238E27FC236}">
                <a16:creationId xmlns:a16="http://schemas.microsoft.com/office/drawing/2014/main" xmlns="" id="{5700C600-7FE3-412A-B358-267DE4DD34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43A3109-2ED3-4D95-A11F-C6ED7C403536}"/>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2209913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4CFACA-CE15-433C-A40A-AEC17F888680}"/>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3" name="Footer Placeholder 2">
            <a:extLst>
              <a:ext uri="{FF2B5EF4-FFF2-40B4-BE49-F238E27FC236}">
                <a16:creationId xmlns:a16="http://schemas.microsoft.com/office/drawing/2014/main" xmlns="" id="{7015BD52-9571-4F9F-981C-D9F3BC3CEC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B1F0F2A-FB9F-4D82-8654-884100C7A57B}"/>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2333373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A77AD6-1410-431D-A402-5259D724E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5025A36-194F-4C20-BE3A-F0436A65DE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BC388D4-0C7F-4833-B0F1-54BD16FC1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6A79621-3341-4B54-8DB6-F48845739C22}"/>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6" name="Footer Placeholder 5">
            <a:extLst>
              <a:ext uri="{FF2B5EF4-FFF2-40B4-BE49-F238E27FC236}">
                <a16:creationId xmlns:a16="http://schemas.microsoft.com/office/drawing/2014/main" xmlns="" id="{32A12BE2-F5AA-4706-B261-721C09CC73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C3ADDAF-4AD2-43FD-AB8E-80121B7909F7}"/>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109816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43CFC9-9DF2-40C2-83CF-FE57812B6B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36673EF-867E-4BF8-9456-60CF9A94DE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BAC2713-3EE5-4DB8-B6B5-BEDA8CFDD4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E1985B3-D503-4959-97DE-BDB74BD89F74}"/>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6" name="Footer Placeholder 5">
            <a:extLst>
              <a:ext uri="{FF2B5EF4-FFF2-40B4-BE49-F238E27FC236}">
                <a16:creationId xmlns:a16="http://schemas.microsoft.com/office/drawing/2014/main" xmlns="" id="{B6ACFD40-8512-40E6-89DC-D54E6A649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1B3F09-316A-4E17-8331-9FD52551C199}"/>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4288807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4C84FB1-32DA-4043-B812-0E03B86B6C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45BCBB8-9708-4EDA-8561-A488D536E2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F4D6CF-8B6B-4B2E-9015-D0B84D0C0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E5E2A-10A5-4D4A-90A1-62D1030800B6}" type="datetimeFigureOut">
              <a:rPr lang="en-US" smtClean="0"/>
              <a:t>1/17/2019</a:t>
            </a:fld>
            <a:endParaRPr lang="en-US"/>
          </a:p>
        </p:txBody>
      </p:sp>
      <p:sp>
        <p:nvSpPr>
          <p:cNvPr id="5" name="Footer Placeholder 4">
            <a:extLst>
              <a:ext uri="{FF2B5EF4-FFF2-40B4-BE49-F238E27FC236}">
                <a16:creationId xmlns:a16="http://schemas.microsoft.com/office/drawing/2014/main" xmlns="" id="{B7E1B088-1D08-47C0-8ABA-8810A3C4B7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4FBC9AC-C8EE-4D71-983A-3E74A749E4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430433-FA93-449B-AD16-8B8815522F3C}" type="slidenum">
              <a:rPr lang="en-US" smtClean="0"/>
              <a:t>‹#›</a:t>
            </a:fld>
            <a:endParaRPr lang="en-US"/>
          </a:p>
        </p:txBody>
      </p:sp>
    </p:spTree>
    <p:extLst>
      <p:ext uri="{BB962C8B-B14F-4D97-AF65-F5344CB8AC3E}">
        <p14:creationId xmlns:p14="http://schemas.microsoft.com/office/powerpoint/2010/main" val="823526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E4DEAC-4144-4541-B081-9E54DEC02FCA}"/>
              </a:ext>
            </a:extLst>
          </p:cNvPr>
          <p:cNvSpPr>
            <a:spLocks noGrp="1"/>
          </p:cNvSpPr>
          <p:nvPr>
            <p:ph type="title"/>
          </p:nvPr>
        </p:nvSpPr>
        <p:spPr>
          <a:xfrm>
            <a:off x="876300" y="149225"/>
            <a:ext cx="10515600" cy="932651"/>
          </a:xfrm>
        </p:spPr>
        <p:txBody>
          <a:bodyPr/>
          <a:lstStyle/>
          <a:p>
            <a:r>
              <a:rPr lang="en-US" dirty="0">
                <a:solidFill>
                  <a:schemeClr val="accent6">
                    <a:lumMod val="75000"/>
                  </a:schemeClr>
                </a:solidFill>
                <a:effectLst>
                  <a:outerShdw blurRad="38100" dist="38100" dir="2700000" algn="tl">
                    <a:srgbClr val="000000">
                      <a:alpha val="43137"/>
                    </a:srgbClr>
                  </a:outerShdw>
                </a:effectLst>
              </a:rPr>
              <a:t>Carlsbad Roadway Capacity (</a:t>
            </a:r>
            <a:r>
              <a:rPr lang="en-US" dirty="0" err="1">
                <a:solidFill>
                  <a:schemeClr val="accent6">
                    <a:lumMod val="75000"/>
                  </a:schemeClr>
                </a:solidFill>
                <a:effectLst>
                  <a:outerShdw blurRad="38100" dist="38100" dir="2700000" algn="tl">
                    <a:srgbClr val="000000">
                      <a:alpha val="43137"/>
                    </a:srgbClr>
                  </a:outerShdw>
                </a:effectLst>
              </a:rPr>
              <a:t>ArtPlan</a:t>
            </a:r>
            <a:r>
              <a:rPr lang="en-US" dirty="0">
                <a:solidFill>
                  <a:schemeClr val="accent6">
                    <a:lumMod val="75000"/>
                  </a:schemeClr>
                </a:solidFill>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xmlns="" id="{3EE36A1D-2969-46AB-BC86-DAEF4EEBB4EC}"/>
              </a:ext>
            </a:extLst>
          </p:cNvPr>
          <p:cNvPicPr>
            <a:picLocks noChangeAspect="1"/>
          </p:cNvPicPr>
          <p:nvPr/>
        </p:nvPicPr>
        <p:blipFill>
          <a:blip r:embed="rId3"/>
          <a:stretch>
            <a:fillRect/>
          </a:stretch>
        </p:blipFill>
        <p:spPr>
          <a:xfrm>
            <a:off x="876300" y="992614"/>
            <a:ext cx="11142919" cy="5201151"/>
          </a:xfrm>
          <a:prstGeom prst="rect">
            <a:avLst/>
          </a:prstGeom>
        </p:spPr>
      </p:pic>
      <p:sp>
        <p:nvSpPr>
          <p:cNvPr id="4" name="Oval 3">
            <a:extLst>
              <a:ext uri="{FF2B5EF4-FFF2-40B4-BE49-F238E27FC236}">
                <a16:creationId xmlns:a16="http://schemas.microsoft.com/office/drawing/2014/main" xmlns="" id="{B496E97C-6C58-400B-988F-F797E4BE873E}"/>
              </a:ext>
            </a:extLst>
          </p:cNvPr>
          <p:cNvSpPr/>
          <p:nvPr/>
        </p:nvSpPr>
        <p:spPr>
          <a:xfrm>
            <a:off x="8333117" y="4485736"/>
            <a:ext cx="3686102" cy="67286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en-US"/>
          </a:p>
        </p:txBody>
      </p:sp>
    </p:spTree>
    <p:extLst>
      <p:ext uri="{BB962C8B-B14F-4D97-AF65-F5344CB8AC3E}">
        <p14:creationId xmlns:p14="http://schemas.microsoft.com/office/powerpoint/2010/main" val="109494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71B1DB-B118-4421-80E1-57EEC6D61DA5}"/>
              </a:ext>
            </a:extLst>
          </p:cNvPr>
          <p:cNvSpPr>
            <a:spLocks noGrp="1"/>
          </p:cNvSpPr>
          <p:nvPr>
            <p:ph type="title"/>
          </p:nvPr>
        </p:nvSpPr>
        <p:spPr>
          <a:xfrm>
            <a:off x="179252" y="365125"/>
            <a:ext cx="10515600" cy="1325563"/>
          </a:xfrm>
        </p:spPr>
        <p:txBody>
          <a:bodyPr>
            <a:normAutofit/>
          </a:bodyPr>
          <a:lstStyle/>
          <a:p>
            <a:r>
              <a:rPr lang="en-US" dirty="0">
                <a:solidFill>
                  <a:schemeClr val="accent6">
                    <a:lumMod val="75000"/>
                  </a:schemeClr>
                </a:solidFill>
                <a:effectLst>
                  <a:outerShdw blurRad="38100" dist="38100" dir="2700000" algn="tl">
                    <a:srgbClr val="000000">
                      <a:alpha val="43137"/>
                    </a:srgbClr>
                  </a:outerShdw>
                </a:effectLst>
              </a:rPr>
              <a:t>Life after Intersection LOS…</a:t>
            </a:r>
          </a:p>
        </p:txBody>
      </p:sp>
      <p:pic>
        <p:nvPicPr>
          <p:cNvPr id="7" name="Picture 6">
            <a:extLst>
              <a:ext uri="{FF2B5EF4-FFF2-40B4-BE49-F238E27FC236}">
                <a16:creationId xmlns:a16="http://schemas.microsoft.com/office/drawing/2014/main" xmlns="" id="{157A0991-345A-40EA-84DA-F0A676EECA62}"/>
              </a:ext>
            </a:extLst>
          </p:cNvPr>
          <p:cNvPicPr>
            <a:picLocks noChangeAspect="1"/>
          </p:cNvPicPr>
          <p:nvPr/>
        </p:nvPicPr>
        <p:blipFill>
          <a:blip r:embed="rId3"/>
          <a:stretch>
            <a:fillRect/>
          </a:stretch>
        </p:blipFill>
        <p:spPr>
          <a:xfrm>
            <a:off x="0" y="1777834"/>
            <a:ext cx="6938979" cy="4257205"/>
          </a:xfrm>
          <a:prstGeom prst="rect">
            <a:avLst/>
          </a:prstGeom>
        </p:spPr>
      </p:pic>
      <p:pic>
        <p:nvPicPr>
          <p:cNvPr id="8" name="Picture 7">
            <a:extLst>
              <a:ext uri="{FF2B5EF4-FFF2-40B4-BE49-F238E27FC236}">
                <a16:creationId xmlns:a16="http://schemas.microsoft.com/office/drawing/2014/main" xmlns="" id="{D54B08D3-F67B-4F0F-91E1-3EE3C33FA2F6}"/>
              </a:ext>
            </a:extLst>
          </p:cNvPr>
          <p:cNvPicPr>
            <a:picLocks noChangeAspect="1"/>
          </p:cNvPicPr>
          <p:nvPr/>
        </p:nvPicPr>
        <p:blipFill>
          <a:blip r:embed="rId4"/>
          <a:stretch>
            <a:fillRect/>
          </a:stretch>
        </p:blipFill>
        <p:spPr>
          <a:xfrm>
            <a:off x="7062604" y="491261"/>
            <a:ext cx="4950144" cy="5568116"/>
          </a:xfrm>
          <a:prstGeom prst="rect">
            <a:avLst/>
          </a:prstGeom>
        </p:spPr>
      </p:pic>
    </p:spTree>
    <p:extLst>
      <p:ext uri="{BB962C8B-B14F-4D97-AF65-F5344CB8AC3E}">
        <p14:creationId xmlns:p14="http://schemas.microsoft.com/office/powerpoint/2010/main" val="1782096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700530-D4FB-48AA-9505-E1945C6BFF8A}"/>
              </a:ext>
            </a:extLst>
          </p:cNvPr>
          <p:cNvSpPr>
            <a:spLocks noGrp="1"/>
          </p:cNvSpPr>
          <p:nvPr>
            <p:ph type="title"/>
          </p:nvPr>
        </p:nvSpPr>
        <p:spPr/>
        <p:txBody>
          <a:bodyPr/>
          <a:lstStyle/>
          <a:p>
            <a:r>
              <a:rPr lang="en-US" dirty="0">
                <a:solidFill>
                  <a:schemeClr val="accent6">
                    <a:lumMod val="75000"/>
                  </a:schemeClr>
                </a:solidFill>
                <a:effectLst>
                  <a:outerShdw blurRad="38100" dist="38100" dir="2700000" algn="tl">
                    <a:srgbClr val="000000">
                      <a:alpha val="43137"/>
                    </a:srgbClr>
                  </a:outerShdw>
                </a:effectLst>
              </a:rPr>
              <a:t>Focusing on the Intersection Issues:</a:t>
            </a:r>
          </a:p>
        </p:txBody>
      </p:sp>
      <p:graphicFrame>
        <p:nvGraphicFramePr>
          <p:cNvPr id="4" name="Diagram 3">
            <a:extLst>
              <a:ext uri="{FF2B5EF4-FFF2-40B4-BE49-F238E27FC236}">
                <a16:creationId xmlns:a16="http://schemas.microsoft.com/office/drawing/2014/main" xmlns="" id="{DA3BD773-4A0E-4526-B93F-AD8909F1D778}"/>
              </a:ext>
            </a:extLst>
          </p:cNvPr>
          <p:cNvGraphicFramePr/>
          <p:nvPr>
            <p:extLst/>
          </p:nvPr>
        </p:nvGraphicFramePr>
        <p:xfrm>
          <a:off x="304800" y="1527586"/>
          <a:ext cx="11729422" cy="3578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xmlns="" id="{F83F7F80-9265-428A-B248-CDF4DB2FDDB6}"/>
              </a:ext>
            </a:extLst>
          </p:cNvPr>
          <p:cNvSpPr/>
          <p:nvPr/>
        </p:nvSpPr>
        <p:spPr>
          <a:xfrm>
            <a:off x="391886" y="5105599"/>
            <a:ext cx="11642336" cy="558558"/>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effectLst>
                  <a:outerShdw blurRad="38100" dist="38100" dir="2700000" algn="tl">
                    <a:srgbClr val="000000">
                      <a:alpha val="43137"/>
                    </a:srgbClr>
                  </a:outerShdw>
                </a:effectLst>
              </a:rPr>
              <a:t>ONLY EVALUATE LEFT/RIGHT TURNS  WHERE PROJECT ADDS TRIPS TO THAT MOVEMENT</a:t>
            </a:r>
          </a:p>
        </p:txBody>
      </p:sp>
    </p:spTree>
    <p:extLst>
      <p:ext uri="{BB962C8B-B14F-4D97-AF65-F5344CB8AC3E}">
        <p14:creationId xmlns:p14="http://schemas.microsoft.com/office/powerpoint/2010/main" val="3359181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0D47AC-62D0-49A1-A347-BC6E0C0508AE}"/>
              </a:ext>
            </a:extLst>
          </p:cNvPr>
          <p:cNvSpPr>
            <a:spLocks noGrp="1"/>
          </p:cNvSpPr>
          <p:nvPr>
            <p:ph type="title"/>
          </p:nvPr>
        </p:nvSpPr>
        <p:spPr>
          <a:xfrm>
            <a:off x="430306" y="365126"/>
            <a:ext cx="10923494" cy="882762"/>
          </a:xfrm>
        </p:spPr>
        <p:txBody>
          <a:bodyPr>
            <a:normAutofit/>
          </a:bodyPr>
          <a:lstStyle/>
          <a:p>
            <a:r>
              <a:rPr lang="en-US" dirty="0">
                <a:solidFill>
                  <a:schemeClr val="accent6">
                    <a:lumMod val="75000"/>
                  </a:schemeClr>
                </a:solidFill>
                <a:effectLst>
                  <a:outerShdw blurRad="38100" dist="38100" dir="2700000" algn="tl">
                    <a:srgbClr val="000000">
                      <a:alpha val="43137"/>
                    </a:srgbClr>
                  </a:outerShdw>
                </a:effectLst>
              </a:rPr>
              <a:t>Auto LOS Exemption:</a:t>
            </a:r>
          </a:p>
        </p:txBody>
      </p:sp>
      <p:sp>
        <p:nvSpPr>
          <p:cNvPr id="3" name="Content Placeholder 2">
            <a:extLst>
              <a:ext uri="{FF2B5EF4-FFF2-40B4-BE49-F238E27FC236}">
                <a16:creationId xmlns:a16="http://schemas.microsoft.com/office/drawing/2014/main" xmlns="" id="{32C0FC9F-CFEF-4C93-853A-A950880969B9}"/>
              </a:ext>
            </a:extLst>
          </p:cNvPr>
          <p:cNvSpPr>
            <a:spLocks noGrp="1"/>
          </p:cNvSpPr>
          <p:nvPr>
            <p:ph idx="1"/>
          </p:nvPr>
        </p:nvSpPr>
        <p:spPr>
          <a:xfrm>
            <a:off x="5892053" y="236669"/>
            <a:ext cx="6272605" cy="6621332"/>
          </a:xfrm>
        </p:spPr>
        <p:txBody>
          <a:bodyPr>
            <a:normAutofit fontScale="92500"/>
          </a:bodyPr>
          <a:lstStyle/>
          <a:p>
            <a:pPr lvl="0"/>
            <a:r>
              <a:rPr lang="en-US" dirty="0"/>
              <a:t>Acquiring the rights of way is not feasible;</a:t>
            </a:r>
          </a:p>
          <a:p>
            <a:pPr marL="0" lvl="0" indent="0" algn="ctr">
              <a:buNone/>
            </a:pPr>
            <a:r>
              <a:rPr lang="en-US" b="1" dirty="0">
                <a:effectLst>
                  <a:outerShdw blurRad="38100" dist="38100" dir="2700000" algn="tl">
                    <a:srgbClr val="000000">
                      <a:alpha val="43137"/>
                    </a:srgbClr>
                  </a:outerShdw>
                </a:effectLst>
              </a:rPr>
              <a:t>or</a:t>
            </a:r>
          </a:p>
          <a:p>
            <a:pPr lvl="0"/>
            <a:r>
              <a:rPr lang="en-US" dirty="0"/>
              <a:t>The proposed improvements would significantly impact the environment in an unacceptable way and mitigation would not contribute to the nine core values of the Carlsbad Community Vision; </a:t>
            </a:r>
          </a:p>
          <a:p>
            <a:pPr marL="0" lvl="0" indent="0" algn="ctr">
              <a:buNone/>
            </a:pPr>
            <a:r>
              <a:rPr lang="en-US" b="1" dirty="0">
                <a:effectLst>
                  <a:outerShdw blurRad="38100" dist="38100" dir="2700000" algn="tl">
                    <a:srgbClr val="000000">
                      <a:alpha val="43137"/>
                    </a:srgbClr>
                  </a:outerShdw>
                </a:effectLst>
              </a:rPr>
              <a:t>or</a:t>
            </a:r>
          </a:p>
          <a:p>
            <a:pPr lvl="0"/>
            <a:r>
              <a:rPr lang="en-US" dirty="0"/>
              <a:t>The proposed improvements would result in unacceptable impacts to other community values or General Plan policies;</a:t>
            </a:r>
          </a:p>
          <a:p>
            <a:pPr marL="0" lvl="0" indent="0" algn="ctr">
              <a:buNone/>
            </a:pPr>
            <a:r>
              <a:rPr lang="en-US" b="1" dirty="0">
                <a:effectLst>
                  <a:outerShdw blurRad="38100" dist="38100" dir="2700000" algn="tl">
                    <a:srgbClr val="000000">
                      <a:alpha val="43137"/>
                    </a:srgbClr>
                  </a:outerShdw>
                </a:effectLst>
              </a:rPr>
              <a:t>or</a:t>
            </a:r>
          </a:p>
          <a:p>
            <a:pPr lvl="0"/>
            <a:r>
              <a:rPr lang="en-US" dirty="0"/>
              <a:t>The proposed improvements would require more than three through travel lanes in each direction.</a:t>
            </a:r>
          </a:p>
        </p:txBody>
      </p:sp>
      <p:pic>
        <p:nvPicPr>
          <p:cNvPr id="4" name="Picture 3">
            <a:extLst>
              <a:ext uri="{FF2B5EF4-FFF2-40B4-BE49-F238E27FC236}">
                <a16:creationId xmlns:a16="http://schemas.microsoft.com/office/drawing/2014/main" xmlns="" id="{9A10827B-0894-435F-AF87-EFD491AD6FE6}"/>
              </a:ext>
            </a:extLst>
          </p:cNvPr>
          <p:cNvPicPr>
            <a:picLocks noChangeAspect="1"/>
          </p:cNvPicPr>
          <p:nvPr/>
        </p:nvPicPr>
        <p:blipFill>
          <a:blip r:embed="rId3"/>
          <a:stretch>
            <a:fillRect/>
          </a:stretch>
        </p:blipFill>
        <p:spPr>
          <a:xfrm>
            <a:off x="0" y="1933686"/>
            <a:ext cx="5589056" cy="3429000"/>
          </a:xfrm>
          <a:prstGeom prst="rect">
            <a:avLst/>
          </a:prstGeom>
        </p:spPr>
      </p:pic>
    </p:spTree>
    <p:extLst>
      <p:ext uri="{BB962C8B-B14F-4D97-AF65-F5344CB8AC3E}">
        <p14:creationId xmlns:p14="http://schemas.microsoft.com/office/powerpoint/2010/main" val="2792912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F6D2C41-799F-4D27-BC6D-A55E83E2679D}"/>
              </a:ext>
            </a:extLst>
          </p:cNvPr>
          <p:cNvPicPr>
            <a:picLocks noChangeAspect="1"/>
          </p:cNvPicPr>
          <p:nvPr/>
        </p:nvPicPr>
        <p:blipFill>
          <a:blip r:embed="rId2"/>
          <a:stretch>
            <a:fillRect/>
          </a:stretch>
        </p:blipFill>
        <p:spPr>
          <a:xfrm>
            <a:off x="0" y="-624191"/>
            <a:ext cx="12183538" cy="8100756"/>
          </a:xfrm>
          <a:prstGeom prst="rect">
            <a:avLst/>
          </a:prstGeom>
        </p:spPr>
      </p:pic>
      <p:sp>
        <p:nvSpPr>
          <p:cNvPr id="5" name="Rectangle 4">
            <a:extLst>
              <a:ext uri="{FF2B5EF4-FFF2-40B4-BE49-F238E27FC236}">
                <a16:creationId xmlns:a16="http://schemas.microsoft.com/office/drawing/2014/main" xmlns="" id="{4C13D676-055B-41D4-8741-575F434C9557}"/>
              </a:ext>
            </a:extLst>
          </p:cNvPr>
          <p:cNvSpPr/>
          <p:nvPr/>
        </p:nvSpPr>
        <p:spPr>
          <a:xfrm>
            <a:off x="0" y="4607410"/>
            <a:ext cx="12192000" cy="2807746"/>
          </a:xfrm>
          <a:prstGeom prst="rect">
            <a:avLst/>
          </a:prstGeom>
          <a:solidFill>
            <a:srgbClr val="A5A5A5">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53115B4-3179-4289-B50E-B0AA8916B17C}"/>
              </a:ext>
            </a:extLst>
          </p:cNvPr>
          <p:cNvSpPr>
            <a:spLocks noGrp="1"/>
          </p:cNvSpPr>
          <p:nvPr>
            <p:ph type="title"/>
          </p:nvPr>
        </p:nvSpPr>
        <p:spPr>
          <a:xfrm>
            <a:off x="2560320" y="4697315"/>
            <a:ext cx="9497209" cy="2187575"/>
          </a:xfrm>
        </p:spPr>
        <p:txBody>
          <a:bodyPr>
            <a:normAutofit/>
          </a:bodyPr>
          <a:lstStyle/>
          <a:p>
            <a:pPr algn="r"/>
            <a:r>
              <a:rPr lang="en-US" sz="4000" i="1" dirty="0">
                <a:solidFill>
                  <a:schemeClr val="bg1"/>
                </a:solidFill>
              </a:rPr>
              <a:t>“If you plan cities for cars and traffic, you get cars and traffic. If you plan for people and places, you get people and places.”</a:t>
            </a:r>
            <a:r>
              <a:rPr lang="en-US" sz="3600" dirty="0">
                <a:solidFill>
                  <a:schemeClr val="bg1"/>
                </a:solidFill>
              </a:rPr>
              <a:t> </a:t>
            </a:r>
            <a:r>
              <a:rPr lang="en-US" dirty="0">
                <a:solidFill>
                  <a:srgbClr val="00B050"/>
                </a:solidFill>
              </a:rPr>
              <a:t/>
            </a:r>
            <a:br>
              <a:rPr lang="en-US" dirty="0">
                <a:solidFill>
                  <a:srgbClr val="00B050"/>
                </a:solidFill>
              </a:rPr>
            </a:br>
            <a:r>
              <a:rPr lang="en-US" sz="2700" dirty="0">
                <a:solidFill>
                  <a:schemeClr val="bg1"/>
                </a:solidFill>
              </a:rPr>
              <a:t>Fred Kent</a:t>
            </a:r>
            <a:endParaRPr lang="en-US" dirty="0">
              <a:solidFill>
                <a:schemeClr val="bg1"/>
              </a:solidFill>
            </a:endParaRPr>
          </a:p>
        </p:txBody>
      </p:sp>
    </p:spTree>
    <p:extLst>
      <p:ext uri="{BB962C8B-B14F-4D97-AF65-F5344CB8AC3E}">
        <p14:creationId xmlns:p14="http://schemas.microsoft.com/office/powerpoint/2010/main" val="746691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bjone\Desktop\Carlsbad Blvd\Cannon - Driver - Existing.jpg">
            <a:extLst>
              <a:ext uri="{FF2B5EF4-FFF2-40B4-BE49-F238E27FC236}">
                <a16:creationId xmlns:a16="http://schemas.microsoft.com/office/drawing/2014/main" xmlns="" id="{BE754DF1-8748-4D89-B827-B9BAEDCE16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91374" y="2227006"/>
            <a:ext cx="6957868" cy="45021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Documents and Settings\bjone\Desktop\Carlsbad Blvd\Cannon - Driver - Proposed.jpg">
            <a:extLst>
              <a:ext uri="{FF2B5EF4-FFF2-40B4-BE49-F238E27FC236}">
                <a16:creationId xmlns:a16="http://schemas.microsoft.com/office/drawing/2014/main" xmlns="" id="{EC5BC1EE-66EF-4A69-9AF9-019FB2AA2D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1374" y="2227006"/>
            <a:ext cx="6957868" cy="45021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BD0D47AC-62D0-49A1-A347-BC6E0C0508AE}"/>
              </a:ext>
            </a:extLst>
          </p:cNvPr>
          <p:cNvSpPr>
            <a:spLocks noGrp="1"/>
          </p:cNvSpPr>
          <p:nvPr>
            <p:ph type="title"/>
          </p:nvPr>
        </p:nvSpPr>
        <p:spPr>
          <a:xfrm>
            <a:off x="383457" y="365125"/>
            <a:ext cx="11459497" cy="2530475"/>
          </a:xfrm>
        </p:spPr>
        <p:txBody>
          <a:bodyPr>
            <a:normAutofit fontScale="90000"/>
          </a:bodyPr>
          <a:lstStyle/>
          <a:p>
            <a:r>
              <a:rPr lang="en-US" dirty="0"/>
              <a:t>Putting it All Together:</a:t>
            </a:r>
            <a:r>
              <a:rPr lang="en-US" dirty="0">
                <a:solidFill>
                  <a:srgbClr val="00B050"/>
                </a:solidFill>
              </a:rPr>
              <a:t/>
            </a:r>
            <a:br>
              <a:rPr lang="en-US" dirty="0">
                <a:solidFill>
                  <a:srgbClr val="00B050"/>
                </a:solidFill>
              </a:rPr>
            </a:br>
            <a:r>
              <a:rPr lang="en-US" i="1" dirty="0">
                <a:solidFill>
                  <a:srgbClr val="00B050"/>
                </a:solidFill>
              </a:rPr>
              <a:t>“Cars are happiest when there are no other cars around. People are happiest when there are many other people around.”</a:t>
            </a:r>
            <a:br>
              <a:rPr lang="en-US" i="1" dirty="0">
                <a:solidFill>
                  <a:srgbClr val="00B050"/>
                </a:solidFill>
              </a:rPr>
            </a:br>
            <a:r>
              <a:rPr lang="en-US" sz="3600" i="1" dirty="0">
                <a:solidFill>
                  <a:srgbClr val="00B050"/>
                </a:solidFill>
              </a:rPr>
              <a:t>Dan Burden</a:t>
            </a:r>
            <a:endParaRPr lang="en-US" dirty="0">
              <a:solidFill>
                <a:srgbClr val="00B050"/>
              </a:solidFill>
            </a:endParaRPr>
          </a:p>
        </p:txBody>
      </p:sp>
    </p:spTree>
    <p:extLst>
      <p:ext uri="{BB962C8B-B14F-4D97-AF65-F5344CB8AC3E}">
        <p14:creationId xmlns:p14="http://schemas.microsoft.com/office/powerpoint/2010/main" val="351325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9FA37-6884-4B67-879A-8AE0164BA1CB}"/>
              </a:ext>
            </a:extLst>
          </p:cNvPr>
          <p:cNvSpPr>
            <a:spLocks noGrp="1"/>
          </p:cNvSpPr>
          <p:nvPr>
            <p:ph type="title"/>
          </p:nvPr>
        </p:nvSpPr>
        <p:spPr>
          <a:xfrm>
            <a:off x="495300" y="281242"/>
            <a:ext cx="10515600" cy="2055558"/>
          </a:xfrm>
        </p:spPr>
        <p:txBody>
          <a:bodyPr>
            <a:normAutofit fontScale="90000"/>
          </a:bodyPr>
          <a:lstStyle/>
          <a:p>
            <a:r>
              <a:rPr lang="en-US" dirty="0"/>
              <a:t>Warning for using Guidelines:</a:t>
            </a:r>
            <a:r>
              <a:rPr lang="en-US" i="1" dirty="0">
                <a:solidFill>
                  <a:srgbClr val="00B050"/>
                </a:solidFill>
              </a:rPr>
              <a:t/>
            </a:r>
            <a:br>
              <a:rPr lang="en-US" i="1" dirty="0">
                <a:solidFill>
                  <a:srgbClr val="00B050"/>
                </a:solidFill>
              </a:rPr>
            </a:br>
            <a:r>
              <a:rPr lang="en-US" i="1" dirty="0">
                <a:solidFill>
                  <a:srgbClr val="00B050"/>
                </a:solidFill>
              </a:rPr>
              <a:t>The Pirate’s Code is more what you’d call guidelines, than actual rules.</a:t>
            </a:r>
            <a:r>
              <a:rPr lang="en-US" dirty="0">
                <a:solidFill>
                  <a:srgbClr val="00B050"/>
                </a:solidFill>
              </a:rPr>
              <a:t/>
            </a:r>
            <a:br>
              <a:rPr lang="en-US" dirty="0">
                <a:solidFill>
                  <a:srgbClr val="00B050"/>
                </a:solidFill>
              </a:rPr>
            </a:br>
            <a:r>
              <a:rPr lang="en-US" sz="3600" dirty="0">
                <a:solidFill>
                  <a:srgbClr val="00B050"/>
                </a:solidFill>
              </a:rPr>
              <a:t>Captain Jack Sparrow</a:t>
            </a:r>
            <a:endParaRPr lang="en-US" dirty="0">
              <a:solidFill>
                <a:srgbClr val="00B050"/>
              </a:solidFill>
            </a:endParaRPr>
          </a:p>
        </p:txBody>
      </p:sp>
      <p:pic>
        <p:nvPicPr>
          <p:cNvPr id="3" name="Content Placeholder 4">
            <a:extLst>
              <a:ext uri="{FF2B5EF4-FFF2-40B4-BE49-F238E27FC236}">
                <a16:creationId xmlns:a16="http://schemas.microsoft.com/office/drawing/2014/main" xmlns="" id="{5D42876C-AA96-4EBE-A0E8-CAD87591BF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892"/>
          <a:stretch/>
        </p:blipFill>
        <p:spPr>
          <a:xfrm>
            <a:off x="6794500" y="1536700"/>
            <a:ext cx="5264150" cy="5207000"/>
          </a:xfrm>
          <a:prstGeom prst="rect">
            <a:avLst/>
          </a:prstGeom>
        </p:spPr>
      </p:pic>
    </p:spTree>
    <p:extLst>
      <p:ext uri="{BB962C8B-B14F-4D97-AF65-F5344CB8AC3E}">
        <p14:creationId xmlns:p14="http://schemas.microsoft.com/office/powerpoint/2010/main" val="7934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CFB8A2-EC7F-4B71-99CA-040E74C87617}"/>
              </a:ext>
            </a:extLst>
          </p:cNvPr>
          <p:cNvSpPr>
            <a:spLocks noGrp="1"/>
          </p:cNvSpPr>
          <p:nvPr>
            <p:ph type="title"/>
          </p:nvPr>
        </p:nvSpPr>
        <p:spPr>
          <a:xfrm>
            <a:off x="304800" y="1307994"/>
            <a:ext cx="6479458" cy="4232275"/>
          </a:xfrm>
        </p:spPr>
        <p:txBody>
          <a:bodyPr>
            <a:normAutofit/>
          </a:bodyPr>
          <a:lstStyle/>
          <a:p>
            <a:r>
              <a:rPr lang="en-US" sz="5400" dirty="0"/>
              <a:t>Go All-In with Multi-Modal Analysis:</a:t>
            </a:r>
            <a:br>
              <a:rPr lang="en-US" sz="5400" dirty="0"/>
            </a:br>
            <a:r>
              <a:rPr lang="en-US" sz="5400" i="1" dirty="0">
                <a:solidFill>
                  <a:srgbClr val="00B050"/>
                </a:solidFill>
              </a:rPr>
              <a:t>Commitment is an act, not a word</a:t>
            </a:r>
            <a:br>
              <a:rPr lang="en-US" sz="5400" i="1" dirty="0">
                <a:solidFill>
                  <a:srgbClr val="00B050"/>
                </a:solidFill>
              </a:rPr>
            </a:br>
            <a:r>
              <a:rPr lang="en-US" sz="4000" i="1" dirty="0">
                <a:solidFill>
                  <a:srgbClr val="00B050"/>
                </a:solidFill>
              </a:rPr>
              <a:t>Jean-Paul </a:t>
            </a:r>
            <a:r>
              <a:rPr lang="en-US" sz="4000" i="1" dirty="0" err="1">
                <a:solidFill>
                  <a:srgbClr val="00B050"/>
                </a:solidFill>
              </a:rPr>
              <a:t>Sarte</a:t>
            </a:r>
            <a:endParaRPr lang="en-US" sz="5400" dirty="0">
              <a:solidFill>
                <a:srgbClr val="00B050"/>
              </a:solidFill>
            </a:endParaRPr>
          </a:p>
        </p:txBody>
      </p:sp>
      <p:pic>
        <p:nvPicPr>
          <p:cNvPr id="4" name="Content Placeholder 3">
            <a:extLst>
              <a:ext uri="{FF2B5EF4-FFF2-40B4-BE49-F238E27FC236}">
                <a16:creationId xmlns:a16="http://schemas.microsoft.com/office/drawing/2014/main" xmlns="" id="{85007FBB-AB4F-4D12-A185-5312D756FA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604" t="12347"/>
          <a:stretch/>
        </p:blipFill>
        <p:spPr>
          <a:xfrm>
            <a:off x="7061200" y="133461"/>
            <a:ext cx="5036930" cy="6581343"/>
          </a:xfrm>
          <a:prstGeom prst="rect">
            <a:avLst/>
          </a:prstGeom>
        </p:spPr>
      </p:pic>
    </p:spTree>
    <p:extLst>
      <p:ext uri="{BB962C8B-B14F-4D97-AF65-F5344CB8AC3E}">
        <p14:creationId xmlns:p14="http://schemas.microsoft.com/office/powerpoint/2010/main" val="3354032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CFB8A2-EC7F-4B71-99CA-040E74C87617}"/>
              </a:ext>
            </a:extLst>
          </p:cNvPr>
          <p:cNvSpPr>
            <a:spLocks noGrp="1"/>
          </p:cNvSpPr>
          <p:nvPr>
            <p:ph type="title"/>
          </p:nvPr>
        </p:nvSpPr>
        <p:spPr>
          <a:xfrm>
            <a:off x="415413" y="395953"/>
            <a:ext cx="2868561" cy="2007014"/>
          </a:xfrm>
        </p:spPr>
        <p:txBody>
          <a:bodyPr>
            <a:normAutofit/>
          </a:bodyPr>
          <a:lstStyle/>
          <a:p>
            <a:r>
              <a:rPr lang="en-US" sz="4800" dirty="0"/>
              <a:t>Discussion</a:t>
            </a:r>
          </a:p>
        </p:txBody>
      </p:sp>
      <p:pic>
        <p:nvPicPr>
          <p:cNvPr id="4" name="Content Placeholder 3">
            <a:extLst>
              <a:ext uri="{FF2B5EF4-FFF2-40B4-BE49-F238E27FC236}">
                <a16:creationId xmlns:a16="http://schemas.microsoft.com/office/drawing/2014/main" xmlns="" id="{C5515E07-93F5-4E85-8F1D-7B7D0FE0FC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2176" y="365125"/>
            <a:ext cx="8248761" cy="6145161"/>
          </a:xfrm>
          <a:prstGeom prst="rect">
            <a:avLst/>
          </a:prstGeom>
        </p:spPr>
      </p:pic>
    </p:spTree>
    <p:extLst>
      <p:ext uri="{BB962C8B-B14F-4D97-AF65-F5344CB8AC3E}">
        <p14:creationId xmlns:p14="http://schemas.microsoft.com/office/powerpoint/2010/main" val="3424328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2909</TotalTime>
  <Words>1117</Words>
  <Application>Microsoft Office PowerPoint</Application>
  <PresentationFormat>Widescreen</PresentationFormat>
  <Paragraphs>51</Paragraphs>
  <Slides>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Carlsbad Roadway Capacity (ArtPlan)</vt:lpstr>
      <vt:lpstr>Life after Intersection LOS…</vt:lpstr>
      <vt:lpstr>Focusing on the Intersection Issues:</vt:lpstr>
      <vt:lpstr>Auto LOS Exemption:</vt:lpstr>
      <vt:lpstr>“If you plan cities for cars and traffic, you get cars and traffic. If you plan for people and places, you get people and places.”  Fred Kent</vt:lpstr>
      <vt:lpstr>Putting it All Together: “Cars are happiest when there are no other cars around. People are happiest when there are many other people around.” Dan Burden</vt:lpstr>
      <vt:lpstr>Warning for using Guidelines: The Pirate’s Code is more what you’d call guidelines, than actual rules. Captain Jack Sparrow</vt:lpstr>
      <vt:lpstr>Go All-In with Multi-Modal Analysis: Commitment is an act, not a word Jean-Paul Sarte</vt:lpstr>
      <vt:lpstr>Discussion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Brave New Multimodal World… and how to analyze it</dc:title>
  <dc:creator>Doug Bilse</dc:creator>
  <cp:lastModifiedBy>Matthew Cox</cp:lastModifiedBy>
  <cp:revision>160</cp:revision>
  <dcterms:created xsi:type="dcterms:W3CDTF">2019-01-02T17:35:59Z</dcterms:created>
  <dcterms:modified xsi:type="dcterms:W3CDTF">2019-01-17T20:59:33Z</dcterms:modified>
</cp:coreProperties>
</file>