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20.jpg" ContentType="image/jpg"/>
  <Override PartName="/ppt/media/image2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0" r:id="rId6"/>
  </p:sldMasterIdLst>
  <p:notesMasterIdLst>
    <p:notesMasterId r:id="rId19"/>
  </p:notesMasterIdLst>
  <p:handoutMasterIdLst>
    <p:handoutMasterId r:id="rId20"/>
  </p:handoutMasterIdLst>
  <p:sldIdLst>
    <p:sldId id="407" r:id="rId7"/>
    <p:sldId id="413" r:id="rId8"/>
    <p:sldId id="420" r:id="rId9"/>
    <p:sldId id="422" r:id="rId10"/>
    <p:sldId id="405" r:id="rId11"/>
    <p:sldId id="410" r:id="rId12"/>
    <p:sldId id="376" r:id="rId13"/>
    <p:sldId id="419" r:id="rId14"/>
    <p:sldId id="403" r:id="rId15"/>
    <p:sldId id="404" r:id="rId16"/>
    <p:sldId id="401" r:id="rId17"/>
    <p:sldId id="327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948" autoAdjust="0"/>
    <p:restoredTop sz="84498" autoAdjust="0"/>
  </p:normalViewPr>
  <p:slideViewPr>
    <p:cSldViewPr snapToGrid="0">
      <p:cViewPr>
        <p:scale>
          <a:sx n="116" d="100"/>
          <a:sy n="116" d="100"/>
        </p:scale>
        <p:origin x="1521" y="61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4E995-9190-43E7-85E8-F51485BA4ADA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456D6-DED4-42E3-B830-34C3D38FC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94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131339-D533-4B27-8D5F-67BE03655CBE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B3AC462-F346-4AD8-BDB7-53F1D0A37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84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0848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786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701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CAP establishes GHG reduction targets of 15% by 2020, 40% by 2030, and 50% by 2035 below the 2010 base year emission level.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7420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7971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2901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7751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501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440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0849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7333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191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0C10-16DE-4E5F-80E1-685962F9B117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32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4307E-D66E-4400-A526-27FDD5B9476D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4912-E860-480C-9545-DCCA32E03AB4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7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65918" y="1817015"/>
            <a:ext cx="6260163" cy="78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835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bg1"/>
                </a:solidFill>
                <a:latin typeface="Merriweather"/>
                <a:cs typeface="Merriweath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2474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bg1"/>
                </a:solidFill>
                <a:latin typeface="Merriweather"/>
                <a:cs typeface="Merriweath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0353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8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bg1"/>
                </a:solidFill>
                <a:latin typeface="Merriweather"/>
                <a:cs typeface="Merriweath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8940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8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867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4F8C-D16C-4D89-9B8F-939A5E8C3D96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454A8-1838-42EC-9F8E-E3EF13442690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28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F2B-875D-4FE5-82DB-386F8EB738BD}" type="datetime1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D21A6-B82D-4AEE-A078-29C3988FB64D}" type="datetime1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5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989A5-FBE9-401B-8F00-8B648CE36904}" type="datetime1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2048E-0732-48FE-95BB-CE569C7B2966}" type="datetime1">
              <a:rPr lang="en-US" smtClean="0"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15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4006-9E52-4183-A718-5264C5F71B41}" type="datetime1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85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27F4-6392-4B75-B26C-69222797A988}" type="datetime1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3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A3A0E-8FBA-4C14-852B-34099A328F2D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3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8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6187" y="328303"/>
            <a:ext cx="9779624" cy="318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bg1"/>
                </a:solidFill>
                <a:latin typeface="Merriweather"/>
                <a:cs typeface="Merriweath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7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12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Tr</a:t>
            </a:r>
            <a:r>
              <a:rPr dirty="0"/>
              <a:t>ans</a:t>
            </a:r>
            <a:r>
              <a:rPr spc="-5" dirty="0"/>
              <a:t>port</a:t>
            </a:r>
            <a:r>
              <a:rPr dirty="0"/>
              <a:t>a</a:t>
            </a:r>
            <a:r>
              <a:rPr spc="-5" dirty="0"/>
              <a:t>tio</a:t>
            </a:r>
            <a:r>
              <a:rPr dirty="0"/>
              <a:t>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dirty="0"/>
              <a:t>S</a:t>
            </a:r>
            <a:r>
              <a:rPr spc="-5" dirty="0"/>
              <a:t>tor</a:t>
            </a:r>
            <a:r>
              <a:rPr dirty="0"/>
              <a:t>m</a:t>
            </a:r>
            <a:r>
              <a:rPr spc="-5" dirty="0"/>
              <a:t> </a:t>
            </a:r>
            <a:r>
              <a:rPr dirty="0"/>
              <a:t>Wa</a:t>
            </a:r>
            <a:r>
              <a:rPr spc="-5" dirty="0"/>
              <a:t>te</a:t>
            </a:r>
            <a:r>
              <a:rPr dirty="0"/>
              <a:t>r</a:t>
            </a:r>
            <a:r>
              <a:rPr spc="-15" dirty="0"/>
              <a:t> </a:t>
            </a:r>
            <a:r>
              <a:rPr spc="-5" dirty="0"/>
              <a:t>Dep</a:t>
            </a:r>
            <a:r>
              <a:rPr dirty="0"/>
              <a:t>a</a:t>
            </a:r>
            <a:r>
              <a:rPr spc="-5" dirty="0"/>
              <a:t>rt</a:t>
            </a:r>
            <a:r>
              <a:rPr spc="5" dirty="0"/>
              <a:t>m</a:t>
            </a:r>
            <a:r>
              <a:rPr spc="-5" dirty="0"/>
              <a:t>e</a:t>
            </a:r>
            <a:r>
              <a:rPr dirty="0"/>
              <a:t>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4456A411-AE45-456E-BAEE-F6063B3A97D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5">
            <a:extLst>
              <a:ext uri="{FF2B5EF4-FFF2-40B4-BE49-F238E27FC236}">
                <a16:creationId xmlns:a16="http://schemas.microsoft.com/office/drawing/2014/main" xmlns="" id="{A5492318-B076-423F-B2EB-A3FEEA9B922C}"/>
              </a:ext>
            </a:extLst>
          </p:cNvPr>
          <p:cNvSpPr txBox="1">
            <a:spLocks/>
          </p:cNvSpPr>
          <p:nvPr/>
        </p:nvSpPr>
        <p:spPr>
          <a:xfrm>
            <a:off x="0" y="6503507"/>
            <a:ext cx="4258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 San Diego Workshop &amp; Vendor Show, October 11,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F5AFD6-1920-48B6-9EBF-C4B3E6EDA2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r="14668"/>
          <a:stretch/>
        </p:blipFill>
        <p:spPr>
          <a:xfrm>
            <a:off x="1" y="817470"/>
            <a:ext cx="5643348" cy="5647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821AEBF-5BED-4CF5-81F4-C68A7CCD75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9" r="3756" b="19602"/>
          <a:stretch/>
        </p:blipFill>
        <p:spPr>
          <a:xfrm>
            <a:off x="5825319" y="817470"/>
            <a:ext cx="6366681" cy="563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82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8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544B1A07-0095-4005-893B-D2C9E3DDEF9F}"/>
              </a:ext>
            </a:extLst>
          </p:cNvPr>
          <p:cNvSpPr txBox="1">
            <a:spLocks/>
          </p:cNvSpPr>
          <p:nvPr/>
        </p:nvSpPr>
        <p:spPr>
          <a:xfrm>
            <a:off x="9448798" y="64895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B47A8671-C507-4BA2-8FA8-6F9D4E08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414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E90E9D93-1717-4822-B15C-C1EF7D35A0BB}"/>
              </a:ext>
            </a:extLst>
          </p:cNvPr>
          <p:cNvSpPr txBox="1">
            <a:spLocks/>
          </p:cNvSpPr>
          <p:nvPr/>
        </p:nvSpPr>
        <p:spPr>
          <a:xfrm>
            <a:off x="1127448" y="290485"/>
            <a:ext cx="11064551" cy="433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>
                <a:solidFill>
                  <a:schemeClr val="bg1"/>
                </a:solidFill>
                <a:latin typeface="Merriweather" panose="02060503050406030704" pitchFamily="18" charset="0"/>
              </a:rPr>
              <a:t>Transportation and Storm Water Department</a:t>
            </a:r>
            <a:endParaRPr lang="en-US" sz="2500" dirty="0">
              <a:solidFill>
                <a:schemeClr val="bg1"/>
              </a:solidFill>
              <a:latin typeface="Merriweather" panose="02060503050406030704" pitchFamily="18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xmlns="" id="{FE9489BD-8D67-46F4-B266-4F309D025D8D}"/>
              </a:ext>
            </a:extLst>
          </p:cNvPr>
          <p:cNvSpPr txBox="1"/>
          <p:nvPr/>
        </p:nvSpPr>
        <p:spPr>
          <a:xfrm>
            <a:off x="1978881" y="1415670"/>
            <a:ext cx="9610131" cy="5447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50000"/>
              </a:lnSpc>
              <a:buFont typeface="Arial"/>
              <a:buChar char="•"/>
              <a:tabLst>
                <a:tab pos="241300" algn="l"/>
              </a:tabLst>
            </a:pPr>
            <a:r>
              <a:rPr lang="en-US" sz="2800" spc="-5" dirty="0">
                <a:cs typeface="Calibri"/>
              </a:rPr>
              <a:t>Regulate usage with c</a:t>
            </a:r>
            <a:r>
              <a:rPr lang="en-US" sz="2800" spc="-10" dirty="0">
                <a:cs typeface="Calibri"/>
              </a:rPr>
              <a:t>o</a:t>
            </a:r>
            <a:r>
              <a:rPr lang="en-US" sz="2800" spc="-5" dirty="0">
                <a:cs typeface="Calibri"/>
              </a:rPr>
              <a:t>de revisions</a:t>
            </a:r>
          </a:p>
          <a:p>
            <a:pPr marL="241300" indent="-228600">
              <a:lnSpc>
                <a:spcPct val="150000"/>
              </a:lnSpc>
              <a:spcBef>
                <a:spcPts val="68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spc="-10" dirty="0">
                <a:cs typeface="Calibri"/>
              </a:rPr>
              <a:t>Pe</a:t>
            </a:r>
            <a:r>
              <a:rPr lang="en-US" sz="2800" spc="-5" dirty="0">
                <a:cs typeface="Calibri"/>
              </a:rPr>
              <a:t>r</a:t>
            </a:r>
            <a:r>
              <a:rPr lang="en-US" sz="2800" spc="-10" dirty="0">
                <a:cs typeface="Calibri"/>
              </a:rPr>
              <a:t>m</a:t>
            </a:r>
            <a:r>
              <a:rPr lang="en-US" sz="2800" spc="-5" dirty="0">
                <a:cs typeface="Calibri"/>
              </a:rPr>
              <a:t>i</a:t>
            </a:r>
            <a:r>
              <a:rPr lang="en-US" sz="2800" spc="-10" dirty="0">
                <a:cs typeface="Calibri"/>
              </a:rPr>
              <a:t>t e</a:t>
            </a:r>
            <a:r>
              <a:rPr lang="en-US" sz="2800" spc="-5" dirty="0">
                <a:cs typeface="Calibri"/>
              </a:rPr>
              <a:t>a</a:t>
            </a:r>
            <a:r>
              <a:rPr lang="en-US" sz="2800" spc="-10" dirty="0">
                <a:cs typeface="Calibri"/>
              </a:rPr>
              <a:t>c</a:t>
            </a:r>
            <a:r>
              <a:rPr lang="en-US" sz="2800" spc="-5" dirty="0">
                <a:cs typeface="Calibri"/>
              </a:rPr>
              <a:t>h</a:t>
            </a:r>
            <a:r>
              <a:rPr lang="en-US" sz="2800" spc="5" dirty="0">
                <a:cs typeface="Calibri"/>
              </a:rPr>
              <a:t> </a:t>
            </a:r>
            <a:r>
              <a:rPr lang="en-US" sz="2800" spc="-10" dirty="0">
                <a:cs typeface="Calibri"/>
              </a:rPr>
              <a:t>d</a:t>
            </a:r>
            <a:r>
              <a:rPr lang="en-US" sz="2800" spc="-20" dirty="0">
                <a:cs typeface="Calibri"/>
              </a:rPr>
              <a:t>e</a:t>
            </a:r>
            <a:r>
              <a:rPr lang="en-US" sz="2800" spc="-5" dirty="0">
                <a:cs typeface="Calibri"/>
              </a:rPr>
              <a:t>v</a:t>
            </a:r>
            <a:r>
              <a:rPr lang="en-US" sz="2800" dirty="0">
                <a:cs typeface="Calibri"/>
              </a:rPr>
              <a:t>i</a:t>
            </a:r>
            <a:r>
              <a:rPr lang="en-US" sz="2800" spc="-10" dirty="0">
                <a:cs typeface="Calibri"/>
              </a:rPr>
              <a:t>c</a:t>
            </a:r>
            <a:r>
              <a:rPr lang="en-US" sz="2800" spc="-5" dirty="0">
                <a:cs typeface="Calibri"/>
              </a:rPr>
              <a:t>e</a:t>
            </a:r>
            <a:r>
              <a:rPr lang="en-US" sz="2800" spc="5" dirty="0">
                <a:cs typeface="Calibri"/>
              </a:rPr>
              <a:t> to </a:t>
            </a:r>
            <a:r>
              <a:rPr lang="en-US" sz="2800" spc="-10" dirty="0">
                <a:cs typeface="Calibri"/>
              </a:rPr>
              <a:t>he</a:t>
            </a:r>
            <a:r>
              <a:rPr lang="en-US" sz="2800" spc="-5" dirty="0">
                <a:cs typeface="Calibri"/>
              </a:rPr>
              <a:t>lp</a:t>
            </a:r>
            <a:r>
              <a:rPr lang="en-US" sz="2800" spc="-10" dirty="0">
                <a:cs typeface="Calibri"/>
              </a:rPr>
              <a:t> </a:t>
            </a:r>
            <a:r>
              <a:rPr lang="en-US" sz="2800" dirty="0">
                <a:cs typeface="Calibri"/>
              </a:rPr>
              <a:t>i</a:t>
            </a:r>
            <a:r>
              <a:rPr lang="en-US" sz="2800" spc="-10" dirty="0">
                <a:cs typeface="Calibri"/>
              </a:rPr>
              <a:t>de</a:t>
            </a:r>
            <a:r>
              <a:rPr lang="en-US" sz="2800" spc="-35" dirty="0">
                <a:cs typeface="Calibri"/>
              </a:rPr>
              <a:t>n</a:t>
            </a:r>
            <a:r>
              <a:rPr lang="en-US" sz="2800" spc="-10" dirty="0">
                <a:cs typeface="Calibri"/>
              </a:rPr>
              <a:t>t</a:t>
            </a:r>
            <a:r>
              <a:rPr lang="en-US" sz="2800" dirty="0">
                <a:cs typeface="Calibri"/>
              </a:rPr>
              <a:t>if</a:t>
            </a:r>
            <a:r>
              <a:rPr lang="en-US" sz="2800" spc="-5" dirty="0">
                <a:cs typeface="Calibri"/>
              </a:rPr>
              <a:t>y</a:t>
            </a:r>
            <a:r>
              <a:rPr lang="en-US" sz="2800" spc="20" dirty="0">
                <a:cs typeface="Calibri"/>
              </a:rPr>
              <a:t> </a:t>
            </a:r>
            <a:r>
              <a:rPr lang="en-US" sz="2800" spc="-10" dirty="0">
                <a:cs typeface="Calibri"/>
              </a:rPr>
              <a:t>ch</a:t>
            </a:r>
            <a:r>
              <a:rPr lang="en-US" sz="2800" spc="-5" dirty="0">
                <a:cs typeface="Calibri"/>
              </a:rPr>
              <a:t>a</a:t>
            </a:r>
            <a:r>
              <a:rPr lang="en-US" sz="2800" dirty="0">
                <a:cs typeface="Calibri"/>
              </a:rPr>
              <a:t>i</a:t>
            </a:r>
            <a:r>
              <a:rPr lang="en-US" sz="2800" spc="-5" dirty="0">
                <a:cs typeface="Calibri"/>
              </a:rPr>
              <a:t>n</a:t>
            </a:r>
            <a:r>
              <a:rPr lang="en-US" sz="2800" spc="-10" dirty="0">
                <a:cs typeface="Calibri"/>
              </a:rPr>
              <a:t> </a:t>
            </a:r>
            <a:r>
              <a:rPr lang="en-US" sz="2800" dirty="0">
                <a:cs typeface="Calibri"/>
              </a:rPr>
              <a:t>o</a:t>
            </a:r>
            <a:r>
              <a:rPr lang="en-US" sz="2800" spc="-5" dirty="0">
                <a:cs typeface="Calibri"/>
              </a:rPr>
              <a:t>f </a:t>
            </a:r>
            <a:r>
              <a:rPr lang="en-US" sz="2800" spc="-10" dirty="0">
                <a:cs typeface="Calibri"/>
              </a:rPr>
              <a:t>cu</a:t>
            </a:r>
            <a:r>
              <a:rPr lang="en-US" sz="2800" spc="-25" dirty="0">
                <a:cs typeface="Calibri"/>
              </a:rPr>
              <a:t>s</a:t>
            </a:r>
            <a:r>
              <a:rPr lang="en-US" sz="2800" spc="-35" dirty="0">
                <a:cs typeface="Calibri"/>
              </a:rPr>
              <a:t>t</a:t>
            </a:r>
            <a:r>
              <a:rPr lang="en-US" sz="2800" dirty="0">
                <a:cs typeface="Calibri"/>
              </a:rPr>
              <a:t>o</a:t>
            </a:r>
            <a:r>
              <a:rPr lang="en-US" sz="2800" spc="-10" dirty="0">
                <a:cs typeface="Calibri"/>
              </a:rPr>
              <a:t>d</a:t>
            </a:r>
            <a:r>
              <a:rPr lang="en-US" sz="2800" spc="-5" dirty="0">
                <a:cs typeface="Calibri"/>
              </a:rPr>
              <a:t>y</a:t>
            </a:r>
          </a:p>
          <a:p>
            <a:pPr marL="241300" indent="-228600">
              <a:lnSpc>
                <a:spcPct val="150000"/>
              </a:lnSpc>
              <a:spcBef>
                <a:spcPts val="68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spc="-50" dirty="0">
                <a:cs typeface="Calibri"/>
              </a:rPr>
              <a:t>R</a:t>
            </a:r>
            <a:r>
              <a:rPr lang="en-US" sz="2800" spc="-10" dirty="0">
                <a:cs typeface="Calibri"/>
              </a:rPr>
              <a:t>equ</a:t>
            </a:r>
            <a:r>
              <a:rPr lang="en-US" sz="2800" dirty="0">
                <a:cs typeface="Calibri"/>
              </a:rPr>
              <a:t>i</a:t>
            </a:r>
            <a:r>
              <a:rPr lang="en-US" sz="2800" spc="-30" dirty="0">
                <a:cs typeface="Calibri"/>
              </a:rPr>
              <a:t>r</a:t>
            </a:r>
            <a:r>
              <a:rPr lang="en-US" sz="2800" spc="-5" dirty="0">
                <a:cs typeface="Calibri"/>
              </a:rPr>
              <a:t>e</a:t>
            </a:r>
            <a:r>
              <a:rPr lang="en-US" sz="2800" spc="5" dirty="0">
                <a:cs typeface="Calibri"/>
              </a:rPr>
              <a:t> </a:t>
            </a:r>
            <a:r>
              <a:rPr lang="en-US" sz="2800" dirty="0">
                <a:cs typeface="Calibri"/>
              </a:rPr>
              <a:t>o</a:t>
            </a:r>
            <a:r>
              <a:rPr lang="en-US" sz="2800" spc="-10" dirty="0">
                <a:cs typeface="Calibri"/>
              </a:rPr>
              <a:t>pe</a:t>
            </a:r>
            <a:r>
              <a:rPr lang="en-US" sz="2800" spc="-55" dirty="0">
                <a:cs typeface="Calibri"/>
              </a:rPr>
              <a:t>r</a:t>
            </a:r>
            <a:r>
              <a:rPr lang="en-US" sz="2800" spc="-25" dirty="0">
                <a:cs typeface="Calibri"/>
              </a:rPr>
              <a:t>a</a:t>
            </a:r>
            <a:r>
              <a:rPr lang="en-US" sz="2800" spc="-35" dirty="0">
                <a:cs typeface="Calibri"/>
              </a:rPr>
              <a:t>t</a:t>
            </a:r>
            <a:r>
              <a:rPr lang="en-US" sz="2800" dirty="0">
                <a:cs typeface="Calibri"/>
              </a:rPr>
              <a:t>o</a:t>
            </a:r>
            <a:r>
              <a:rPr lang="en-US" sz="2800" spc="-40" dirty="0">
                <a:cs typeface="Calibri"/>
              </a:rPr>
              <a:t>r</a:t>
            </a:r>
            <a:r>
              <a:rPr lang="en-US" sz="2800" spc="-5" dirty="0">
                <a:cs typeface="Calibri"/>
              </a:rPr>
              <a:t>s</a:t>
            </a:r>
            <a:r>
              <a:rPr lang="en-US" sz="2800" spc="10" dirty="0">
                <a:cs typeface="Calibri"/>
              </a:rPr>
              <a:t> </a:t>
            </a:r>
            <a:r>
              <a:rPr lang="en-US" sz="2800" spc="-35" dirty="0">
                <a:cs typeface="Calibri"/>
              </a:rPr>
              <a:t>t</a:t>
            </a:r>
            <a:r>
              <a:rPr lang="en-US" sz="2800" spc="-5" dirty="0">
                <a:cs typeface="Calibri"/>
              </a:rPr>
              <a:t>o</a:t>
            </a:r>
            <a:r>
              <a:rPr lang="en-US" sz="2800" spc="10" dirty="0">
                <a:cs typeface="Calibri"/>
              </a:rPr>
              <a:t> </a:t>
            </a:r>
            <a:r>
              <a:rPr lang="en-US" sz="2800" spc="-30" dirty="0">
                <a:cs typeface="Calibri"/>
              </a:rPr>
              <a:t>r</a:t>
            </a:r>
            <a:r>
              <a:rPr lang="en-US" sz="2800" spc="-10" dirty="0">
                <a:cs typeface="Calibri"/>
              </a:rPr>
              <a:t>ep</a:t>
            </a:r>
            <a:r>
              <a:rPr lang="en-US" sz="2800" dirty="0">
                <a:cs typeface="Calibri"/>
              </a:rPr>
              <a:t>os</a:t>
            </a:r>
            <a:r>
              <a:rPr lang="en-US" sz="2800" spc="-10" dirty="0">
                <a:cs typeface="Calibri"/>
              </a:rPr>
              <a:t>iti</a:t>
            </a:r>
            <a:r>
              <a:rPr lang="en-US" sz="2800" dirty="0">
                <a:cs typeface="Calibri"/>
              </a:rPr>
              <a:t>o</a:t>
            </a:r>
            <a:r>
              <a:rPr lang="en-US" sz="2800" spc="-5" dirty="0">
                <a:cs typeface="Calibri"/>
              </a:rPr>
              <a:t>n (balance)</a:t>
            </a:r>
            <a:r>
              <a:rPr lang="en-US" sz="2800" spc="-20" dirty="0">
                <a:cs typeface="Calibri"/>
              </a:rPr>
              <a:t> </a:t>
            </a:r>
            <a:r>
              <a:rPr lang="en-US" sz="2800" spc="-10" dirty="0">
                <a:cs typeface="Calibri"/>
              </a:rPr>
              <a:t>their fleet</a:t>
            </a:r>
            <a:r>
              <a:rPr lang="en-US" sz="2800" spc="25" dirty="0">
                <a:cs typeface="Calibri"/>
              </a:rPr>
              <a:t> </a:t>
            </a:r>
            <a:r>
              <a:rPr lang="en-US" sz="2800" spc="-5" dirty="0">
                <a:cs typeface="Calibri"/>
              </a:rPr>
              <a:t>as</a:t>
            </a:r>
            <a:r>
              <a:rPr lang="en-US" sz="2800" dirty="0">
                <a:cs typeface="Calibri"/>
              </a:rPr>
              <a:t> </a:t>
            </a:r>
            <a:r>
              <a:rPr lang="en-US" sz="2800" spc="-10" dirty="0">
                <a:cs typeface="Calibri"/>
              </a:rPr>
              <a:t>needed</a:t>
            </a:r>
            <a:endParaRPr lang="en-US" sz="2800" dirty="0">
              <a:cs typeface="Calibri"/>
            </a:endParaRPr>
          </a:p>
          <a:p>
            <a:pPr marL="241300" indent="-228600">
              <a:lnSpc>
                <a:spcPct val="150000"/>
              </a:lnSpc>
              <a:spcBef>
                <a:spcPts val="65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dirty="0">
                <a:cs typeface="Calibri"/>
              </a:rPr>
              <a:t>Offer b</a:t>
            </a:r>
            <a:r>
              <a:rPr lang="en-US" sz="2800" spc="-10" dirty="0">
                <a:cs typeface="Calibri"/>
              </a:rPr>
              <a:t>o</a:t>
            </a:r>
            <a:r>
              <a:rPr lang="en-US" sz="2800" spc="-5" dirty="0">
                <a:cs typeface="Calibri"/>
              </a:rPr>
              <a:t>nu</a:t>
            </a:r>
            <a:r>
              <a:rPr lang="en-US" sz="2800" dirty="0">
                <a:cs typeface="Calibri"/>
              </a:rPr>
              <a:t>s</a:t>
            </a:r>
            <a:r>
              <a:rPr lang="en-US" sz="2800" spc="-15" dirty="0">
                <a:cs typeface="Calibri"/>
              </a:rPr>
              <a:t> </a:t>
            </a:r>
            <a:r>
              <a:rPr lang="en-US" sz="2800" spc="-65" dirty="0">
                <a:cs typeface="Calibri"/>
              </a:rPr>
              <a:t>f</a:t>
            </a:r>
            <a:r>
              <a:rPr lang="en-US" sz="2800" spc="-5" dirty="0">
                <a:cs typeface="Calibri"/>
              </a:rPr>
              <a:t>o</a:t>
            </a:r>
            <a:r>
              <a:rPr lang="en-US" sz="2800" dirty="0">
                <a:cs typeface="Calibri"/>
              </a:rPr>
              <a:t>r</a:t>
            </a:r>
            <a:r>
              <a:rPr lang="en-US" sz="2800" spc="5" dirty="0">
                <a:cs typeface="Calibri"/>
              </a:rPr>
              <a:t> </a:t>
            </a:r>
            <a:r>
              <a:rPr lang="en-US" sz="2800" spc="-5" dirty="0">
                <a:cs typeface="Calibri"/>
              </a:rPr>
              <a:t>service areas</a:t>
            </a:r>
            <a:r>
              <a:rPr lang="en-US" sz="2800" spc="-35" dirty="0">
                <a:cs typeface="Calibri"/>
              </a:rPr>
              <a:t> i</a:t>
            </a:r>
            <a:r>
              <a:rPr lang="en-US" sz="2800" dirty="0">
                <a:cs typeface="Calibri"/>
              </a:rPr>
              <a:t>n</a:t>
            </a:r>
            <a:r>
              <a:rPr lang="en-US" sz="2800" spc="-5" dirty="0">
                <a:cs typeface="Calibri"/>
              </a:rPr>
              <a:t> unde</a:t>
            </a:r>
            <a:r>
              <a:rPr lang="en-US" sz="2800" spc="-45" dirty="0">
                <a:cs typeface="Calibri"/>
              </a:rPr>
              <a:t>r</a:t>
            </a:r>
            <a:r>
              <a:rPr lang="en-US" sz="2800" dirty="0">
                <a:cs typeface="Calibri"/>
              </a:rPr>
              <a:t>se</a:t>
            </a:r>
            <a:r>
              <a:rPr lang="en-US" sz="2800" spc="25" dirty="0">
                <a:cs typeface="Calibri"/>
              </a:rPr>
              <a:t>r</a:t>
            </a:r>
            <a:r>
              <a:rPr lang="en-US" sz="2800" spc="-25" dirty="0">
                <a:cs typeface="Calibri"/>
              </a:rPr>
              <a:t>v</a:t>
            </a:r>
            <a:r>
              <a:rPr lang="en-US" sz="2800" spc="-15" dirty="0">
                <a:cs typeface="Calibri"/>
              </a:rPr>
              <a:t>e</a:t>
            </a:r>
            <a:r>
              <a:rPr lang="en-US" sz="2800" dirty="0">
                <a:cs typeface="Calibri"/>
              </a:rPr>
              <a:t>d</a:t>
            </a:r>
            <a:r>
              <a:rPr lang="en-US" sz="2800" spc="-50" dirty="0">
                <a:cs typeface="Calibri"/>
              </a:rPr>
              <a:t> </a:t>
            </a:r>
            <a:r>
              <a:rPr lang="en-US" sz="2800" spc="-5" dirty="0">
                <a:cs typeface="Calibri"/>
              </a:rPr>
              <a:t>m</a:t>
            </a:r>
            <a:r>
              <a:rPr lang="en-US" sz="2800" dirty="0">
                <a:cs typeface="Calibri"/>
              </a:rPr>
              <a:t>ar</a:t>
            </a:r>
            <a:r>
              <a:rPr lang="en-US" sz="2800" spc="-80" dirty="0">
                <a:cs typeface="Calibri"/>
              </a:rPr>
              <a:t>k</a:t>
            </a:r>
            <a:r>
              <a:rPr lang="en-US" sz="2800" spc="-15" dirty="0">
                <a:cs typeface="Calibri"/>
              </a:rPr>
              <a:t>e</a:t>
            </a:r>
            <a:r>
              <a:rPr lang="en-US" sz="2800" dirty="0">
                <a:cs typeface="Calibri"/>
              </a:rPr>
              <a:t>ts</a:t>
            </a:r>
          </a:p>
          <a:p>
            <a:pPr marL="241300" indent="-228600">
              <a:lnSpc>
                <a:spcPct val="150000"/>
              </a:lnSpc>
              <a:spcBef>
                <a:spcPts val="69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spc="5" dirty="0">
                <a:cs typeface="Calibri"/>
              </a:rPr>
              <a:t>A</a:t>
            </a:r>
            <a:r>
              <a:rPr lang="en-US" sz="2800" spc="-5" dirty="0">
                <a:cs typeface="Calibri"/>
              </a:rPr>
              <a:t>d</a:t>
            </a:r>
            <a:r>
              <a:rPr lang="en-US" sz="2800" dirty="0">
                <a:cs typeface="Calibri"/>
              </a:rPr>
              <a:t>d</a:t>
            </a:r>
            <a:r>
              <a:rPr lang="en-US" sz="2800" spc="-25" dirty="0">
                <a:cs typeface="Calibri"/>
              </a:rPr>
              <a:t> defined </a:t>
            </a:r>
            <a:r>
              <a:rPr lang="en-US" sz="2800" spc="-5" dirty="0">
                <a:cs typeface="Calibri"/>
              </a:rPr>
              <a:t>pa</a:t>
            </a:r>
            <a:r>
              <a:rPr lang="en-US" sz="2800" spc="5" dirty="0">
                <a:cs typeface="Calibri"/>
              </a:rPr>
              <a:t>r</a:t>
            </a:r>
            <a:r>
              <a:rPr lang="en-US" sz="2800" dirty="0">
                <a:cs typeface="Calibri"/>
              </a:rPr>
              <a:t>ki</a:t>
            </a:r>
            <a:r>
              <a:rPr lang="en-US" sz="2800" spc="-5" dirty="0">
                <a:cs typeface="Calibri"/>
              </a:rPr>
              <a:t>n</a:t>
            </a:r>
            <a:r>
              <a:rPr lang="en-US" sz="2800" dirty="0">
                <a:cs typeface="Calibri"/>
              </a:rPr>
              <a:t>g</a:t>
            </a:r>
            <a:r>
              <a:rPr lang="en-US" sz="2800" spc="-5" dirty="0">
                <a:cs typeface="Calibri"/>
              </a:rPr>
              <a:t> areas </a:t>
            </a:r>
            <a:r>
              <a:rPr lang="en-US" sz="2800" spc="-65" dirty="0">
                <a:cs typeface="Calibri"/>
              </a:rPr>
              <a:t>f</a:t>
            </a:r>
            <a:r>
              <a:rPr lang="en-US" sz="2800" spc="-10" dirty="0">
                <a:cs typeface="Calibri"/>
              </a:rPr>
              <a:t>o</a:t>
            </a:r>
            <a:r>
              <a:rPr lang="en-US" sz="2800" dirty="0">
                <a:cs typeface="Calibri"/>
              </a:rPr>
              <a:t>r </a:t>
            </a:r>
            <a:r>
              <a:rPr lang="en-US" sz="2800" spc="-5" dirty="0">
                <a:cs typeface="Calibri"/>
              </a:rPr>
              <a:t>o</a:t>
            </a:r>
            <a:r>
              <a:rPr lang="en-US" sz="2800" spc="-35" dirty="0">
                <a:cs typeface="Calibri"/>
              </a:rPr>
              <a:t>r</a:t>
            </a:r>
            <a:r>
              <a:rPr lang="en-US" sz="2800" spc="-5" dirty="0">
                <a:cs typeface="Calibri"/>
              </a:rPr>
              <a:t>de</a:t>
            </a:r>
            <a:r>
              <a:rPr lang="en-US" sz="2800" spc="5" dirty="0">
                <a:cs typeface="Calibri"/>
              </a:rPr>
              <a:t>r</a:t>
            </a:r>
            <a:r>
              <a:rPr lang="en-US" sz="2800" dirty="0">
                <a:cs typeface="Calibri"/>
              </a:rPr>
              <a:t>ly</a:t>
            </a:r>
            <a:r>
              <a:rPr lang="en-US" sz="2800" spc="-5" dirty="0">
                <a:cs typeface="Calibri"/>
              </a:rPr>
              <a:t> </a:t>
            </a:r>
            <a:r>
              <a:rPr lang="en-US" sz="2800" spc="-25" dirty="0">
                <a:cs typeface="Calibri"/>
              </a:rPr>
              <a:t>s</a:t>
            </a:r>
            <a:r>
              <a:rPr lang="en-US" sz="2800" spc="-35" dirty="0">
                <a:cs typeface="Calibri"/>
              </a:rPr>
              <a:t>t</a:t>
            </a:r>
            <a:r>
              <a:rPr lang="en-US" sz="2800" dirty="0">
                <a:cs typeface="Calibri"/>
              </a:rPr>
              <a:t>a</a:t>
            </a:r>
            <a:r>
              <a:rPr lang="en-US" sz="2800" spc="-5" dirty="0">
                <a:cs typeface="Calibri"/>
              </a:rPr>
              <a:t>g</a:t>
            </a:r>
            <a:r>
              <a:rPr lang="en-US" sz="2800" dirty="0">
                <a:cs typeface="Calibri"/>
              </a:rPr>
              <a:t>i</a:t>
            </a:r>
            <a:r>
              <a:rPr lang="en-US" sz="2800" spc="-5" dirty="0">
                <a:cs typeface="Calibri"/>
              </a:rPr>
              <a:t>ng</a:t>
            </a:r>
            <a:endParaRPr lang="en-US" sz="2800" dirty="0">
              <a:cs typeface="Calibri"/>
            </a:endParaRPr>
          </a:p>
          <a:p>
            <a:pPr marL="241300" indent="-228600">
              <a:lnSpc>
                <a:spcPct val="150000"/>
              </a:lnSpc>
              <a:spcBef>
                <a:spcPts val="68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spc="-5" dirty="0">
                <a:cs typeface="Calibri"/>
              </a:rPr>
              <a:t>E</a:t>
            </a:r>
            <a:r>
              <a:rPr lang="en-US" sz="2800" spc="-15" dirty="0">
                <a:cs typeface="Calibri"/>
              </a:rPr>
              <a:t>n</a:t>
            </a:r>
            <a:r>
              <a:rPr lang="en-US" sz="2800" spc="-65" dirty="0">
                <a:cs typeface="Calibri"/>
              </a:rPr>
              <a:t>f</a:t>
            </a:r>
            <a:r>
              <a:rPr lang="en-US" sz="2800" spc="-5" dirty="0">
                <a:cs typeface="Calibri"/>
              </a:rPr>
              <a:t>o</a:t>
            </a:r>
            <a:r>
              <a:rPr lang="en-US" sz="2800" spc="-35" dirty="0">
                <a:cs typeface="Calibri"/>
              </a:rPr>
              <a:t>r</a:t>
            </a:r>
            <a:r>
              <a:rPr lang="en-US" sz="2800" dirty="0">
                <a:cs typeface="Calibri"/>
              </a:rPr>
              <a:t>ce</a:t>
            </a:r>
            <a:r>
              <a:rPr lang="en-US" sz="2800" spc="-15" dirty="0">
                <a:cs typeface="Calibri"/>
              </a:rPr>
              <a:t> </a:t>
            </a:r>
            <a:r>
              <a:rPr lang="en-US" sz="2800" dirty="0">
                <a:cs typeface="Calibri"/>
              </a:rPr>
              <a:t>s</a:t>
            </a:r>
            <a:r>
              <a:rPr lang="en-US" sz="2800" spc="-15" dirty="0">
                <a:cs typeface="Calibri"/>
              </a:rPr>
              <a:t>a</a:t>
            </a:r>
            <a:r>
              <a:rPr lang="en-US" sz="2800" spc="-65" dirty="0">
                <a:cs typeface="Calibri"/>
              </a:rPr>
              <a:t>f</a:t>
            </a:r>
            <a:r>
              <a:rPr lang="en-US" sz="2800" spc="-15" dirty="0">
                <a:cs typeface="Calibri"/>
              </a:rPr>
              <a:t>e</a:t>
            </a:r>
            <a:r>
              <a:rPr lang="en-US" sz="2800" dirty="0">
                <a:cs typeface="Calibri"/>
              </a:rPr>
              <a:t>t</a:t>
            </a:r>
            <a:r>
              <a:rPr lang="en-US" sz="2800" spc="-185" dirty="0">
                <a:cs typeface="Calibri"/>
              </a:rPr>
              <a:t>y</a:t>
            </a:r>
            <a:r>
              <a:rPr lang="en-US" sz="2800" spc="-5" dirty="0">
                <a:cs typeface="Calibri"/>
              </a:rPr>
              <a:t> and</a:t>
            </a:r>
            <a:r>
              <a:rPr lang="en-US" sz="2800" spc="-40" dirty="0">
                <a:cs typeface="Calibri"/>
              </a:rPr>
              <a:t> </a:t>
            </a:r>
            <a:r>
              <a:rPr lang="en-US" sz="2800" spc="-5" dirty="0">
                <a:cs typeface="Calibri"/>
              </a:rPr>
              <a:t>pe</a:t>
            </a:r>
            <a:r>
              <a:rPr lang="en-US" sz="2800" spc="5" dirty="0">
                <a:cs typeface="Calibri"/>
              </a:rPr>
              <a:t>r</a:t>
            </a:r>
            <a:r>
              <a:rPr lang="en-US" sz="2800" spc="-5" dirty="0">
                <a:cs typeface="Calibri"/>
              </a:rPr>
              <a:t>m</a:t>
            </a:r>
            <a:r>
              <a:rPr lang="en-US" sz="2800" dirty="0">
                <a:cs typeface="Calibri"/>
              </a:rPr>
              <a:t>it</a:t>
            </a:r>
            <a:r>
              <a:rPr lang="en-US" sz="2800" spc="-10" dirty="0">
                <a:cs typeface="Calibri"/>
              </a:rPr>
              <a:t> </a:t>
            </a:r>
            <a:r>
              <a:rPr lang="en-US" sz="2800" dirty="0">
                <a:cs typeface="Calibri"/>
              </a:rPr>
              <a:t>vi</a:t>
            </a:r>
            <a:r>
              <a:rPr lang="en-US" sz="2800" spc="-10" dirty="0">
                <a:cs typeface="Calibri"/>
              </a:rPr>
              <a:t>o</a:t>
            </a:r>
            <a:r>
              <a:rPr lang="en-US" sz="2800" dirty="0">
                <a:cs typeface="Calibri"/>
              </a:rPr>
              <a:t>l</a:t>
            </a:r>
            <a:r>
              <a:rPr lang="en-US" sz="2800" spc="-25" dirty="0">
                <a:cs typeface="Calibri"/>
              </a:rPr>
              <a:t>a</a:t>
            </a:r>
            <a:r>
              <a:rPr lang="en-US" sz="2800" dirty="0">
                <a:cs typeface="Calibri"/>
              </a:rPr>
              <a:t>ti</a:t>
            </a:r>
            <a:r>
              <a:rPr lang="en-US" sz="2800" spc="-10" dirty="0">
                <a:cs typeface="Calibri"/>
              </a:rPr>
              <a:t>o</a:t>
            </a:r>
            <a:r>
              <a:rPr lang="en-US" sz="2800" spc="-5" dirty="0">
                <a:cs typeface="Calibri"/>
              </a:rPr>
              <a:t>n</a:t>
            </a:r>
            <a:r>
              <a:rPr lang="en-US" sz="2800" dirty="0">
                <a:cs typeface="Calibri"/>
              </a:rPr>
              <a:t>s</a:t>
            </a:r>
          </a:p>
          <a:p>
            <a:pPr marL="241300" indent="-228600">
              <a:lnSpc>
                <a:spcPct val="150000"/>
              </a:lnSpc>
              <a:spcBef>
                <a:spcPts val="68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spc="-50" dirty="0">
                <a:cs typeface="Calibri"/>
              </a:rPr>
              <a:t>R</a:t>
            </a:r>
            <a:r>
              <a:rPr lang="en-US" sz="2800" dirty="0">
                <a:cs typeface="Calibri"/>
              </a:rPr>
              <a:t>equ</a:t>
            </a:r>
            <a:r>
              <a:rPr lang="en-US" sz="2800" spc="-5" dirty="0">
                <a:cs typeface="Calibri"/>
              </a:rPr>
              <a:t>i</a:t>
            </a:r>
            <a:r>
              <a:rPr lang="en-US" sz="2800" spc="-35" dirty="0">
                <a:cs typeface="Calibri"/>
              </a:rPr>
              <a:t>r</a:t>
            </a:r>
            <a:r>
              <a:rPr lang="en-US" sz="2800" dirty="0">
                <a:cs typeface="Calibri"/>
              </a:rPr>
              <a:t>e</a:t>
            </a:r>
            <a:r>
              <a:rPr lang="en-US" sz="2800" spc="-25" dirty="0">
                <a:cs typeface="Calibri"/>
              </a:rPr>
              <a:t> </a:t>
            </a:r>
            <a:r>
              <a:rPr lang="en-US" sz="2800" dirty="0">
                <a:cs typeface="Calibri"/>
              </a:rPr>
              <a:t>detailed </a:t>
            </a:r>
            <a:r>
              <a:rPr lang="en-US" sz="2800" spc="-25" dirty="0">
                <a:cs typeface="Calibri"/>
              </a:rPr>
              <a:t>data on ridership</a:t>
            </a:r>
            <a:endParaRPr lang="en-US" sz="2800" dirty="0">
              <a:cs typeface="Calibri"/>
            </a:endParaRPr>
          </a:p>
          <a:p>
            <a:pPr marL="12700" marR="5080">
              <a:lnSpc>
                <a:spcPts val="3030"/>
              </a:lnSpc>
              <a:tabLst>
                <a:tab pos="241300" algn="l"/>
              </a:tabLst>
            </a:pPr>
            <a:endParaRPr dirty="0">
              <a:latin typeface="Calibri"/>
              <a:cs typeface="Calibri"/>
            </a:endParaRPr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xmlns="" id="{F17A72C5-08C9-4D81-A6E0-077202304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3507"/>
            <a:ext cx="425834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ITE San Diego Workshop &amp; Vendor Show, October 11,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9A8FB7-5AAA-40D4-9FD1-EAB0C41F5A9E}"/>
              </a:ext>
            </a:extLst>
          </p:cNvPr>
          <p:cNvSpPr txBox="1"/>
          <p:nvPr/>
        </p:nvSpPr>
        <p:spPr>
          <a:xfrm>
            <a:off x="313898" y="798315"/>
            <a:ext cx="12016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COSD Considerations for </a:t>
            </a:r>
            <a:r>
              <a:rPr lang="en-US" sz="3600" dirty="0" err="1"/>
              <a:t>Dockless</a:t>
            </a:r>
            <a:r>
              <a:rPr lang="en-US" sz="3600" dirty="0"/>
              <a:t> Shared Mobility Operators</a:t>
            </a:r>
          </a:p>
        </p:txBody>
      </p:sp>
    </p:spTree>
    <p:extLst>
      <p:ext uri="{BB962C8B-B14F-4D97-AF65-F5344CB8AC3E}">
        <p14:creationId xmlns:p14="http://schemas.microsoft.com/office/powerpoint/2010/main" val="3509190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Tr</a:t>
            </a:r>
            <a:r>
              <a:rPr dirty="0"/>
              <a:t>ans</a:t>
            </a:r>
            <a:r>
              <a:rPr spc="-5" dirty="0"/>
              <a:t>port</a:t>
            </a:r>
            <a:r>
              <a:rPr dirty="0"/>
              <a:t>a</a:t>
            </a:r>
            <a:r>
              <a:rPr spc="-5" dirty="0"/>
              <a:t>tio</a:t>
            </a:r>
            <a:r>
              <a:rPr dirty="0"/>
              <a:t>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dirty="0"/>
              <a:t>S</a:t>
            </a:r>
            <a:r>
              <a:rPr spc="-5" dirty="0"/>
              <a:t>tor</a:t>
            </a:r>
            <a:r>
              <a:rPr dirty="0"/>
              <a:t>m</a:t>
            </a:r>
            <a:r>
              <a:rPr spc="-5" dirty="0"/>
              <a:t> </a:t>
            </a:r>
            <a:r>
              <a:rPr dirty="0"/>
              <a:t>Wa</a:t>
            </a:r>
            <a:r>
              <a:rPr spc="-5" dirty="0"/>
              <a:t>te</a:t>
            </a:r>
            <a:r>
              <a:rPr dirty="0"/>
              <a:t>r</a:t>
            </a:r>
            <a:r>
              <a:rPr spc="-15" dirty="0"/>
              <a:t> </a:t>
            </a:r>
            <a:r>
              <a:rPr spc="-5" dirty="0"/>
              <a:t>Dep</a:t>
            </a:r>
            <a:r>
              <a:rPr dirty="0"/>
              <a:t>a</a:t>
            </a:r>
            <a:r>
              <a:rPr spc="-5" dirty="0"/>
              <a:t>rt</a:t>
            </a:r>
            <a:r>
              <a:rPr spc="5" dirty="0"/>
              <a:t>m</a:t>
            </a:r>
            <a:r>
              <a:rPr spc="-5" dirty="0"/>
              <a:t>e</a:t>
            </a:r>
            <a:r>
              <a:rPr dirty="0"/>
              <a:t>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4456A411-AE45-456E-BAEE-F6063B3A97D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60A484-0C68-4B5B-9BCA-A40165B8B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83"/>
          <a:stretch/>
        </p:blipFill>
        <p:spPr>
          <a:xfrm>
            <a:off x="0" y="1606553"/>
            <a:ext cx="4342818" cy="4134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8EC7E3-A09E-45A7-A8FC-0455CF8B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209" y="1104155"/>
            <a:ext cx="5949443" cy="3397101"/>
          </a:xfrm>
          <a:prstGeom prst="rect">
            <a:avLst/>
          </a:prstGeom>
        </p:spPr>
      </p:pic>
      <p:sp>
        <p:nvSpPr>
          <p:cNvPr id="9" name="Date Placeholder 5">
            <a:extLst>
              <a:ext uri="{FF2B5EF4-FFF2-40B4-BE49-F238E27FC236}">
                <a16:creationId xmlns:a16="http://schemas.microsoft.com/office/drawing/2014/main" xmlns="" id="{4E4AD155-A95D-4F6E-9377-28593843CB2F}"/>
              </a:ext>
            </a:extLst>
          </p:cNvPr>
          <p:cNvSpPr txBox="1">
            <a:spLocks/>
          </p:cNvSpPr>
          <p:nvPr/>
        </p:nvSpPr>
        <p:spPr>
          <a:xfrm>
            <a:off x="0" y="6503507"/>
            <a:ext cx="4258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 San Diego Workshop &amp; Vendor Show, October 11,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A9B961E-A838-4A35-8FFD-695A937A7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0599" y="1753215"/>
            <a:ext cx="3415867" cy="463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74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Tr</a:t>
            </a:r>
            <a:r>
              <a:rPr dirty="0"/>
              <a:t>ans</a:t>
            </a:r>
            <a:r>
              <a:rPr spc="-5" dirty="0"/>
              <a:t>port</a:t>
            </a:r>
            <a:r>
              <a:rPr dirty="0"/>
              <a:t>a</a:t>
            </a:r>
            <a:r>
              <a:rPr spc="-5" dirty="0"/>
              <a:t>tio</a:t>
            </a:r>
            <a:r>
              <a:rPr dirty="0"/>
              <a:t>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dirty="0"/>
              <a:t>S</a:t>
            </a:r>
            <a:r>
              <a:rPr spc="-5" dirty="0"/>
              <a:t>tor</a:t>
            </a:r>
            <a:r>
              <a:rPr dirty="0"/>
              <a:t>m</a:t>
            </a:r>
            <a:r>
              <a:rPr spc="-5" dirty="0"/>
              <a:t> </a:t>
            </a:r>
            <a:r>
              <a:rPr dirty="0"/>
              <a:t>Wa</a:t>
            </a:r>
            <a:r>
              <a:rPr spc="-5" dirty="0"/>
              <a:t>te</a:t>
            </a:r>
            <a:r>
              <a:rPr dirty="0"/>
              <a:t>r</a:t>
            </a:r>
            <a:r>
              <a:rPr spc="-15" dirty="0"/>
              <a:t> </a:t>
            </a:r>
            <a:r>
              <a:rPr spc="-5" dirty="0"/>
              <a:t>Dep</a:t>
            </a:r>
            <a:r>
              <a:rPr dirty="0"/>
              <a:t>a</a:t>
            </a:r>
            <a:r>
              <a:rPr spc="-5" dirty="0"/>
              <a:t>rt</a:t>
            </a:r>
            <a:r>
              <a:rPr spc="5" dirty="0"/>
              <a:t>m</a:t>
            </a:r>
            <a:r>
              <a:rPr spc="-5" dirty="0"/>
              <a:t>e</a:t>
            </a:r>
            <a:r>
              <a:rPr dirty="0"/>
              <a:t>nt</a:t>
            </a:r>
          </a:p>
        </p:txBody>
      </p:sp>
      <p:sp>
        <p:nvSpPr>
          <p:cNvPr id="3" name="object 3"/>
          <p:cNvSpPr/>
          <p:nvPr/>
        </p:nvSpPr>
        <p:spPr>
          <a:xfrm>
            <a:off x="65531" y="868680"/>
            <a:ext cx="4245439" cy="55212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86263" y="868680"/>
            <a:ext cx="7743825" cy="55212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xmlns="" id="{7173241D-0B6F-4526-AF8B-BC79215C613C}"/>
              </a:ext>
            </a:extLst>
          </p:cNvPr>
          <p:cNvSpPr txBox="1">
            <a:spLocks/>
          </p:cNvSpPr>
          <p:nvPr/>
        </p:nvSpPr>
        <p:spPr>
          <a:xfrm>
            <a:off x="9342120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6B1D3AE5-49CF-46EC-82B5-B49A2B000AC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7F653C-7007-4D56-A0FB-DDBD33379E7F}"/>
              </a:ext>
            </a:extLst>
          </p:cNvPr>
          <p:cNvSpPr txBox="1"/>
          <p:nvPr/>
        </p:nvSpPr>
        <p:spPr>
          <a:xfrm>
            <a:off x="7751483" y="5456517"/>
            <a:ext cx="62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394E3D-16C3-4FF0-966A-668E362BB3C1}"/>
              </a:ext>
            </a:extLst>
          </p:cNvPr>
          <p:cNvSpPr txBox="1"/>
          <p:nvPr/>
        </p:nvSpPr>
        <p:spPr>
          <a:xfrm>
            <a:off x="10101720" y="5456517"/>
            <a:ext cx="62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2C484A-F3A4-415E-90AD-97A886638E5D}"/>
              </a:ext>
            </a:extLst>
          </p:cNvPr>
          <p:cNvSpPr txBox="1"/>
          <p:nvPr/>
        </p:nvSpPr>
        <p:spPr>
          <a:xfrm>
            <a:off x="11322424" y="5456517"/>
            <a:ext cx="62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21ADCDE-0826-4BBD-80AA-E196AC63BBBA}"/>
              </a:ext>
            </a:extLst>
          </p:cNvPr>
          <p:cNvSpPr txBox="1"/>
          <p:nvPr/>
        </p:nvSpPr>
        <p:spPr>
          <a:xfrm>
            <a:off x="5623860" y="5456517"/>
            <a:ext cx="236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GHG Reduction Target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7783CBEE-3FB4-4EE7-A8DC-110B3D96E7C8}"/>
              </a:ext>
            </a:extLst>
          </p:cNvPr>
          <p:cNvCxnSpPr>
            <a:cxnSpLocks/>
          </p:cNvCxnSpPr>
          <p:nvPr/>
        </p:nvCxnSpPr>
        <p:spPr>
          <a:xfrm flipV="1">
            <a:off x="7991080" y="4033520"/>
            <a:ext cx="0" cy="1422998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540508D7-5DAA-4BA5-ADFE-7F602FCA8382}"/>
              </a:ext>
            </a:extLst>
          </p:cNvPr>
          <p:cNvCxnSpPr>
            <a:cxnSpLocks/>
          </p:cNvCxnSpPr>
          <p:nvPr/>
        </p:nvCxnSpPr>
        <p:spPr>
          <a:xfrm flipV="1">
            <a:off x="10402715" y="4521797"/>
            <a:ext cx="0" cy="934720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95E58AF7-EA78-4E3B-A321-29FAE2BA22DB}"/>
              </a:ext>
            </a:extLst>
          </p:cNvPr>
          <p:cNvCxnSpPr>
            <a:cxnSpLocks/>
          </p:cNvCxnSpPr>
          <p:nvPr/>
        </p:nvCxnSpPr>
        <p:spPr>
          <a:xfrm flipV="1">
            <a:off x="11584333" y="4813349"/>
            <a:ext cx="0" cy="643168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5">
            <a:extLst>
              <a:ext uri="{FF2B5EF4-FFF2-40B4-BE49-F238E27FC236}">
                <a16:creationId xmlns:a16="http://schemas.microsoft.com/office/drawing/2014/main" xmlns="" id="{9DF492A5-D5B5-4D6A-A026-474D87915CCD}"/>
              </a:ext>
            </a:extLst>
          </p:cNvPr>
          <p:cNvSpPr txBox="1">
            <a:spLocks/>
          </p:cNvSpPr>
          <p:nvPr/>
        </p:nvSpPr>
        <p:spPr>
          <a:xfrm>
            <a:off x="0" y="6503507"/>
            <a:ext cx="4258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 San Diego Workshop &amp; Vendor Show, October 11,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718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Tr</a:t>
            </a:r>
            <a:r>
              <a:rPr dirty="0"/>
              <a:t>ans</a:t>
            </a:r>
            <a:r>
              <a:rPr spc="-5" dirty="0"/>
              <a:t>port</a:t>
            </a:r>
            <a:r>
              <a:rPr dirty="0"/>
              <a:t>a</a:t>
            </a:r>
            <a:r>
              <a:rPr spc="-5" dirty="0"/>
              <a:t>tio</a:t>
            </a:r>
            <a:r>
              <a:rPr dirty="0"/>
              <a:t>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dirty="0"/>
              <a:t>S</a:t>
            </a:r>
            <a:r>
              <a:rPr spc="-5" dirty="0"/>
              <a:t>tor</a:t>
            </a:r>
            <a:r>
              <a:rPr dirty="0"/>
              <a:t>m</a:t>
            </a:r>
            <a:r>
              <a:rPr spc="-5" dirty="0"/>
              <a:t> </a:t>
            </a:r>
            <a:r>
              <a:rPr dirty="0"/>
              <a:t>Wa</a:t>
            </a:r>
            <a:r>
              <a:rPr spc="-5" dirty="0"/>
              <a:t>te</a:t>
            </a:r>
            <a:r>
              <a:rPr dirty="0"/>
              <a:t>r</a:t>
            </a:r>
            <a:r>
              <a:rPr spc="-15" dirty="0"/>
              <a:t> </a:t>
            </a:r>
            <a:r>
              <a:rPr spc="-5" dirty="0"/>
              <a:t>Dep</a:t>
            </a:r>
            <a:r>
              <a:rPr dirty="0"/>
              <a:t>a</a:t>
            </a:r>
            <a:r>
              <a:rPr spc="-5" dirty="0"/>
              <a:t>rt</a:t>
            </a:r>
            <a:r>
              <a:rPr spc="5" dirty="0"/>
              <a:t>m</a:t>
            </a:r>
            <a:r>
              <a:rPr spc="-5" dirty="0"/>
              <a:t>e</a:t>
            </a:r>
            <a:r>
              <a:rPr dirty="0"/>
              <a:t>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4456A411-AE45-456E-BAEE-F6063B3A97D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5">
            <a:extLst>
              <a:ext uri="{FF2B5EF4-FFF2-40B4-BE49-F238E27FC236}">
                <a16:creationId xmlns:a16="http://schemas.microsoft.com/office/drawing/2014/main" xmlns="" id="{949338A6-BB00-4D17-A484-2C844C31C84D}"/>
              </a:ext>
            </a:extLst>
          </p:cNvPr>
          <p:cNvSpPr txBox="1">
            <a:spLocks/>
          </p:cNvSpPr>
          <p:nvPr/>
        </p:nvSpPr>
        <p:spPr>
          <a:xfrm>
            <a:off x="0" y="6503507"/>
            <a:ext cx="4258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 San Diego Workshop &amp; Vendor Show, October 11,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B2DBC2-5834-4B4A-919C-C693630EA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2" t="18010" r="10772" b="6169"/>
          <a:stretch/>
        </p:blipFill>
        <p:spPr>
          <a:xfrm>
            <a:off x="225426" y="803234"/>
            <a:ext cx="5424747" cy="5631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DC0286-BB65-4075-A30D-A25DE72A52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 t="9713" r="17015" b="15329"/>
          <a:stretch/>
        </p:blipFill>
        <p:spPr>
          <a:xfrm rot="5400000">
            <a:off x="6041985" y="1561677"/>
            <a:ext cx="5323751" cy="41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87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Tr</a:t>
            </a:r>
            <a:r>
              <a:rPr dirty="0"/>
              <a:t>ans</a:t>
            </a:r>
            <a:r>
              <a:rPr spc="-5" dirty="0"/>
              <a:t>port</a:t>
            </a:r>
            <a:r>
              <a:rPr dirty="0"/>
              <a:t>a</a:t>
            </a:r>
            <a:r>
              <a:rPr spc="-5" dirty="0"/>
              <a:t>tio</a:t>
            </a:r>
            <a:r>
              <a:rPr dirty="0"/>
              <a:t>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dirty="0"/>
              <a:t>S</a:t>
            </a:r>
            <a:r>
              <a:rPr spc="-5" dirty="0"/>
              <a:t>tor</a:t>
            </a:r>
            <a:r>
              <a:rPr dirty="0"/>
              <a:t>m</a:t>
            </a:r>
            <a:r>
              <a:rPr spc="-5" dirty="0"/>
              <a:t> </a:t>
            </a:r>
            <a:r>
              <a:rPr dirty="0"/>
              <a:t>Wa</a:t>
            </a:r>
            <a:r>
              <a:rPr spc="-5" dirty="0"/>
              <a:t>te</a:t>
            </a:r>
            <a:r>
              <a:rPr dirty="0"/>
              <a:t>r</a:t>
            </a:r>
            <a:r>
              <a:rPr spc="-15" dirty="0"/>
              <a:t> </a:t>
            </a:r>
            <a:r>
              <a:rPr spc="-5" dirty="0"/>
              <a:t>Dep</a:t>
            </a:r>
            <a:r>
              <a:rPr dirty="0"/>
              <a:t>a</a:t>
            </a:r>
            <a:r>
              <a:rPr spc="-5" dirty="0"/>
              <a:t>rt</a:t>
            </a:r>
            <a:r>
              <a:rPr spc="5" dirty="0"/>
              <a:t>m</a:t>
            </a:r>
            <a:r>
              <a:rPr spc="-5" dirty="0"/>
              <a:t>e</a:t>
            </a:r>
            <a:r>
              <a:rPr dirty="0"/>
              <a:t>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4456A411-AE45-456E-BAEE-F6063B3A97D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xmlns="" id="{9B8838C6-F889-492A-8B5B-8B8CF159AE30}"/>
              </a:ext>
            </a:extLst>
          </p:cNvPr>
          <p:cNvSpPr txBox="1">
            <a:spLocks/>
          </p:cNvSpPr>
          <p:nvPr/>
        </p:nvSpPr>
        <p:spPr>
          <a:xfrm>
            <a:off x="0" y="6503507"/>
            <a:ext cx="4258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 San Diego Workshop &amp; Vendor Show, October 11,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B538EE-A3E3-4DEF-899D-926542A99D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7" t="27263" r="8831" b="3582"/>
          <a:stretch/>
        </p:blipFill>
        <p:spPr>
          <a:xfrm>
            <a:off x="191068" y="945864"/>
            <a:ext cx="7615451" cy="5487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186893-FA1A-4F23-BFF5-6C9E95FC4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9976" y="1640015"/>
            <a:ext cx="5465170" cy="409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01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Tr</a:t>
            </a:r>
            <a:r>
              <a:rPr dirty="0"/>
              <a:t>ans</a:t>
            </a:r>
            <a:r>
              <a:rPr spc="-5" dirty="0"/>
              <a:t>port</a:t>
            </a:r>
            <a:r>
              <a:rPr dirty="0"/>
              <a:t>a</a:t>
            </a:r>
            <a:r>
              <a:rPr spc="-5" dirty="0"/>
              <a:t>tio</a:t>
            </a:r>
            <a:r>
              <a:rPr dirty="0"/>
              <a:t>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dirty="0"/>
              <a:t>S</a:t>
            </a:r>
            <a:r>
              <a:rPr spc="-5" dirty="0"/>
              <a:t>tor</a:t>
            </a:r>
            <a:r>
              <a:rPr dirty="0"/>
              <a:t>m</a:t>
            </a:r>
            <a:r>
              <a:rPr spc="-5" dirty="0"/>
              <a:t> </a:t>
            </a:r>
            <a:r>
              <a:rPr dirty="0"/>
              <a:t>Wa</a:t>
            </a:r>
            <a:r>
              <a:rPr spc="-5" dirty="0"/>
              <a:t>te</a:t>
            </a:r>
            <a:r>
              <a:rPr dirty="0"/>
              <a:t>r</a:t>
            </a:r>
            <a:r>
              <a:rPr spc="-15" dirty="0"/>
              <a:t> </a:t>
            </a:r>
            <a:r>
              <a:rPr spc="-5" dirty="0"/>
              <a:t>Dep</a:t>
            </a:r>
            <a:r>
              <a:rPr dirty="0"/>
              <a:t>a</a:t>
            </a:r>
            <a:r>
              <a:rPr spc="-5" dirty="0"/>
              <a:t>rt</a:t>
            </a:r>
            <a:r>
              <a:rPr spc="5" dirty="0"/>
              <a:t>m</a:t>
            </a:r>
            <a:r>
              <a:rPr spc="-5" dirty="0"/>
              <a:t>e</a:t>
            </a:r>
            <a:r>
              <a:rPr dirty="0"/>
              <a:t>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4456A411-AE45-456E-BAEE-F6063B3A97D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xmlns="" id="{9B8838C6-F889-492A-8B5B-8B8CF159AE30}"/>
              </a:ext>
            </a:extLst>
          </p:cNvPr>
          <p:cNvSpPr txBox="1">
            <a:spLocks/>
          </p:cNvSpPr>
          <p:nvPr/>
        </p:nvSpPr>
        <p:spPr>
          <a:xfrm>
            <a:off x="0" y="6503507"/>
            <a:ext cx="4258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 San Diego Workshop &amp; Vendor Show, October 11,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FBEE05-D9C2-4D2F-BFA4-55C8F9916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5538"/>
            <a:ext cx="10793104" cy="539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6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8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544B1A07-0095-4005-893B-D2C9E3DDEF9F}"/>
              </a:ext>
            </a:extLst>
          </p:cNvPr>
          <p:cNvSpPr txBox="1">
            <a:spLocks/>
          </p:cNvSpPr>
          <p:nvPr/>
        </p:nvSpPr>
        <p:spPr>
          <a:xfrm>
            <a:off x="9448798" y="64895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B47A8671-C507-4BA2-8FA8-6F9D4E08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414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E90E9D93-1717-4822-B15C-C1EF7D35A0BB}"/>
              </a:ext>
            </a:extLst>
          </p:cNvPr>
          <p:cNvSpPr txBox="1">
            <a:spLocks/>
          </p:cNvSpPr>
          <p:nvPr/>
        </p:nvSpPr>
        <p:spPr>
          <a:xfrm>
            <a:off x="1127448" y="290485"/>
            <a:ext cx="11064551" cy="433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>
                <a:solidFill>
                  <a:schemeClr val="bg1"/>
                </a:solidFill>
                <a:latin typeface="Merriweather" panose="02060503050406030704" pitchFamily="18" charset="0"/>
              </a:rPr>
              <a:t>Transportation and Storm Water Department</a:t>
            </a:r>
            <a:endParaRPr lang="en-US" sz="2500" dirty="0">
              <a:solidFill>
                <a:schemeClr val="bg1"/>
              </a:solidFill>
              <a:latin typeface="Merriweather" panose="020605030504060307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FCED61E1-21C7-4335-8D9C-3081D27E4C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3507"/>
            <a:ext cx="425834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ITE San Diego Workshop &amp; Vendor Show, October 11,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4B0D15-5A80-4E99-A22D-EBAA5BC2F0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8" t="5929" r="2069" b="6942"/>
          <a:stretch/>
        </p:blipFill>
        <p:spPr>
          <a:xfrm>
            <a:off x="667265" y="830660"/>
            <a:ext cx="10313773" cy="55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54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8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544B1A07-0095-4005-893B-D2C9E3DDEF9F}"/>
              </a:ext>
            </a:extLst>
          </p:cNvPr>
          <p:cNvSpPr txBox="1">
            <a:spLocks/>
          </p:cNvSpPr>
          <p:nvPr/>
        </p:nvSpPr>
        <p:spPr>
          <a:xfrm>
            <a:off x="9448798" y="64895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B47A8671-C507-4BA2-8FA8-6F9D4E08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414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E90E9D93-1717-4822-B15C-C1EF7D35A0BB}"/>
              </a:ext>
            </a:extLst>
          </p:cNvPr>
          <p:cNvSpPr txBox="1">
            <a:spLocks/>
          </p:cNvSpPr>
          <p:nvPr/>
        </p:nvSpPr>
        <p:spPr>
          <a:xfrm>
            <a:off x="1127448" y="290485"/>
            <a:ext cx="11064551" cy="433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>
                <a:solidFill>
                  <a:schemeClr val="bg1"/>
                </a:solidFill>
                <a:latin typeface="Merriweather" panose="02060503050406030704" pitchFamily="18" charset="0"/>
              </a:rPr>
              <a:t>Transportation and Storm Water Department</a:t>
            </a:r>
            <a:endParaRPr lang="en-US" sz="2500" dirty="0">
              <a:solidFill>
                <a:schemeClr val="bg1"/>
              </a:solidFill>
              <a:latin typeface="Merriweather" panose="02060503050406030704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E2F1FC62-0A3B-44D5-9131-14AE22F23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3507"/>
            <a:ext cx="425834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ITE San Diego Workshop &amp; Vendor Show, October 11,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C62156-79D5-4C77-9263-8721337B93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1" t="6690" r="3289" b="7861"/>
          <a:stretch/>
        </p:blipFill>
        <p:spPr>
          <a:xfrm>
            <a:off x="772298" y="872985"/>
            <a:ext cx="10198445" cy="556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64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Tr</a:t>
            </a:r>
            <a:r>
              <a:rPr dirty="0"/>
              <a:t>ans</a:t>
            </a:r>
            <a:r>
              <a:rPr spc="-5" dirty="0"/>
              <a:t>port</a:t>
            </a:r>
            <a:r>
              <a:rPr dirty="0"/>
              <a:t>a</a:t>
            </a:r>
            <a:r>
              <a:rPr spc="-5" dirty="0"/>
              <a:t>tio</a:t>
            </a:r>
            <a:r>
              <a:rPr dirty="0"/>
              <a:t>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dirty="0"/>
              <a:t>S</a:t>
            </a:r>
            <a:r>
              <a:rPr spc="-5" dirty="0"/>
              <a:t>tor</a:t>
            </a:r>
            <a:r>
              <a:rPr dirty="0"/>
              <a:t>m</a:t>
            </a:r>
            <a:r>
              <a:rPr spc="-5" dirty="0"/>
              <a:t> </a:t>
            </a:r>
            <a:r>
              <a:rPr dirty="0"/>
              <a:t>Wa</a:t>
            </a:r>
            <a:r>
              <a:rPr spc="-5" dirty="0"/>
              <a:t>te</a:t>
            </a:r>
            <a:r>
              <a:rPr dirty="0"/>
              <a:t>r</a:t>
            </a:r>
            <a:r>
              <a:rPr spc="-15" dirty="0"/>
              <a:t> </a:t>
            </a:r>
            <a:r>
              <a:rPr spc="-5" dirty="0"/>
              <a:t>Dep</a:t>
            </a:r>
            <a:r>
              <a:rPr dirty="0"/>
              <a:t>a</a:t>
            </a:r>
            <a:r>
              <a:rPr spc="-5" dirty="0"/>
              <a:t>rt</a:t>
            </a:r>
            <a:r>
              <a:rPr spc="5" dirty="0"/>
              <a:t>m</a:t>
            </a:r>
            <a:r>
              <a:rPr spc="-5" dirty="0"/>
              <a:t>e</a:t>
            </a:r>
            <a:r>
              <a:rPr dirty="0"/>
              <a:t>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4456A411-AE45-456E-BAEE-F6063B3A97D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C9528C-1B7D-4730-8EB5-E6D89E03CA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69"/>
          <a:stretch/>
        </p:blipFill>
        <p:spPr>
          <a:xfrm>
            <a:off x="258130" y="836116"/>
            <a:ext cx="5118763" cy="55680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902B38-E8B4-4660-B9C2-CF033B42BF6F}"/>
              </a:ext>
            </a:extLst>
          </p:cNvPr>
          <p:cNvSpPr txBox="1"/>
          <p:nvPr/>
        </p:nvSpPr>
        <p:spPr>
          <a:xfrm>
            <a:off x="5858264" y="1215971"/>
            <a:ext cx="65337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  <a:t>First 3 Weeks of Operation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  <a:t>500-600 scooters deployed</a:t>
            </a:r>
          </a:p>
          <a:p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  <a:t>      primarily Downtown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  <a:t>More than 30,000 rides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  <a:t>over 9,000 riders</a:t>
            </a: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xmlns="" id="{AB0D7348-AE2D-4A5C-8968-BE5F38BA2BA9}"/>
              </a:ext>
            </a:extLst>
          </p:cNvPr>
          <p:cNvSpPr txBox="1">
            <a:spLocks/>
          </p:cNvSpPr>
          <p:nvPr/>
        </p:nvSpPr>
        <p:spPr>
          <a:xfrm>
            <a:off x="0" y="6503507"/>
            <a:ext cx="4258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 San Diego Workshop &amp; Vendor Show, October 11,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8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Tr</a:t>
            </a:r>
            <a:r>
              <a:rPr dirty="0"/>
              <a:t>ans</a:t>
            </a:r>
            <a:r>
              <a:rPr spc="-5" dirty="0"/>
              <a:t>port</a:t>
            </a:r>
            <a:r>
              <a:rPr dirty="0"/>
              <a:t>a</a:t>
            </a:r>
            <a:r>
              <a:rPr spc="-5" dirty="0"/>
              <a:t>tio</a:t>
            </a:r>
            <a:r>
              <a:rPr dirty="0"/>
              <a:t>n</a:t>
            </a:r>
            <a:r>
              <a:rPr spc="-1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dirty="0"/>
              <a:t>S</a:t>
            </a:r>
            <a:r>
              <a:rPr spc="-5" dirty="0"/>
              <a:t>tor</a:t>
            </a:r>
            <a:r>
              <a:rPr dirty="0"/>
              <a:t>m</a:t>
            </a:r>
            <a:r>
              <a:rPr spc="-5" dirty="0"/>
              <a:t> </a:t>
            </a:r>
            <a:r>
              <a:rPr dirty="0"/>
              <a:t>Wa</a:t>
            </a:r>
            <a:r>
              <a:rPr spc="-5" dirty="0"/>
              <a:t>te</a:t>
            </a:r>
            <a:r>
              <a:rPr dirty="0"/>
              <a:t>r</a:t>
            </a:r>
            <a:r>
              <a:rPr spc="-15" dirty="0"/>
              <a:t> </a:t>
            </a:r>
            <a:r>
              <a:rPr spc="-5" dirty="0"/>
              <a:t>Dep</a:t>
            </a:r>
            <a:r>
              <a:rPr dirty="0"/>
              <a:t>a</a:t>
            </a:r>
            <a:r>
              <a:rPr spc="-5" dirty="0"/>
              <a:t>rt</a:t>
            </a:r>
            <a:r>
              <a:rPr spc="5" dirty="0"/>
              <a:t>m</a:t>
            </a:r>
            <a:r>
              <a:rPr spc="-5" dirty="0"/>
              <a:t>e</a:t>
            </a:r>
            <a:r>
              <a:rPr dirty="0"/>
              <a:t>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4456A411-AE45-456E-BAEE-F6063B3A97D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xmlns="" id="{9B8838C6-F889-492A-8B5B-8B8CF159AE30}"/>
              </a:ext>
            </a:extLst>
          </p:cNvPr>
          <p:cNvSpPr txBox="1">
            <a:spLocks/>
          </p:cNvSpPr>
          <p:nvPr/>
        </p:nvSpPr>
        <p:spPr>
          <a:xfrm>
            <a:off x="0" y="6503507"/>
            <a:ext cx="4258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 San Diego Workshop &amp; Vendor Show, October 11,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FB4388-D373-4110-9652-C25D312FF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1" y="900752"/>
            <a:ext cx="7169622" cy="5377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A9376D6-19D1-4A96-97C0-892E174B36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6" t="18408" r="7487" b="3383"/>
          <a:stretch/>
        </p:blipFill>
        <p:spPr>
          <a:xfrm>
            <a:off x="7517642" y="890804"/>
            <a:ext cx="4674358" cy="538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19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8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544B1A07-0095-4005-893B-D2C9E3DDEF9F}"/>
              </a:ext>
            </a:extLst>
          </p:cNvPr>
          <p:cNvSpPr txBox="1">
            <a:spLocks/>
          </p:cNvSpPr>
          <p:nvPr/>
        </p:nvSpPr>
        <p:spPr>
          <a:xfrm>
            <a:off x="9448798" y="64895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CBB43-4EE7-4AE0-A011-CC9052827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B47A8671-C507-4BA2-8FA8-6F9D4E08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414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E90E9D93-1717-4822-B15C-C1EF7D35A0BB}"/>
              </a:ext>
            </a:extLst>
          </p:cNvPr>
          <p:cNvSpPr txBox="1">
            <a:spLocks/>
          </p:cNvSpPr>
          <p:nvPr/>
        </p:nvSpPr>
        <p:spPr>
          <a:xfrm>
            <a:off x="1127448" y="290485"/>
            <a:ext cx="11064551" cy="433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>
                <a:solidFill>
                  <a:schemeClr val="bg1"/>
                </a:solidFill>
                <a:latin typeface="Merriweather" panose="02060503050406030704" pitchFamily="18" charset="0"/>
              </a:rPr>
              <a:t>Transportation and Storm Water Department</a:t>
            </a:r>
            <a:endParaRPr lang="en-US" sz="2500" dirty="0">
              <a:solidFill>
                <a:schemeClr val="bg1"/>
              </a:solidFill>
              <a:latin typeface="Merriweather" panose="020605030504060307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5CC3B82-F5CF-402F-9B97-0C0E3E608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245" y="821049"/>
            <a:ext cx="3750377" cy="5619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D65918B-56C4-4486-8BCE-E7661440F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330" y="821049"/>
            <a:ext cx="3752537" cy="5619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7D6EB6-7F69-484D-AF4D-719310472A40}"/>
              </a:ext>
            </a:extLst>
          </p:cNvPr>
          <p:cNvSpPr txBox="1"/>
          <p:nvPr/>
        </p:nvSpPr>
        <p:spPr>
          <a:xfrm>
            <a:off x="293114" y="818847"/>
            <a:ext cx="2286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AB 2989</a:t>
            </a:r>
          </a:p>
          <a:p>
            <a:pPr algn="ctr"/>
            <a:r>
              <a:rPr lang="en-US" sz="3600" dirty="0"/>
              <a:t>and</a:t>
            </a:r>
          </a:p>
          <a:p>
            <a:pPr algn="ctr"/>
            <a:r>
              <a:rPr lang="en-US" sz="3600" dirty="0"/>
              <a:t>CVC 21235</a:t>
            </a:r>
          </a:p>
          <a:p>
            <a:endParaRPr lang="en-US" dirty="0"/>
          </a:p>
          <a:p>
            <a:r>
              <a:rPr lang="en-US" dirty="0"/>
              <a:t>Allows scooters on higher speed roads</a:t>
            </a:r>
          </a:p>
          <a:p>
            <a:endParaRPr lang="en-US" dirty="0"/>
          </a:p>
          <a:p>
            <a:r>
              <a:rPr lang="en-US" dirty="0"/>
              <a:t>Requires helmets for under 18 users like bicycling</a:t>
            </a:r>
          </a:p>
          <a:p>
            <a:endParaRPr lang="en-US" dirty="0"/>
          </a:p>
          <a:p>
            <a:r>
              <a:rPr lang="en-US" dirty="0"/>
              <a:t>(Use on sidewalks removed from original legislation) </a:t>
            </a:r>
          </a:p>
          <a:p>
            <a:endParaRPr lang="en-US" dirty="0"/>
          </a:p>
          <a:p>
            <a:r>
              <a:rPr lang="en-US" dirty="0"/>
              <a:t>Effective Date</a:t>
            </a:r>
          </a:p>
          <a:p>
            <a:r>
              <a:rPr lang="en-US" dirty="0"/>
              <a:t>1/1/19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1677BB-EBE7-45BE-A89F-B2B194B3DAA5}"/>
              </a:ext>
            </a:extLst>
          </p:cNvPr>
          <p:cNvSpPr txBox="1"/>
          <p:nvPr/>
        </p:nvSpPr>
        <p:spPr>
          <a:xfrm>
            <a:off x="4739720" y="798315"/>
            <a:ext cx="2158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≤25MPH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19CCA75-6A79-40CD-997F-CA7B8BBB3544}"/>
              </a:ext>
            </a:extLst>
          </p:cNvPr>
          <p:cNvSpPr txBox="1"/>
          <p:nvPr/>
        </p:nvSpPr>
        <p:spPr>
          <a:xfrm>
            <a:off x="8587145" y="790455"/>
            <a:ext cx="2158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≤35MPH</a:t>
            </a: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xmlns="" id="{FEA0CC9E-0932-4172-A0B4-4833336D94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3507"/>
            <a:ext cx="425834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ITE San Diego Workshop &amp; Vendor Show, October 11, 2018</a:t>
            </a:r>
          </a:p>
        </p:txBody>
      </p:sp>
    </p:spTree>
    <p:extLst>
      <p:ext uri="{BB962C8B-B14F-4D97-AF65-F5344CB8AC3E}">
        <p14:creationId xmlns:p14="http://schemas.microsoft.com/office/powerpoint/2010/main" val="3705110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1435c4e-884a-411d-b670-ef9087f23026">FEWKK76CWERH-11-8</_dlc_DocId>
    <_dlc_DocIdUrl xmlns="a1435c4e-884a-411d-b670-ef9087f23026">
      <Url>http://cityhub/dept/comm/c/design/_layouts/15/DocIdRedir.aspx?ID=FEWKK76CWERH-11-8</Url>
      <Description>FEWKK76CWERH-11-8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CF9B910701EF4A9ECD120BFB647DBD" ma:contentTypeVersion="0" ma:contentTypeDescription="Create a new document." ma:contentTypeScope="" ma:versionID="f85ca659edc0ba62ecb7d69431e271ce">
  <xsd:schema xmlns:xsd="http://www.w3.org/2001/XMLSchema" xmlns:xs="http://www.w3.org/2001/XMLSchema" xmlns:p="http://schemas.microsoft.com/office/2006/metadata/properties" xmlns:ns2="a1435c4e-884a-411d-b670-ef9087f23026" targetNamespace="http://schemas.microsoft.com/office/2006/metadata/properties" ma:root="true" ma:fieldsID="cb53e686af4a1a54b1848617f72a7c0c" ns2:_="">
    <xsd:import namespace="a1435c4e-884a-411d-b670-ef9087f2302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35c4e-884a-411d-b670-ef9087f2302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CFEEE1-ED42-4201-B545-C71A89CE7B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DC95BC-BCF2-4771-9C67-7BF8E32C219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63F0BAB-080F-436F-B1D7-550DD2F594B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1435c4e-884a-411d-b670-ef9087f23026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1B8FA43-5EEB-4668-A933-B1E8C36C81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435c4e-884a-411d-b670-ef9087f230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3421</TotalTime>
  <Words>366</Words>
  <Application>Microsoft Office PowerPoint</Application>
  <PresentationFormat>Widescreen</PresentationFormat>
  <Paragraphs>70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Arial Narrow</vt:lpstr>
      <vt:lpstr>Calibri</vt:lpstr>
      <vt:lpstr>Calibri Light</vt:lpstr>
      <vt:lpstr>Merriweather</vt:lpstr>
      <vt:lpstr>Office Theme</vt:lpstr>
      <vt:lpstr>1_Office Theme</vt:lpstr>
      <vt:lpstr>Transportation &amp; Storm Water Department</vt:lpstr>
      <vt:lpstr>Transportation &amp; Storm Water Department</vt:lpstr>
      <vt:lpstr>Transportation &amp; Storm Water Department</vt:lpstr>
      <vt:lpstr>Transportation &amp; Storm Water Department</vt:lpstr>
      <vt:lpstr>PowerPoint Presentation</vt:lpstr>
      <vt:lpstr>PowerPoint Presentation</vt:lpstr>
      <vt:lpstr>Transportation &amp; Storm Water Department</vt:lpstr>
      <vt:lpstr>Transportation &amp; Storm Water Department</vt:lpstr>
      <vt:lpstr>PowerPoint Presentation</vt:lpstr>
      <vt:lpstr>PowerPoint Presentation</vt:lpstr>
      <vt:lpstr>Transportation &amp; Storm Water Department</vt:lpstr>
      <vt:lpstr>Transportation &amp; Storm Water Department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Figuracion, Amor</dc:creator>
  <cp:lastModifiedBy>Matthew Cox</cp:lastModifiedBy>
  <cp:revision>230</cp:revision>
  <cp:lastPrinted>2017-06-19T20:32:34Z</cp:lastPrinted>
  <dcterms:created xsi:type="dcterms:W3CDTF">2016-01-12T16:55:21Z</dcterms:created>
  <dcterms:modified xsi:type="dcterms:W3CDTF">2018-10-31T21:23:38Z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0x010100E1CF9B910701EF4A9ECD120BFB647DBD</vt:lpwstr>
  </property>
  <property fmtid="{D5CDD505-2E9C-101B-9397-08002B2CF9AE}" pid="3" name="_dlc_DocIdItemGuid">
    <vt:lpwstr>5080bb7b-a6db-4a6d-a2e2-2f274b537244</vt:lpwstr>
  </property>
</Properties>
</file>