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0" r:id="rId6"/>
  </p:sldMasterIdLst>
  <p:notesMasterIdLst>
    <p:notesMasterId r:id="rId19"/>
  </p:notesMasterIdLst>
  <p:handoutMasterIdLst>
    <p:handoutMasterId r:id="rId20"/>
  </p:handoutMasterIdLst>
  <p:sldIdLst>
    <p:sldId id="260" r:id="rId7"/>
    <p:sldId id="364" r:id="rId8"/>
    <p:sldId id="380" r:id="rId9"/>
    <p:sldId id="379" r:id="rId10"/>
    <p:sldId id="409" r:id="rId11"/>
    <p:sldId id="378" r:id="rId12"/>
    <p:sldId id="417" r:id="rId13"/>
    <p:sldId id="421" r:id="rId14"/>
    <p:sldId id="406" r:id="rId15"/>
    <p:sldId id="375" r:id="rId16"/>
    <p:sldId id="371" r:id="rId17"/>
    <p:sldId id="368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948" autoAdjust="0"/>
    <p:restoredTop sz="84498" autoAdjust="0"/>
  </p:normalViewPr>
  <p:slideViewPr>
    <p:cSldViewPr snapToGrid="0">
      <p:cViewPr>
        <p:scale>
          <a:sx n="116" d="100"/>
          <a:sy n="116" d="100"/>
        </p:scale>
        <p:origin x="-120" y="-2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4E995-9190-43E7-85E8-F51485BA4ADA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456D6-DED4-42E3-B830-34C3D38FC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94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131339-D533-4B27-8D5F-67BE03655CBE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B3AC462-F346-4AD8-BDB7-53F1D0A37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84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AC462-F346-4AD8-BDB7-53F1D0A37C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12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260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0066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1002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AC462-F346-4AD8-BDB7-53F1D0A37C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2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AC462-F346-4AD8-BDB7-53F1D0A37C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28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AC462-F346-4AD8-BDB7-53F1D0A37C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72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AC462-F346-4AD8-BDB7-53F1D0A37C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96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AC462-F346-4AD8-BDB7-53F1D0A37C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7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7322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1194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048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0C10-16DE-4E5F-80E1-685962F9B117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32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4307E-D66E-4400-A526-27FDD5B9476D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4912-E860-480C-9545-DCCA32E03AB4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7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65918" y="1817015"/>
            <a:ext cx="6260163" cy="78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835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bg1"/>
                </a:solidFill>
                <a:latin typeface="Merriweather"/>
                <a:cs typeface="Merriweath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2474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bg1"/>
                </a:solidFill>
                <a:latin typeface="Merriweather"/>
                <a:cs typeface="Merriweath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0353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8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bg1"/>
                </a:solidFill>
                <a:latin typeface="Merriweather"/>
                <a:cs typeface="Merriweath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8940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8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867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4F8C-D16C-4D89-9B8F-939A5E8C3D96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454A8-1838-42EC-9F8E-E3EF13442690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28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F2B-875D-4FE5-82DB-386F8EB738BD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21A6-B82D-4AEE-A078-29C3988FB64D}" type="datetime1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5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989A5-FBE9-401B-8F00-8B648CE36904}" type="datetime1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2048E-0732-48FE-95BB-CE569C7B2966}" type="datetime1">
              <a:rPr lang="en-US" smtClean="0"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15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4006-9E52-4183-A718-5264C5F71B41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85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27F4-6392-4B75-B26C-69222797A988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3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A3A0E-8FBA-4C14-852B-34099A328F2D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3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8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6187" y="328303"/>
            <a:ext cx="9779624" cy="318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bg1"/>
                </a:solidFill>
                <a:latin typeface="Merriweather"/>
                <a:cs typeface="Merriweath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7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12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5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6084" y="3402771"/>
            <a:ext cx="10010274" cy="150887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/>
            </a:r>
            <a:br>
              <a:rPr lang="en-US" sz="4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Dockless</a:t>
            </a:r>
            <a:r>
              <a:rPr lang="en-US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Bicycles/Scooters Update</a:t>
            </a:r>
            <a:br>
              <a:rPr lang="en-US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49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/>
            </a:r>
            <a:br>
              <a:rPr lang="en-US" sz="49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49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</a:t>
            </a:r>
            <a:endParaRPr lang="en-US" sz="36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6084" y="1176306"/>
            <a:ext cx="9144000" cy="652493"/>
          </a:xfrm>
        </p:spPr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chemeClr val="bg1"/>
                </a:solidFill>
                <a:latin typeface="Merriweather" panose="02060503050406030704" pitchFamily="18" charset="0"/>
              </a:rPr>
              <a:t>Transportation and Storm Water Department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6" y="5825613"/>
            <a:ext cx="842564" cy="84256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90095" y="6393774"/>
            <a:ext cx="5062858" cy="365125"/>
          </a:xfrm>
        </p:spPr>
        <p:txBody>
          <a:bodyPr/>
          <a:lstStyle/>
          <a:p>
            <a:r>
              <a:rPr lang="en-US" dirty="0"/>
              <a:t>ITE San Diego Workshop &amp; Vendor Show, October 11,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485614"/>
            <a:ext cx="2743200" cy="365125"/>
          </a:xfrm>
        </p:spPr>
        <p:txBody>
          <a:bodyPr/>
          <a:lstStyle/>
          <a:p>
            <a:fld id="{90FCBB43-4EE7-4AE0-A011-CC90528271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969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Tr</a:t>
            </a:r>
            <a:r>
              <a:rPr dirty="0"/>
              <a:t>ans</a:t>
            </a:r>
            <a:r>
              <a:rPr spc="-5" dirty="0"/>
              <a:t>port</a:t>
            </a:r>
            <a:r>
              <a:rPr dirty="0"/>
              <a:t>a</a:t>
            </a:r>
            <a:r>
              <a:rPr spc="-5" dirty="0"/>
              <a:t>tio</a:t>
            </a:r>
            <a:r>
              <a:rPr dirty="0"/>
              <a:t>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dirty="0"/>
              <a:t>S</a:t>
            </a:r>
            <a:r>
              <a:rPr spc="-5" dirty="0"/>
              <a:t>tor</a:t>
            </a:r>
            <a:r>
              <a:rPr dirty="0"/>
              <a:t>m</a:t>
            </a:r>
            <a:r>
              <a:rPr spc="-5" dirty="0"/>
              <a:t> </a:t>
            </a:r>
            <a:r>
              <a:rPr dirty="0"/>
              <a:t>Wa</a:t>
            </a:r>
            <a:r>
              <a:rPr spc="-5" dirty="0"/>
              <a:t>te</a:t>
            </a:r>
            <a:r>
              <a:rPr dirty="0"/>
              <a:t>r</a:t>
            </a:r>
            <a:r>
              <a:rPr spc="-15" dirty="0"/>
              <a:t> </a:t>
            </a:r>
            <a:r>
              <a:rPr spc="-5" dirty="0"/>
              <a:t>Dep</a:t>
            </a:r>
            <a:r>
              <a:rPr dirty="0"/>
              <a:t>a</a:t>
            </a:r>
            <a:r>
              <a:rPr spc="-5" dirty="0"/>
              <a:t>rt</a:t>
            </a:r>
            <a:r>
              <a:rPr spc="5" dirty="0"/>
              <a:t>m</a:t>
            </a:r>
            <a:r>
              <a:rPr spc="-5" dirty="0"/>
              <a:t>e</a:t>
            </a:r>
            <a:r>
              <a:rPr dirty="0"/>
              <a:t>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4456A411-AE45-456E-BAEE-F6063B3A97D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001E7D-9124-42BD-A8CD-7F66C7C7C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" t="1724" r="786" b="1420"/>
          <a:stretch/>
        </p:blipFill>
        <p:spPr>
          <a:xfrm>
            <a:off x="-1" y="818707"/>
            <a:ext cx="7551169" cy="5629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A56809-AF1F-48A7-92D3-A08ADDAE95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48"/>
          <a:stretch/>
        </p:blipFill>
        <p:spPr>
          <a:xfrm>
            <a:off x="7623544" y="1339702"/>
            <a:ext cx="4782706" cy="4133334"/>
          </a:xfrm>
          <a:prstGeom prst="rect">
            <a:avLst/>
          </a:prstGeom>
        </p:spPr>
      </p:pic>
      <p:sp>
        <p:nvSpPr>
          <p:cNvPr id="10" name="Date Placeholder 5">
            <a:extLst>
              <a:ext uri="{FF2B5EF4-FFF2-40B4-BE49-F238E27FC236}">
                <a16:creationId xmlns:a16="http://schemas.microsoft.com/office/drawing/2014/main" xmlns="" id="{C59B75E4-4D39-4055-A3EB-F2A1F8456936}"/>
              </a:ext>
            </a:extLst>
          </p:cNvPr>
          <p:cNvSpPr txBox="1">
            <a:spLocks/>
          </p:cNvSpPr>
          <p:nvPr/>
        </p:nvSpPr>
        <p:spPr>
          <a:xfrm>
            <a:off x="0" y="6503507"/>
            <a:ext cx="4258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 San Diego Workshop &amp; Vendor Show, October 11,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053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Tr</a:t>
            </a:r>
            <a:r>
              <a:rPr dirty="0"/>
              <a:t>ans</a:t>
            </a:r>
            <a:r>
              <a:rPr spc="-5" dirty="0"/>
              <a:t>port</a:t>
            </a:r>
            <a:r>
              <a:rPr dirty="0"/>
              <a:t>a</a:t>
            </a:r>
            <a:r>
              <a:rPr spc="-5" dirty="0"/>
              <a:t>tio</a:t>
            </a:r>
            <a:r>
              <a:rPr dirty="0"/>
              <a:t>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dirty="0"/>
              <a:t>S</a:t>
            </a:r>
            <a:r>
              <a:rPr spc="-5" dirty="0"/>
              <a:t>tor</a:t>
            </a:r>
            <a:r>
              <a:rPr dirty="0"/>
              <a:t>m</a:t>
            </a:r>
            <a:r>
              <a:rPr spc="-5" dirty="0"/>
              <a:t> </a:t>
            </a:r>
            <a:r>
              <a:rPr dirty="0"/>
              <a:t>Wa</a:t>
            </a:r>
            <a:r>
              <a:rPr spc="-5" dirty="0"/>
              <a:t>te</a:t>
            </a:r>
            <a:r>
              <a:rPr dirty="0"/>
              <a:t>r</a:t>
            </a:r>
            <a:r>
              <a:rPr spc="-15" dirty="0"/>
              <a:t> </a:t>
            </a:r>
            <a:r>
              <a:rPr spc="-5" dirty="0"/>
              <a:t>Dep</a:t>
            </a:r>
            <a:r>
              <a:rPr dirty="0"/>
              <a:t>a</a:t>
            </a:r>
            <a:r>
              <a:rPr spc="-5" dirty="0"/>
              <a:t>rt</a:t>
            </a:r>
            <a:r>
              <a:rPr spc="5" dirty="0"/>
              <a:t>m</a:t>
            </a:r>
            <a:r>
              <a:rPr spc="-5" dirty="0"/>
              <a:t>e</a:t>
            </a:r>
            <a:r>
              <a:rPr dirty="0"/>
              <a:t>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4456A411-AE45-456E-BAEE-F6063B3A97D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A1A26A-E597-46A5-B48B-C746B2ED6B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0"/>
          <a:stretch/>
        </p:blipFill>
        <p:spPr>
          <a:xfrm>
            <a:off x="6629400" y="806764"/>
            <a:ext cx="5562600" cy="5628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A42A97-628E-49AB-933B-5E8FDB9C3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06765"/>
            <a:ext cx="6542023" cy="5628440"/>
          </a:xfrm>
          <a:prstGeom prst="rect">
            <a:avLst/>
          </a:prstGeom>
        </p:spPr>
      </p:pic>
      <p:sp>
        <p:nvSpPr>
          <p:cNvPr id="10" name="Date Placeholder 5">
            <a:extLst>
              <a:ext uri="{FF2B5EF4-FFF2-40B4-BE49-F238E27FC236}">
                <a16:creationId xmlns:a16="http://schemas.microsoft.com/office/drawing/2014/main" xmlns="" id="{FC8BD97D-244E-4814-9A78-36C17A741441}"/>
              </a:ext>
            </a:extLst>
          </p:cNvPr>
          <p:cNvSpPr txBox="1">
            <a:spLocks/>
          </p:cNvSpPr>
          <p:nvPr/>
        </p:nvSpPr>
        <p:spPr>
          <a:xfrm>
            <a:off x="0" y="6503507"/>
            <a:ext cx="4258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 San Diego Workshop &amp; Vendor Show, October 11,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368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Tr</a:t>
            </a:r>
            <a:r>
              <a:rPr dirty="0"/>
              <a:t>ans</a:t>
            </a:r>
            <a:r>
              <a:rPr spc="-5" dirty="0"/>
              <a:t>port</a:t>
            </a:r>
            <a:r>
              <a:rPr dirty="0"/>
              <a:t>a</a:t>
            </a:r>
            <a:r>
              <a:rPr spc="-5" dirty="0"/>
              <a:t>tio</a:t>
            </a:r>
            <a:r>
              <a:rPr dirty="0"/>
              <a:t>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dirty="0"/>
              <a:t>S</a:t>
            </a:r>
            <a:r>
              <a:rPr spc="-5" dirty="0"/>
              <a:t>tor</a:t>
            </a:r>
            <a:r>
              <a:rPr dirty="0"/>
              <a:t>m</a:t>
            </a:r>
            <a:r>
              <a:rPr spc="-5" dirty="0"/>
              <a:t> </a:t>
            </a:r>
            <a:r>
              <a:rPr dirty="0"/>
              <a:t>Wa</a:t>
            </a:r>
            <a:r>
              <a:rPr spc="-5" dirty="0"/>
              <a:t>te</a:t>
            </a:r>
            <a:r>
              <a:rPr dirty="0"/>
              <a:t>r</a:t>
            </a:r>
            <a:r>
              <a:rPr spc="-15" dirty="0"/>
              <a:t> </a:t>
            </a:r>
            <a:r>
              <a:rPr spc="-5" dirty="0"/>
              <a:t>Dep</a:t>
            </a:r>
            <a:r>
              <a:rPr dirty="0"/>
              <a:t>a</a:t>
            </a:r>
            <a:r>
              <a:rPr spc="-5" dirty="0"/>
              <a:t>rt</a:t>
            </a:r>
            <a:r>
              <a:rPr spc="5" dirty="0"/>
              <a:t>m</a:t>
            </a:r>
            <a:r>
              <a:rPr spc="-5" dirty="0"/>
              <a:t>e</a:t>
            </a:r>
            <a:r>
              <a:rPr dirty="0"/>
              <a:t>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4456A411-AE45-456E-BAEE-F6063B3A97D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0A3FB0-27BD-4C6F-A49D-29AB79AAB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3" y="1355651"/>
            <a:ext cx="7853918" cy="4417829"/>
          </a:xfrm>
          <a:prstGeom prst="rect">
            <a:avLst/>
          </a:prstGeom>
        </p:spPr>
      </p:pic>
      <p:sp>
        <p:nvSpPr>
          <p:cNvPr id="9" name="Date Placeholder 5">
            <a:extLst>
              <a:ext uri="{FF2B5EF4-FFF2-40B4-BE49-F238E27FC236}">
                <a16:creationId xmlns:a16="http://schemas.microsoft.com/office/drawing/2014/main" xmlns="" id="{56677C8C-CAE4-4357-BDC3-859F331AC225}"/>
              </a:ext>
            </a:extLst>
          </p:cNvPr>
          <p:cNvSpPr txBox="1">
            <a:spLocks/>
          </p:cNvSpPr>
          <p:nvPr/>
        </p:nvSpPr>
        <p:spPr>
          <a:xfrm>
            <a:off x="0" y="6503507"/>
            <a:ext cx="4258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 San Diego Workshop &amp; Vendor Show, October 11,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C64729-3A3A-4BBF-BEE0-E04E0A1F5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49" y="1355651"/>
            <a:ext cx="3307023" cy="443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85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48" y="290485"/>
            <a:ext cx="11064551" cy="433189"/>
          </a:xfrm>
        </p:spPr>
        <p:txBody>
          <a:bodyPr>
            <a:normAutofit fontScale="90000"/>
          </a:bodyPr>
          <a:lstStyle/>
          <a:p>
            <a:r>
              <a:rPr lang="en-US" sz="2500" dirty="0">
                <a:solidFill>
                  <a:schemeClr val="bg1"/>
                </a:solidFill>
                <a:latin typeface="Merriweather" panose="02060503050406030704" pitchFamily="18" charset="0"/>
              </a:rPr>
              <a:t>Transportation and Storm Water Department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0FCBB43-4EE7-4AE0-A011-CC9052827149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485A918-EF84-4C58-83A4-32B973B58372}"/>
              </a:ext>
            </a:extLst>
          </p:cNvPr>
          <p:cNvSpPr/>
          <p:nvPr/>
        </p:nvSpPr>
        <p:spPr>
          <a:xfrm>
            <a:off x="5993317" y="768712"/>
            <a:ext cx="54415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Bike Share Program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24BFB0-639C-4888-BFA1-AE9F7040AE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1" r="11672"/>
          <a:stretch/>
        </p:blipFill>
        <p:spPr>
          <a:xfrm>
            <a:off x="5007936" y="1521637"/>
            <a:ext cx="7159184" cy="4971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0333E2-9C52-4375-84AD-92E276456F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37" y="3192564"/>
            <a:ext cx="3571665" cy="4422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C0ECF2-DB98-418D-A84D-1418AB0A7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87" y="1181762"/>
            <a:ext cx="2591336" cy="1625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7C10A0-A73E-43BB-8BC3-04A6B5E01686}"/>
              </a:ext>
            </a:extLst>
          </p:cNvPr>
          <p:cNvSpPr txBox="1"/>
          <p:nvPr/>
        </p:nvSpPr>
        <p:spPr>
          <a:xfrm>
            <a:off x="1047098" y="2761514"/>
            <a:ext cx="2438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In partnership with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E1F3677-D618-440A-A3FF-806B2B9259B3}"/>
              </a:ext>
            </a:extLst>
          </p:cNvPr>
          <p:cNvSpPr/>
          <p:nvPr/>
        </p:nvSpPr>
        <p:spPr>
          <a:xfrm>
            <a:off x="520996" y="4153088"/>
            <a:ext cx="417537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2012 – Request For Services</a:t>
            </a:r>
            <a:endParaRPr lang="en-US" sz="2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509BE6-506E-4FD7-B0B6-F2C0A175C508}"/>
              </a:ext>
            </a:extLst>
          </p:cNvPr>
          <p:cNvSpPr/>
          <p:nvPr/>
        </p:nvSpPr>
        <p:spPr>
          <a:xfrm>
            <a:off x="520996" y="4894415"/>
            <a:ext cx="3630304" cy="50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2015 - Launch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xmlns="" id="{90D4C248-F9E3-429C-B12F-7AAA3028F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3507"/>
            <a:ext cx="425834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ITE San Diego Workshop &amp; Vendor Show, October 11, 2018</a:t>
            </a:r>
          </a:p>
        </p:txBody>
      </p:sp>
    </p:spTree>
    <p:extLst>
      <p:ext uri="{BB962C8B-B14F-4D97-AF65-F5344CB8AC3E}">
        <p14:creationId xmlns:p14="http://schemas.microsoft.com/office/powerpoint/2010/main" val="2668795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48" y="290485"/>
            <a:ext cx="11064551" cy="433189"/>
          </a:xfrm>
        </p:spPr>
        <p:txBody>
          <a:bodyPr>
            <a:normAutofit fontScale="90000"/>
          </a:bodyPr>
          <a:lstStyle/>
          <a:p>
            <a:r>
              <a:rPr lang="en-US" sz="2500" dirty="0">
                <a:solidFill>
                  <a:schemeClr val="bg1"/>
                </a:solidFill>
                <a:latin typeface="Merriweather" panose="02060503050406030704" pitchFamily="18" charset="0"/>
              </a:rPr>
              <a:t>Transportation and Storm Water Department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0FCBB43-4EE7-4AE0-A011-CC9052827149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FE2D32-FBDA-41B6-B529-B364970AA4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13" t="13607" r="29643" b="17777"/>
          <a:stretch/>
        </p:blipFill>
        <p:spPr>
          <a:xfrm>
            <a:off x="2983398" y="995563"/>
            <a:ext cx="5009956" cy="5225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74AEE5-6CF1-4156-B56C-E975A7DE2CFD}"/>
              </a:ext>
            </a:extLst>
          </p:cNvPr>
          <p:cNvSpPr txBox="1"/>
          <p:nvPr/>
        </p:nvSpPr>
        <p:spPr>
          <a:xfrm>
            <a:off x="3314842" y="3519571"/>
            <a:ext cx="35614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US" sz="2400" dirty="0">
                <a:solidFill>
                  <a:prstClr val="black"/>
                </a:solidFill>
              </a:rPr>
              <a:t>30 Min or Less </a:t>
            </a:r>
          </a:p>
          <a:p>
            <a:pPr fontAlgn="b"/>
            <a:r>
              <a:rPr lang="en-US" dirty="0">
                <a:solidFill>
                  <a:prstClr val="black"/>
                </a:solidFill>
              </a:rPr>
              <a:t>After Hours (6:00PM TO 8:00 AM)</a:t>
            </a:r>
          </a:p>
          <a:p>
            <a:pPr fontAlgn="b"/>
            <a:r>
              <a:rPr lang="en-US" dirty="0">
                <a:solidFill>
                  <a:prstClr val="black"/>
                </a:solidFill>
              </a:rPr>
              <a:t>Change of Station </a:t>
            </a:r>
          </a:p>
          <a:p>
            <a:pPr fontAlgn="b"/>
            <a:r>
              <a:rPr lang="en-US" dirty="0">
                <a:solidFill>
                  <a:prstClr val="black"/>
                </a:solidFill>
              </a:rPr>
              <a:t>Member Rides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92C3BD-21C6-4135-8BB7-99F2AD1B14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12" t="15999" r="31065" b="14539"/>
          <a:stretch/>
        </p:blipFill>
        <p:spPr>
          <a:xfrm>
            <a:off x="8441904" y="829819"/>
            <a:ext cx="2378496" cy="2651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CCD9F1-BCD4-49B8-9FD7-03AB2DD3C6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727" t="11370" r="30251" b="18572"/>
          <a:stretch/>
        </p:blipFill>
        <p:spPr>
          <a:xfrm>
            <a:off x="8355679" y="3411895"/>
            <a:ext cx="2572297" cy="28612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C08C80-4641-438C-A0A7-4175C8B87B63}"/>
              </a:ext>
            </a:extLst>
          </p:cNvPr>
          <p:cNvSpPr txBox="1"/>
          <p:nvPr/>
        </p:nvSpPr>
        <p:spPr>
          <a:xfrm>
            <a:off x="8919830" y="2255211"/>
            <a:ext cx="1778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US" sz="2400" dirty="0">
                <a:solidFill>
                  <a:prstClr val="black"/>
                </a:solidFill>
              </a:rPr>
              <a:t>&lt;60 Min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00996FD-5C14-4318-8B32-F562FDD01772}"/>
              </a:ext>
            </a:extLst>
          </p:cNvPr>
          <p:cNvSpPr txBox="1"/>
          <p:nvPr/>
        </p:nvSpPr>
        <p:spPr>
          <a:xfrm>
            <a:off x="8860758" y="5246329"/>
            <a:ext cx="1487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US" sz="2400" dirty="0">
                <a:solidFill>
                  <a:prstClr val="black"/>
                </a:solidFill>
              </a:rPr>
              <a:t>&lt;120 Min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206BF56-B4A6-42AF-BF41-E278326F8B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9" y="1435633"/>
            <a:ext cx="3492317" cy="4324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7FA2CF-FD1E-4EF2-BFDA-D5CD1FBA3ED6}"/>
              </a:ext>
            </a:extLst>
          </p:cNvPr>
          <p:cNvSpPr txBox="1"/>
          <p:nvPr/>
        </p:nvSpPr>
        <p:spPr>
          <a:xfrm>
            <a:off x="544819" y="1999523"/>
            <a:ext cx="251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Ridership Analysis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xmlns="" id="{10DA2773-7746-42C0-9CAE-CC9F6410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3507"/>
            <a:ext cx="425834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ITE San Diego Workshop &amp; Vendor Show, October 11, 2018</a:t>
            </a:r>
          </a:p>
        </p:txBody>
      </p:sp>
    </p:spTree>
    <p:extLst>
      <p:ext uri="{BB962C8B-B14F-4D97-AF65-F5344CB8AC3E}">
        <p14:creationId xmlns:p14="http://schemas.microsoft.com/office/powerpoint/2010/main" val="1702036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48" y="290485"/>
            <a:ext cx="11064551" cy="433189"/>
          </a:xfrm>
        </p:spPr>
        <p:txBody>
          <a:bodyPr>
            <a:normAutofit fontScale="90000"/>
          </a:bodyPr>
          <a:lstStyle/>
          <a:p>
            <a:r>
              <a:rPr lang="en-US" sz="2500" dirty="0">
                <a:solidFill>
                  <a:schemeClr val="bg1"/>
                </a:solidFill>
                <a:latin typeface="Merriweather" panose="02060503050406030704" pitchFamily="18" charset="0"/>
              </a:rPr>
              <a:t>Transportation and Storm Water Department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0FCBB43-4EE7-4AE0-A011-CC9052827149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3FF991-9D31-485C-AE4D-EBBAEC609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897" y="1536411"/>
            <a:ext cx="6609503" cy="4882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CEA2E9-BCD9-4C0C-8853-5628E7B44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035" y="913284"/>
            <a:ext cx="2647815" cy="5486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E4E88C-8124-4018-9518-AD97A7A99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7408" y="880094"/>
            <a:ext cx="4528080" cy="684000"/>
          </a:xfrm>
          <a:prstGeom prst="rect">
            <a:avLst/>
          </a:prstGeom>
        </p:spPr>
      </p:pic>
      <p:sp>
        <p:nvSpPr>
          <p:cNvPr id="9" name="Date Placeholder 5">
            <a:extLst>
              <a:ext uri="{FF2B5EF4-FFF2-40B4-BE49-F238E27FC236}">
                <a16:creationId xmlns:a16="http://schemas.microsoft.com/office/drawing/2014/main" xmlns="" id="{3120B9A2-647E-462F-A787-989EDC56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3507"/>
            <a:ext cx="425834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ITE San Diego Workshop &amp; Vendor Show, October 11, 2018</a:t>
            </a:r>
          </a:p>
        </p:txBody>
      </p:sp>
    </p:spTree>
    <p:extLst>
      <p:ext uri="{BB962C8B-B14F-4D97-AF65-F5344CB8AC3E}">
        <p14:creationId xmlns:p14="http://schemas.microsoft.com/office/powerpoint/2010/main" val="1559638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48" y="290485"/>
            <a:ext cx="11064551" cy="433189"/>
          </a:xfrm>
        </p:spPr>
        <p:txBody>
          <a:bodyPr>
            <a:normAutofit fontScale="90000"/>
          </a:bodyPr>
          <a:lstStyle/>
          <a:p>
            <a:r>
              <a:rPr lang="en-US" sz="2500" dirty="0">
                <a:solidFill>
                  <a:schemeClr val="bg1"/>
                </a:solidFill>
                <a:latin typeface="Merriweather" panose="02060503050406030704" pitchFamily="18" charset="0"/>
              </a:rPr>
              <a:t>Transportation and Storm Water Department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0FCBB43-4EE7-4AE0-A011-CC9052827149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2A4914E-DE63-4129-9538-12849997A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0" y="853439"/>
            <a:ext cx="3966198" cy="55526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E36317-F051-436A-BEE6-2ACB5F140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11" y="853439"/>
            <a:ext cx="2387895" cy="2332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923F59C-D845-41DC-8652-2F1E141210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901" y="1213255"/>
            <a:ext cx="3449348" cy="1822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E11C7B6-258A-4CF7-B3C5-142A883BB3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8" r="15705"/>
          <a:stretch/>
        </p:blipFill>
        <p:spPr>
          <a:xfrm>
            <a:off x="4586122" y="3657393"/>
            <a:ext cx="2243471" cy="2362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DA28255-1222-4B91-A9F8-7E3DD5B709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04" y="3848985"/>
            <a:ext cx="4454829" cy="2062421"/>
          </a:xfrm>
          <a:prstGeom prst="rect">
            <a:avLst/>
          </a:prstGeom>
        </p:spPr>
      </p:pic>
      <p:sp>
        <p:nvSpPr>
          <p:cNvPr id="10" name="Date Placeholder 5">
            <a:extLst>
              <a:ext uri="{FF2B5EF4-FFF2-40B4-BE49-F238E27FC236}">
                <a16:creationId xmlns:a16="http://schemas.microsoft.com/office/drawing/2014/main" xmlns="" id="{E37CB3B6-243B-42A5-B548-D5F65BE583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3507"/>
            <a:ext cx="425834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ITE San Diego Workshop &amp; Vendor Show, October 11, 2018</a:t>
            </a:r>
          </a:p>
        </p:txBody>
      </p:sp>
    </p:spTree>
    <p:extLst>
      <p:ext uri="{BB962C8B-B14F-4D97-AF65-F5344CB8AC3E}">
        <p14:creationId xmlns:p14="http://schemas.microsoft.com/office/powerpoint/2010/main" val="174577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48" y="290485"/>
            <a:ext cx="11064551" cy="433189"/>
          </a:xfrm>
        </p:spPr>
        <p:txBody>
          <a:bodyPr>
            <a:normAutofit fontScale="90000"/>
          </a:bodyPr>
          <a:lstStyle/>
          <a:p>
            <a:r>
              <a:rPr lang="en-US" sz="2500" dirty="0">
                <a:solidFill>
                  <a:schemeClr val="bg1"/>
                </a:solidFill>
                <a:latin typeface="Merriweather" panose="02060503050406030704" pitchFamily="18" charset="0"/>
              </a:rPr>
              <a:t>Transportation and Storm Water Department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0FCBB43-4EE7-4AE0-A011-CC9052827149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4FEA21-F46D-437C-A986-D2AA5FADB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0"/>
          <a:stretch/>
        </p:blipFill>
        <p:spPr>
          <a:xfrm>
            <a:off x="58477" y="974288"/>
            <a:ext cx="5366160" cy="4974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DF4713-75FC-4722-87C0-F790ACD04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756" y="1031035"/>
            <a:ext cx="6185535" cy="5077220"/>
          </a:xfrm>
          <a:prstGeom prst="rect">
            <a:avLst/>
          </a:prstGeom>
        </p:spPr>
      </p:pic>
      <p:sp>
        <p:nvSpPr>
          <p:cNvPr id="7" name="Date Placeholder 5">
            <a:extLst>
              <a:ext uri="{FF2B5EF4-FFF2-40B4-BE49-F238E27FC236}">
                <a16:creationId xmlns:a16="http://schemas.microsoft.com/office/drawing/2014/main" xmlns="" id="{D2FE1102-CB2F-43D4-B2E7-41BEDD7CC1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3507"/>
            <a:ext cx="425834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ITE San Diego Workshop &amp; Vendor Show, October 11, 2018</a:t>
            </a:r>
          </a:p>
        </p:txBody>
      </p:sp>
    </p:spTree>
    <p:extLst>
      <p:ext uri="{BB962C8B-B14F-4D97-AF65-F5344CB8AC3E}">
        <p14:creationId xmlns:p14="http://schemas.microsoft.com/office/powerpoint/2010/main" val="2072367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Tr</a:t>
            </a:r>
            <a:r>
              <a:rPr dirty="0"/>
              <a:t>ans</a:t>
            </a:r>
            <a:r>
              <a:rPr spc="-5" dirty="0"/>
              <a:t>port</a:t>
            </a:r>
            <a:r>
              <a:rPr dirty="0"/>
              <a:t>a</a:t>
            </a:r>
            <a:r>
              <a:rPr spc="-5" dirty="0"/>
              <a:t>tio</a:t>
            </a:r>
            <a:r>
              <a:rPr dirty="0"/>
              <a:t>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dirty="0"/>
              <a:t>S</a:t>
            </a:r>
            <a:r>
              <a:rPr spc="-5" dirty="0"/>
              <a:t>tor</a:t>
            </a:r>
            <a:r>
              <a:rPr dirty="0"/>
              <a:t>m</a:t>
            </a:r>
            <a:r>
              <a:rPr spc="-5" dirty="0"/>
              <a:t> </a:t>
            </a:r>
            <a:r>
              <a:rPr dirty="0"/>
              <a:t>Wa</a:t>
            </a:r>
            <a:r>
              <a:rPr spc="-5" dirty="0"/>
              <a:t>te</a:t>
            </a:r>
            <a:r>
              <a:rPr dirty="0"/>
              <a:t>r</a:t>
            </a:r>
            <a:r>
              <a:rPr spc="-15" dirty="0"/>
              <a:t> </a:t>
            </a:r>
            <a:r>
              <a:rPr spc="-5" dirty="0"/>
              <a:t>Dep</a:t>
            </a:r>
            <a:r>
              <a:rPr dirty="0"/>
              <a:t>a</a:t>
            </a:r>
            <a:r>
              <a:rPr spc="-5" dirty="0"/>
              <a:t>rt</a:t>
            </a:r>
            <a:r>
              <a:rPr spc="5" dirty="0"/>
              <a:t>m</a:t>
            </a:r>
            <a:r>
              <a:rPr spc="-5" dirty="0"/>
              <a:t>e</a:t>
            </a:r>
            <a:r>
              <a:rPr dirty="0"/>
              <a:t>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4456A411-AE45-456E-BAEE-F6063B3A97D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xmlns="" id="{9B8838C6-F889-492A-8B5B-8B8CF159AE30}"/>
              </a:ext>
            </a:extLst>
          </p:cNvPr>
          <p:cNvSpPr txBox="1">
            <a:spLocks/>
          </p:cNvSpPr>
          <p:nvPr/>
        </p:nvSpPr>
        <p:spPr>
          <a:xfrm>
            <a:off x="0" y="6503507"/>
            <a:ext cx="4258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 San Diego Workshop &amp; Vendor Show, October 11,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695539-78FF-4FE1-A7EB-850608725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92" y="848949"/>
            <a:ext cx="10003808" cy="557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74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Tr</a:t>
            </a:r>
            <a:r>
              <a:rPr dirty="0"/>
              <a:t>ans</a:t>
            </a:r>
            <a:r>
              <a:rPr spc="-5" dirty="0"/>
              <a:t>port</a:t>
            </a:r>
            <a:r>
              <a:rPr dirty="0"/>
              <a:t>a</a:t>
            </a:r>
            <a:r>
              <a:rPr spc="-5" dirty="0"/>
              <a:t>tio</a:t>
            </a:r>
            <a:r>
              <a:rPr dirty="0"/>
              <a:t>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dirty="0"/>
              <a:t>S</a:t>
            </a:r>
            <a:r>
              <a:rPr spc="-5" dirty="0"/>
              <a:t>tor</a:t>
            </a:r>
            <a:r>
              <a:rPr dirty="0"/>
              <a:t>m</a:t>
            </a:r>
            <a:r>
              <a:rPr spc="-5" dirty="0"/>
              <a:t> </a:t>
            </a:r>
            <a:r>
              <a:rPr dirty="0"/>
              <a:t>Wa</a:t>
            </a:r>
            <a:r>
              <a:rPr spc="-5" dirty="0"/>
              <a:t>te</a:t>
            </a:r>
            <a:r>
              <a:rPr dirty="0"/>
              <a:t>r</a:t>
            </a:r>
            <a:r>
              <a:rPr spc="-15" dirty="0"/>
              <a:t> </a:t>
            </a:r>
            <a:r>
              <a:rPr spc="-5" dirty="0"/>
              <a:t>Dep</a:t>
            </a:r>
            <a:r>
              <a:rPr dirty="0"/>
              <a:t>a</a:t>
            </a:r>
            <a:r>
              <a:rPr spc="-5" dirty="0"/>
              <a:t>rt</a:t>
            </a:r>
            <a:r>
              <a:rPr spc="5" dirty="0"/>
              <a:t>m</a:t>
            </a:r>
            <a:r>
              <a:rPr spc="-5" dirty="0"/>
              <a:t>e</a:t>
            </a:r>
            <a:r>
              <a:rPr dirty="0"/>
              <a:t>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4456A411-AE45-456E-BAEE-F6063B3A97D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xmlns="" id="{9B8838C6-F889-492A-8B5B-8B8CF159AE30}"/>
              </a:ext>
            </a:extLst>
          </p:cNvPr>
          <p:cNvSpPr txBox="1">
            <a:spLocks/>
          </p:cNvSpPr>
          <p:nvPr/>
        </p:nvSpPr>
        <p:spPr>
          <a:xfrm>
            <a:off x="0" y="6503507"/>
            <a:ext cx="4258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 San Diego Workshop &amp; Vendor Show, October 11,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522EAB-6EE6-4323-9D82-433341AE6E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" r="28234" b="45771"/>
          <a:stretch/>
        </p:blipFill>
        <p:spPr>
          <a:xfrm>
            <a:off x="-600501" y="798315"/>
            <a:ext cx="7902054" cy="4198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31F933-8676-44E8-A45F-CA1DE8A2A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051" y="1192472"/>
            <a:ext cx="5490949" cy="4118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F6ADE29-D9F7-4465-97A9-63A98BB163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9" t="33767" r="54054" b="29851"/>
          <a:stretch/>
        </p:blipFill>
        <p:spPr>
          <a:xfrm>
            <a:off x="3534383" y="2316032"/>
            <a:ext cx="3576099" cy="412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03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Tr</a:t>
            </a:r>
            <a:r>
              <a:rPr dirty="0"/>
              <a:t>ans</a:t>
            </a:r>
            <a:r>
              <a:rPr spc="-5" dirty="0"/>
              <a:t>port</a:t>
            </a:r>
            <a:r>
              <a:rPr dirty="0"/>
              <a:t>a</a:t>
            </a:r>
            <a:r>
              <a:rPr spc="-5" dirty="0"/>
              <a:t>tio</a:t>
            </a:r>
            <a:r>
              <a:rPr dirty="0"/>
              <a:t>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dirty="0"/>
              <a:t>S</a:t>
            </a:r>
            <a:r>
              <a:rPr spc="-5" dirty="0"/>
              <a:t>tor</a:t>
            </a:r>
            <a:r>
              <a:rPr dirty="0"/>
              <a:t>m</a:t>
            </a:r>
            <a:r>
              <a:rPr spc="-5" dirty="0"/>
              <a:t> </a:t>
            </a:r>
            <a:r>
              <a:rPr dirty="0"/>
              <a:t>Wa</a:t>
            </a:r>
            <a:r>
              <a:rPr spc="-5" dirty="0"/>
              <a:t>te</a:t>
            </a:r>
            <a:r>
              <a:rPr dirty="0"/>
              <a:t>r</a:t>
            </a:r>
            <a:r>
              <a:rPr spc="-15" dirty="0"/>
              <a:t> </a:t>
            </a:r>
            <a:r>
              <a:rPr spc="-5" dirty="0"/>
              <a:t>Dep</a:t>
            </a:r>
            <a:r>
              <a:rPr dirty="0"/>
              <a:t>a</a:t>
            </a:r>
            <a:r>
              <a:rPr spc="-5" dirty="0"/>
              <a:t>rt</a:t>
            </a:r>
            <a:r>
              <a:rPr spc="5" dirty="0"/>
              <a:t>m</a:t>
            </a:r>
            <a:r>
              <a:rPr spc="-5" dirty="0"/>
              <a:t>e</a:t>
            </a:r>
            <a:r>
              <a:rPr dirty="0"/>
              <a:t>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4456A411-AE45-456E-BAEE-F6063B3A97D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xmlns="" id="{9B8838C6-F889-492A-8B5B-8B8CF159AE30}"/>
              </a:ext>
            </a:extLst>
          </p:cNvPr>
          <p:cNvSpPr txBox="1">
            <a:spLocks/>
          </p:cNvSpPr>
          <p:nvPr/>
        </p:nvSpPr>
        <p:spPr>
          <a:xfrm>
            <a:off x="0" y="6503507"/>
            <a:ext cx="4258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 San Diego Workshop &amp; Vendor Show, October 11,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24A932-48B4-48CC-9446-8BE8B80CE0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2" r="22637" b="5324"/>
          <a:stretch/>
        </p:blipFill>
        <p:spPr>
          <a:xfrm>
            <a:off x="90987" y="873617"/>
            <a:ext cx="6541826" cy="5537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0192987-C3AB-45A3-BCFE-950385105D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r="7336"/>
          <a:stretch/>
        </p:blipFill>
        <p:spPr>
          <a:xfrm rot="5400000">
            <a:off x="6691448" y="899995"/>
            <a:ext cx="5537371" cy="548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39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CF9B910701EF4A9ECD120BFB647DBD" ma:contentTypeVersion="0" ma:contentTypeDescription="Create a new document." ma:contentTypeScope="" ma:versionID="f85ca659edc0ba62ecb7d69431e271ce">
  <xsd:schema xmlns:xsd="http://www.w3.org/2001/XMLSchema" xmlns:xs="http://www.w3.org/2001/XMLSchema" xmlns:p="http://schemas.microsoft.com/office/2006/metadata/properties" xmlns:ns2="a1435c4e-884a-411d-b670-ef9087f23026" targetNamespace="http://schemas.microsoft.com/office/2006/metadata/properties" ma:root="true" ma:fieldsID="cb53e686af4a1a54b1848617f72a7c0c" ns2:_="">
    <xsd:import namespace="a1435c4e-884a-411d-b670-ef9087f2302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35c4e-884a-411d-b670-ef9087f2302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1435c4e-884a-411d-b670-ef9087f23026">FEWKK76CWERH-11-8</_dlc_DocId>
    <_dlc_DocIdUrl xmlns="a1435c4e-884a-411d-b670-ef9087f23026">
      <Url>http://cityhub/dept/comm/c/design/_layouts/15/DocIdRedir.aspx?ID=FEWKK76CWERH-11-8</Url>
      <Description>FEWKK76CWERH-11-8</Description>
    </_dlc_DocIdUrl>
  </documentManagement>
</p:properties>
</file>

<file path=customXml/itemProps1.xml><?xml version="1.0" encoding="utf-8"?>
<ds:datastoreItem xmlns:ds="http://schemas.openxmlformats.org/officeDocument/2006/customXml" ds:itemID="{51B8FA43-5EEB-4668-A933-B1E8C36C81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435c4e-884a-411d-b670-ef9087f230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CFEEE1-ED42-4201-B545-C71A89CE7B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DC95BC-BCF2-4771-9C67-7BF8E32C2195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63F0BAB-080F-436F-B1D7-550DD2F594BC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a1435c4e-884a-411d-b670-ef9087f23026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3419</TotalTime>
  <Words>261</Words>
  <Application>Microsoft Office PowerPoint</Application>
  <PresentationFormat>Widescreen</PresentationFormat>
  <Paragraphs>54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Merriweather</vt:lpstr>
      <vt:lpstr>Open Sans</vt:lpstr>
      <vt:lpstr>Open Sans Semibold</vt:lpstr>
      <vt:lpstr>Office Theme</vt:lpstr>
      <vt:lpstr>1_Office Theme</vt:lpstr>
      <vt:lpstr> Dockless Bicycles/Scooters Update    </vt:lpstr>
      <vt:lpstr>Transportation and Storm Water Department</vt:lpstr>
      <vt:lpstr>Transportation and Storm Water Department</vt:lpstr>
      <vt:lpstr>Transportation and Storm Water Department</vt:lpstr>
      <vt:lpstr>Transportation and Storm Water Department</vt:lpstr>
      <vt:lpstr>Transportation and Storm Water Department</vt:lpstr>
      <vt:lpstr>Transportation &amp; Storm Water Department</vt:lpstr>
      <vt:lpstr>Transportation &amp; Storm Water Department</vt:lpstr>
      <vt:lpstr>Transportation &amp; Storm Water Department</vt:lpstr>
      <vt:lpstr>Transportation &amp; Storm Water Department</vt:lpstr>
      <vt:lpstr>Transportation &amp; Storm Water Department</vt:lpstr>
      <vt:lpstr>Transportation &amp; Storm Water Department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Figuracion, Amor</dc:creator>
  <cp:lastModifiedBy>Matthew Cox</cp:lastModifiedBy>
  <cp:revision>229</cp:revision>
  <cp:lastPrinted>2017-06-19T20:32:34Z</cp:lastPrinted>
  <dcterms:created xsi:type="dcterms:W3CDTF">2016-01-12T16:55:21Z</dcterms:created>
  <dcterms:modified xsi:type="dcterms:W3CDTF">2018-10-31T21:22:30Z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0x010100E1CF9B910701EF4A9ECD120BFB647DBD</vt:lpwstr>
  </property>
  <property fmtid="{D5CDD505-2E9C-101B-9397-08002B2CF9AE}" pid="3" name="_dlc_DocIdItemGuid">
    <vt:lpwstr>5080bb7b-a6db-4a6d-a2e2-2f274b537244</vt:lpwstr>
  </property>
</Properties>
</file>