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0283B-21EB-47B1-B96C-87E855FB1BFB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E0DE2-F09F-44A7-A935-438F7DFB9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68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graph shows some of the drastic reductions in collisions that can be achieved with a roundabout. </a:t>
            </a:r>
          </a:p>
          <a:p>
            <a:r>
              <a:rPr lang="en-US" dirty="0"/>
              <a:t>Notice that injury collisions were reduced by 75% and fatal collisions were reduced by 90%.</a:t>
            </a:r>
          </a:p>
          <a:p>
            <a:r>
              <a:rPr lang="en-US" dirty="0"/>
              <a:t>The main two reasons for this drastic reduction are the minimization of conflict points and slower speeds.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6C1F3-EDF4-4308-8592-FAAA81100D20}" type="slidenum">
              <a:rPr lang="en-US" smtClean="0"/>
              <a:t>1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xmlns="" id="{2E2410A2-E3E1-4297-BEB1-194F8B6AAA6F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Institute of Transportation Engineers</a:t>
            </a:r>
          </a:p>
        </p:txBody>
      </p:sp>
    </p:spTree>
    <p:extLst>
      <p:ext uri="{BB962C8B-B14F-4D97-AF65-F5344CB8AC3E}">
        <p14:creationId xmlns:p14="http://schemas.microsoft.com/office/powerpoint/2010/main" val="303287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FC5D-62FD-47FD-AFD4-0E23965F11B5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849F-1FFA-4E21-99E6-25962EC0B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7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FC5D-62FD-47FD-AFD4-0E23965F11B5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849F-1FFA-4E21-99E6-25962EC0B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03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FC5D-62FD-47FD-AFD4-0E23965F11B5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849F-1FFA-4E21-99E6-25962EC0B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13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FC5D-62FD-47FD-AFD4-0E23965F11B5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849F-1FFA-4E21-99E6-25962EC0B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3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FC5D-62FD-47FD-AFD4-0E23965F11B5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849F-1FFA-4E21-99E6-25962EC0B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1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FC5D-62FD-47FD-AFD4-0E23965F11B5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849F-1FFA-4E21-99E6-25962EC0B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9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FC5D-62FD-47FD-AFD4-0E23965F11B5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849F-1FFA-4E21-99E6-25962EC0B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92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FC5D-62FD-47FD-AFD4-0E23965F11B5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849F-1FFA-4E21-99E6-25962EC0B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13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FC5D-62FD-47FD-AFD4-0E23965F11B5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849F-1FFA-4E21-99E6-25962EC0B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0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FC5D-62FD-47FD-AFD4-0E23965F11B5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849F-1FFA-4E21-99E6-25962EC0B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2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FC5D-62FD-47FD-AFD4-0E23965F11B5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849F-1FFA-4E21-99E6-25962EC0B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0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2FC5D-62FD-47FD-AFD4-0E23965F11B5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6849F-1FFA-4E21-99E6-25962EC0B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5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83" y="1479605"/>
            <a:ext cx="5646005" cy="5136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141" y="325384"/>
            <a:ext cx="11288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Roundabouts reduced injury collisions by 75 percent and fatal collisions by 90% at intersections where stop signs or signals were previously used.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A59FBF-573D-4045-9FC8-DEE0DFF66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EE8786-6F55-4A76-9EE7-A8D470E10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8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828" y="893682"/>
            <a:ext cx="4717211" cy="492996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Unique facility in the U.S.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“Freeway within a freeway”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 miles long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10 general purpose lanes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4 reconfigurable lanes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Multiple entry/exit points and Direct Access Ramps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Integrated with new BRT service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Smart Parking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ECFBA69D-EAC6-453C-A185-2221FC6F168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8829" y="106552"/>
            <a:ext cx="4406118" cy="690402"/>
          </a:xfrm>
          <a:ln w="38100">
            <a:solidFill>
              <a:schemeClr val="accent4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I-15 Express Lanes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39" y="106551"/>
            <a:ext cx="4424680" cy="5943600"/>
          </a:xfrm>
          <a:prstGeom prst="rect">
            <a:avLst/>
          </a:prstGeom>
        </p:spPr>
      </p:pic>
      <p:pic>
        <p:nvPicPr>
          <p:cNvPr id="6" name="Picture 5" descr="\\sandag.org\home\shared\PIO\ICM\App\Partner Logos\Caltrans logo 4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35" y="6164132"/>
            <a:ext cx="576644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A8B6268-3C94-4F88-BD2C-54A47FA7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</p:spTree>
    <p:extLst>
      <p:ext uri="{BB962C8B-B14F-4D97-AF65-F5344CB8AC3E}">
        <p14:creationId xmlns:p14="http://schemas.microsoft.com/office/powerpoint/2010/main" val="28095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ECFBA69D-EAC6-453C-A185-2221FC6F168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B16527-2C02-45F5-BE98-68010255F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462"/>
            <a:ext cx="5742993" cy="2746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D1ABC0-FB63-4F7B-A103-CF0E73B50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341" y="-113056"/>
            <a:ext cx="1536325" cy="1469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9C2CCC-FB14-403F-B457-C6E2128BA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20363"/>
            <a:ext cx="9190632" cy="3813334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60498D9-EFC6-408F-B50E-DDD7E5E97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486140" y="173980"/>
            <a:ext cx="2996738" cy="399446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EC60C8-000B-4D38-8991-2BEFBA5C1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</p:spTree>
    <p:extLst>
      <p:ext uri="{BB962C8B-B14F-4D97-AF65-F5344CB8AC3E}">
        <p14:creationId xmlns:p14="http://schemas.microsoft.com/office/powerpoint/2010/main" val="152969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B68C75-75EA-4BF7-9B0D-D84EF35A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CF83489-3922-44FC-8354-DDD21B69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EBDCCF-6991-4B0E-ADDC-DF89CB88CF09}"/>
              </a:ext>
            </a:extLst>
          </p:cNvPr>
          <p:cNvSpPr/>
          <p:nvPr/>
        </p:nvSpPr>
        <p:spPr>
          <a:xfrm>
            <a:off x="2096549" y="19093"/>
            <a:ext cx="5506507" cy="769441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sz="4400" dirty="0"/>
              <a:t>Performance Measures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57E1693-8F9F-457F-84F5-07E914541818}"/>
              </a:ext>
            </a:extLst>
          </p:cNvPr>
          <p:cNvSpPr/>
          <p:nvPr/>
        </p:nvSpPr>
        <p:spPr>
          <a:xfrm>
            <a:off x="2209800" y="788534"/>
            <a:ext cx="760601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u="sng" dirty="0"/>
              <a:t>Quantity of Travel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Number of </a:t>
            </a:r>
            <a:r>
              <a:rPr lang="en-US" sz="2200" dirty="0" err="1"/>
              <a:t>FasTrak</a:t>
            </a:r>
            <a:r>
              <a:rPr lang="en-US" sz="2200" dirty="0"/>
              <a:t> Transponders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Number of </a:t>
            </a:r>
            <a:r>
              <a:rPr lang="en-US" sz="2200" dirty="0" err="1"/>
              <a:t>FasTrak</a:t>
            </a:r>
            <a:r>
              <a:rPr lang="en-US" sz="2200" dirty="0"/>
              <a:t> Users – Active </a:t>
            </a:r>
            <a:r>
              <a:rPr lang="en-US" sz="2200" dirty="0" err="1"/>
              <a:t>Accuonts</a:t>
            </a: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Number of </a:t>
            </a:r>
            <a:r>
              <a:rPr lang="en-US" sz="2200" dirty="0" err="1"/>
              <a:t>FasTrak</a:t>
            </a:r>
            <a:r>
              <a:rPr lang="en-US" sz="2200" dirty="0"/>
              <a:t> Users – During Peak Periods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Average </a:t>
            </a:r>
            <a:r>
              <a:rPr lang="en-US" sz="2200" dirty="0" err="1"/>
              <a:t>FasTrak</a:t>
            </a:r>
            <a:r>
              <a:rPr lang="en-US" sz="2200" dirty="0"/>
              <a:t> User Trip Length – During Peak Periods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 err="1"/>
              <a:t>FasTrak</a:t>
            </a:r>
            <a:r>
              <a:rPr lang="en-US" sz="2200" dirty="0"/>
              <a:t> Cost Recovery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Express Lanes Violation Rates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Peak Period Express Lanes Volumes and VMT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GP Lane Volumes and VMT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Transit Ridership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Corridor Vanpool Use</a:t>
            </a:r>
          </a:p>
          <a:p>
            <a:endParaRPr lang="en-US" sz="2200" dirty="0"/>
          </a:p>
          <a:p>
            <a:r>
              <a:rPr lang="en-US" sz="2200" u="sng" dirty="0"/>
              <a:t>Quality of Travel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Peak Period Corridor Speeds (GPs and Express Lanes)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Peak Period Person Delay (35 mph and 60 mph)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Peak Period Average Corridor Travel Times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Transit – On-time performance/or Peak Load Factor</a:t>
            </a:r>
          </a:p>
        </p:txBody>
      </p:sp>
    </p:spTree>
    <p:extLst>
      <p:ext uri="{BB962C8B-B14F-4D97-AF65-F5344CB8AC3E}">
        <p14:creationId xmlns:p14="http://schemas.microsoft.com/office/powerpoint/2010/main" val="33165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49B5F30-DEC1-4299-AD8F-EA94607E145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D1C21CA-8404-45DE-BCA1-E495BE8642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DCEEE7E-1685-4302-8FCE-0F52C4A2F127}"/>
              </a:ext>
            </a:extLst>
          </p:cNvPr>
          <p:cNvSpPr/>
          <p:nvPr/>
        </p:nvSpPr>
        <p:spPr>
          <a:xfrm>
            <a:off x="475375" y="290924"/>
            <a:ext cx="11582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5F5512-FCBC-4259-B160-4A152DD2F497}"/>
              </a:ext>
            </a:extLst>
          </p:cNvPr>
          <p:cNvSpPr/>
          <p:nvPr/>
        </p:nvSpPr>
        <p:spPr>
          <a:xfrm>
            <a:off x="1134713" y="600197"/>
            <a:ext cx="90541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indent="-400050">
              <a:buFont typeface="+mj-lt"/>
              <a:buAutoNum type="romanUcPeriod" startAt="3"/>
            </a:pPr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</a:rPr>
              <a:t>  Caltrans Organization (portions) 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FA9FA4F-6608-4511-B285-B7C9615CFA83}"/>
              </a:ext>
            </a:extLst>
          </p:cNvPr>
          <p:cNvSpPr/>
          <p:nvPr/>
        </p:nvSpPr>
        <p:spPr>
          <a:xfrm>
            <a:off x="2175544" y="1528542"/>
            <a:ext cx="929220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Capital – Maintenance &amp; Operations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Traffic Operations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Information Technology (IT)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Division of Research Innovation and System Information (DRISI)</a:t>
            </a:r>
          </a:p>
        </p:txBody>
      </p:sp>
    </p:spTree>
    <p:extLst>
      <p:ext uri="{BB962C8B-B14F-4D97-AF65-F5344CB8AC3E}">
        <p14:creationId xmlns:p14="http://schemas.microsoft.com/office/powerpoint/2010/main" val="9879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E3EF2C9-DD49-48F1-85CC-8FCA2972130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AB7EF2-A053-4652-B8BE-1E92EAA699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39030C3-A89C-4E0C-A8C1-2EB87CB9CF1F}"/>
              </a:ext>
            </a:extLst>
          </p:cNvPr>
          <p:cNvSpPr/>
          <p:nvPr/>
        </p:nvSpPr>
        <p:spPr>
          <a:xfrm>
            <a:off x="609600" y="302005"/>
            <a:ext cx="1056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indent="-1028700">
              <a:buFont typeface="+mj-lt"/>
              <a:buAutoNum type="romanUcPeriod" startAt="4"/>
            </a:pPr>
            <a:r>
              <a:rPr lang="en-US" sz="4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Organizing Traffic Operations for Tomorrow – 	Deficiencies &amp; Opportunities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EE47806-DE12-4528-AB12-168E161363C5}"/>
              </a:ext>
            </a:extLst>
          </p:cNvPr>
          <p:cNvSpPr/>
          <p:nvPr/>
        </p:nvSpPr>
        <p:spPr>
          <a:xfrm>
            <a:off x="796954" y="1666554"/>
            <a:ext cx="10628852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7350" lvl="2" indent="-742950">
              <a:buFont typeface="+mj-lt"/>
              <a:buAutoNum type="alphaLcPeriod"/>
            </a:pPr>
            <a:r>
              <a:rPr lang="en-US" sz="3600" b="1" dirty="0">
                <a:solidFill>
                  <a:schemeClr val="bg1"/>
                </a:solidFill>
              </a:rPr>
              <a:t>Culture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1"/>
                </a:solidFill>
              </a:rPr>
              <a:t>What work/actions are celebrated?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1"/>
                </a:solidFill>
              </a:rPr>
              <a:t>How do we reinforce aspects/values that we want? 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1"/>
                </a:solidFill>
              </a:rPr>
              <a:t>What are we capable of doing?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1"/>
                </a:solidFill>
              </a:rPr>
              <a:t>What is our risk tolerance?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1"/>
                </a:solidFill>
              </a:rPr>
              <a:t>How do we empower our staff to be innovative (ownership and ability to influence)?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1"/>
                </a:solidFill>
              </a:rPr>
              <a:t>How/where do we create and encourage multidisciplinary teams that collaborate [rather than work in silos]:  Traffic Operations – DRISI – IT – Maintenance </a:t>
            </a:r>
          </a:p>
        </p:txBody>
      </p:sp>
    </p:spTree>
    <p:extLst>
      <p:ext uri="{BB962C8B-B14F-4D97-AF65-F5344CB8AC3E}">
        <p14:creationId xmlns:p14="http://schemas.microsoft.com/office/powerpoint/2010/main" val="249308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1D2890D-C330-4565-B6ED-9B2B6B7C190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2911A3-50B8-4F06-AD53-459EA99A68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62FC53-E89A-4B0A-9AC7-7E6932EB17D6}"/>
              </a:ext>
            </a:extLst>
          </p:cNvPr>
          <p:cNvSpPr/>
          <p:nvPr/>
        </p:nvSpPr>
        <p:spPr>
          <a:xfrm>
            <a:off x="1258350" y="872455"/>
            <a:ext cx="95131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eriod" startAt="2"/>
            </a:pPr>
            <a:r>
              <a:rPr lang="en-US" sz="3600" dirty="0">
                <a:solidFill>
                  <a:schemeClr val="bg1"/>
                </a:solidFill>
              </a:rPr>
              <a:t>Resourcing/Classifications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sz="3000" dirty="0">
                <a:solidFill>
                  <a:schemeClr val="bg1"/>
                </a:solidFill>
              </a:rPr>
              <a:t>How does Traffic Operations receive resources?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sz="3000" dirty="0">
                <a:solidFill>
                  <a:schemeClr val="bg1"/>
                </a:solidFill>
              </a:rPr>
              <a:t>Classifications</a:t>
            </a:r>
          </a:p>
          <a:p>
            <a:pPr marL="2400300" lvl="4" indent="-57150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Systems Engineer – bridging Transportation Engineering and Information Technology </a:t>
            </a:r>
          </a:p>
          <a:p>
            <a:pPr marL="2400300" lvl="4" indent="-57150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Electrical Engineering Technician – updating minimum qualifications </a:t>
            </a:r>
          </a:p>
        </p:txBody>
      </p:sp>
    </p:spTree>
    <p:extLst>
      <p:ext uri="{BB962C8B-B14F-4D97-AF65-F5344CB8AC3E}">
        <p14:creationId xmlns:p14="http://schemas.microsoft.com/office/powerpoint/2010/main" val="196718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1690BBD-DEC7-47CF-A552-D00D7528297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A490D9A-4004-48E0-AB15-938A00B78C0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CC7CC5-B9F3-44A6-8E29-4158899CFB3E}"/>
              </a:ext>
            </a:extLst>
          </p:cNvPr>
          <p:cNvSpPr/>
          <p:nvPr/>
        </p:nvSpPr>
        <p:spPr>
          <a:xfrm>
            <a:off x="1772872" y="914400"/>
            <a:ext cx="769829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eriod" startAt="3"/>
            </a:pPr>
            <a:r>
              <a:rPr lang="en-US" sz="3600" dirty="0">
                <a:solidFill>
                  <a:schemeClr val="bg1"/>
                </a:solidFill>
              </a:rPr>
              <a:t>Asset Management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sz="3000" dirty="0">
                <a:solidFill>
                  <a:schemeClr val="bg1"/>
                </a:solidFill>
              </a:rPr>
              <a:t>[Unique] nature of ITS assets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sz="3000" dirty="0">
                <a:solidFill>
                  <a:schemeClr val="bg1"/>
                </a:solidFill>
              </a:rPr>
              <a:t>Corridor monitoring/dashboards (real-time)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sz="3000" dirty="0">
                <a:solidFill>
                  <a:schemeClr val="bg1"/>
                </a:solidFill>
              </a:rPr>
              <a:t>Data governance</a:t>
            </a:r>
          </a:p>
          <a:p>
            <a:pPr marL="2400300" lvl="4" indent="-57150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Who collects it?</a:t>
            </a:r>
          </a:p>
          <a:p>
            <a:pPr marL="2400300" lvl="4" indent="-57150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How is it collected?</a:t>
            </a:r>
          </a:p>
          <a:p>
            <a:pPr marL="2400300" lvl="4" indent="-57150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Who owns it?</a:t>
            </a:r>
          </a:p>
          <a:p>
            <a:pPr marL="2400300" lvl="4" indent="-57150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How/where is it stored?</a:t>
            </a:r>
          </a:p>
        </p:txBody>
      </p:sp>
    </p:spTree>
    <p:extLst>
      <p:ext uri="{BB962C8B-B14F-4D97-AF65-F5344CB8AC3E}">
        <p14:creationId xmlns:p14="http://schemas.microsoft.com/office/powerpoint/2010/main" val="31542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37768B3-EB20-45EA-AECF-5443162499F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40374B7-C41C-4606-A75D-4951632A2E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EBAA0A-11E8-4358-B275-71866904F8E9}"/>
              </a:ext>
            </a:extLst>
          </p:cNvPr>
          <p:cNvSpPr/>
          <p:nvPr/>
        </p:nvSpPr>
        <p:spPr>
          <a:xfrm>
            <a:off x="609600" y="351130"/>
            <a:ext cx="5034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8700" indent="-1028700">
              <a:buFont typeface="+mj-lt"/>
              <a:buAutoNum type="romanUcPeriod" startAt="5"/>
            </a:pPr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Final Thoughts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1F05303-5034-4EF3-813B-7DA8FC7B223E}"/>
              </a:ext>
            </a:extLst>
          </p:cNvPr>
          <p:cNvSpPr/>
          <p:nvPr/>
        </p:nvSpPr>
        <p:spPr>
          <a:xfrm>
            <a:off x="852444" y="1056292"/>
            <a:ext cx="1011712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bg1"/>
                </a:solidFill>
              </a:rPr>
              <a:t>The State’s transportation system supports a $2.2 trillion California economy (~12% of National GDP, and fifth largest economy in the world).  Freight-dependent industries, as an example, provide $740 billion to California’s GDP and 5 million jobs.</a:t>
            </a:r>
          </a:p>
          <a:p>
            <a:endParaRPr lang="en-US" sz="2600" dirty="0">
              <a:solidFill>
                <a:schemeClr val="bg1"/>
              </a:solidFill>
            </a:endParaRP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bg1"/>
                </a:solidFill>
              </a:rPr>
              <a:t>The future will require that </a:t>
            </a:r>
            <a:r>
              <a:rPr lang="en-US" sz="2600">
                <a:solidFill>
                  <a:schemeClr val="bg1"/>
                </a:solidFill>
              </a:rPr>
              <a:t>Caltrans adapt </a:t>
            </a:r>
            <a:r>
              <a:rPr lang="en-US" sz="2600" dirty="0">
                <a:solidFill>
                  <a:schemeClr val="bg1"/>
                </a:solidFill>
              </a:rPr>
              <a:t>to better serve its mission, and Transportation Engineers like you will be instrumental in achieving this.</a:t>
            </a:r>
          </a:p>
          <a:p>
            <a:endParaRPr lang="en-US" sz="2600" dirty="0">
              <a:solidFill>
                <a:schemeClr val="bg1"/>
              </a:solidFill>
            </a:endParaRP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Caltrans is hiring</a:t>
            </a:r>
            <a:r>
              <a:rPr lang="en-US" sz="2600" dirty="0">
                <a:solidFill>
                  <a:schemeClr val="bg1"/>
                </a:solidFill>
              </a:rPr>
              <a:t>, and we’d love to have you join the family! </a:t>
            </a:r>
          </a:p>
        </p:txBody>
      </p:sp>
    </p:spTree>
    <p:extLst>
      <p:ext uri="{BB962C8B-B14F-4D97-AF65-F5344CB8AC3E}">
        <p14:creationId xmlns:p14="http://schemas.microsoft.com/office/powerpoint/2010/main" val="37688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478</Words>
  <Application>Microsoft Office PowerPoint</Application>
  <PresentationFormat>Widescreen</PresentationFormat>
  <Paragraphs>84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PowerPoint Presentation</vt:lpstr>
      <vt:lpstr> I-15 Express Lanes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Cox</dc:creator>
  <cp:lastModifiedBy>Matthew Cox</cp:lastModifiedBy>
  <cp:revision>2</cp:revision>
  <dcterms:created xsi:type="dcterms:W3CDTF">2018-10-03T18:28:39Z</dcterms:created>
  <dcterms:modified xsi:type="dcterms:W3CDTF">2018-10-03T18:29:47Z</dcterms:modified>
</cp:coreProperties>
</file>