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4" r:id="rId11"/>
    <p:sldId id="275" r:id="rId12"/>
    <p:sldId id="272" r:id="rId13"/>
    <p:sldId id="273" r:id="rId14"/>
    <p:sldId id="276" r:id="rId15"/>
    <p:sldId id="278" r:id="rId16"/>
    <p:sldId id="277" r:id="rId17"/>
    <p:sldId id="280" r:id="rId18"/>
    <p:sldId id="281" r:id="rId19"/>
    <p:sldId id="282" r:id="rId20"/>
    <p:sldId id="283" r:id="rId21"/>
    <p:sldId id="271" r:id="rId22"/>
    <p:sldId id="270" r:id="rId23"/>
    <p:sldId id="285" r:id="rId24"/>
    <p:sldId id="266" r:id="rId25"/>
    <p:sldId id="269" r:id="rId26"/>
    <p:sldId id="28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-Drive\C-Drive\Presentations\TNC\PDX%20Passenger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TNC Mode Share Change at DCA</a:t>
            </a:r>
          </a:p>
        </c:rich>
      </c:tx>
      <c:layout>
        <c:manualLayout>
          <c:xMode val="edge"/>
          <c:yMode val="edge"/>
          <c:x val="0.16024990626171726"/>
          <c:y val="4.4181454076757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0116235470566"/>
          <c:y val="0.24349497665812778"/>
          <c:w val="0.88498840769903764"/>
          <c:h val="0.686975430154563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numRef>
              <c:f>DCA!$A$4:$A$5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DCA!$B$4:$B$5</c:f>
              <c:numCache>
                <c:formatCode>0%</c:formatCode>
                <c:ptCount val="2"/>
                <c:pt idx="0">
                  <c:v>3.0000000000000001E-3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99-4BBA-82C0-321676125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004088"/>
        <c:axId val="507003760"/>
      </c:barChart>
      <c:catAx>
        <c:axId val="50700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003760"/>
        <c:crosses val="autoZero"/>
        <c:auto val="1"/>
        <c:lblAlgn val="ctr"/>
        <c:lblOffset val="100"/>
        <c:noMultiLvlLbl val="0"/>
      </c:catAx>
      <c:valAx>
        <c:axId val="50700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004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SeaTac TNC Average Daily Trips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Sheet1!$B$20:$B$38</c:f>
              <c:strCache>
                <c:ptCount val="19"/>
                <c:pt idx="0">
                  <c:v>Jan 2016</c:v>
                </c:pt>
                <c:pt idx="1">
                  <c:v>Feb 16</c:v>
                </c:pt>
                <c:pt idx="2">
                  <c:v>Mar 16</c:v>
                </c:pt>
                <c:pt idx="3">
                  <c:v>Apr 16</c:v>
                </c:pt>
                <c:pt idx="4">
                  <c:v>May 16</c:v>
                </c:pt>
                <c:pt idx="5">
                  <c:v>Jun 16</c:v>
                </c:pt>
                <c:pt idx="6">
                  <c:v>Jul 16</c:v>
                </c:pt>
                <c:pt idx="7">
                  <c:v>Aug 16</c:v>
                </c:pt>
                <c:pt idx="8">
                  <c:v>Sep 16</c:v>
                </c:pt>
                <c:pt idx="9">
                  <c:v>Oct 16</c:v>
                </c:pt>
                <c:pt idx="10">
                  <c:v>Nov 16</c:v>
                </c:pt>
                <c:pt idx="11">
                  <c:v>Dec 16</c:v>
                </c:pt>
                <c:pt idx="12">
                  <c:v>Jan 2017</c:v>
                </c:pt>
                <c:pt idx="13">
                  <c:v>Feb 17</c:v>
                </c:pt>
                <c:pt idx="14">
                  <c:v>Mar 17</c:v>
                </c:pt>
                <c:pt idx="15">
                  <c:v>Apr 17</c:v>
                </c:pt>
                <c:pt idx="16">
                  <c:v>May 17</c:v>
                </c:pt>
                <c:pt idx="17">
                  <c:v>Jun 17</c:v>
                </c:pt>
                <c:pt idx="18">
                  <c:v>Jul 17</c:v>
                </c:pt>
              </c:strCache>
            </c:strRef>
          </c:cat>
          <c:val>
            <c:numRef>
              <c:f>Sheet1!$D$20:$D$38</c:f>
              <c:numCache>
                <c:formatCode>0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1332.5</c:v>
                </c:pt>
                <c:pt idx="4">
                  <c:v>1659.2903225806451</c:v>
                </c:pt>
                <c:pt idx="5">
                  <c:v>1934.4</c:v>
                </c:pt>
                <c:pt idx="6">
                  <c:v>2086.1935483870966</c:v>
                </c:pt>
                <c:pt idx="7">
                  <c:v>2261.7741935483873</c:v>
                </c:pt>
                <c:pt idx="8">
                  <c:v>2480.1666666666665</c:v>
                </c:pt>
                <c:pt idx="9">
                  <c:v>2554.4516129032259</c:v>
                </c:pt>
                <c:pt idx="10">
                  <c:v>2799.8</c:v>
                </c:pt>
                <c:pt idx="11">
                  <c:v>2602.3870967741937</c:v>
                </c:pt>
                <c:pt idx="12">
                  <c:v>2850.7096774193546</c:v>
                </c:pt>
                <c:pt idx="13">
                  <c:v>2791.1785714285716</c:v>
                </c:pt>
                <c:pt idx="14">
                  <c:v>3044.5806451612902</c:v>
                </c:pt>
                <c:pt idx="15">
                  <c:v>3086.7</c:v>
                </c:pt>
                <c:pt idx="16">
                  <c:v>3523.483870967742</c:v>
                </c:pt>
                <c:pt idx="17">
                  <c:v>3691.2</c:v>
                </c:pt>
                <c:pt idx="18">
                  <c:v>3669.2903225806454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56-4569-90D8-79CE16F76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0515464"/>
        <c:axId val="500523008"/>
      </c:lineChart>
      <c:catAx>
        <c:axId val="500515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523008"/>
        <c:crosses val="autoZero"/>
        <c:auto val="1"/>
        <c:lblAlgn val="ctr"/>
        <c:lblOffset val="100"/>
        <c:noMultiLvlLbl val="0"/>
      </c:catAx>
      <c:valAx>
        <c:axId val="50052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515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534120734908122E-2"/>
          <c:y val="0.19752837316580493"/>
          <c:w val="0.87014453737215902"/>
          <c:h val="0.71631348817999807"/>
        </c:manualLayout>
      </c:layout>
      <c:lineChart>
        <c:grouping val="standard"/>
        <c:varyColors val="0"/>
        <c:ser>
          <c:idx val="0"/>
          <c:order val="0"/>
          <c:spPr>
            <a:ln w="762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Sheet1!$A$59:$A$89</c:f>
              <c:strCache>
                <c:ptCount val="31"/>
                <c:pt idx="0">
                  <c:v>Jan 2015</c:v>
                </c:pt>
                <c:pt idx="6">
                  <c:v>Jul 2015</c:v>
                </c:pt>
                <c:pt idx="12">
                  <c:v>Jan 2016</c:v>
                </c:pt>
                <c:pt idx="18">
                  <c:v>Jul 2016</c:v>
                </c:pt>
                <c:pt idx="24">
                  <c:v>Jan 2017</c:v>
                </c:pt>
                <c:pt idx="30">
                  <c:v>Jul 2017</c:v>
                </c:pt>
              </c:strCache>
            </c:strRef>
          </c:cat>
          <c:val>
            <c:numRef>
              <c:f>Sheet1!$D$59:$D$89</c:f>
              <c:numCache>
                <c:formatCode>0</c:formatCode>
                <c:ptCount val="31"/>
                <c:pt idx="0">
                  <c:v>2296.2258064516127</c:v>
                </c:pt>
                <c:pt idx="1">
                  <c:v>2454.6071428571427</c:v>
                </c:pt>
                <c:pt idx="2">
                  <c:v>2671.6774193548385</c:v>
                </c:pt>
                <c:pt idx="3">
                  <c:v>2724.7666666666669</c:v>
                </c:pt>
                <c:pt idx="4">
                  <c:v>2862.6774193548385</c:v>
                </c:pt>
                <c:pt idx="5">
                  <c:v>3113.7333333333331</c:v>
                </c:pt>
                <c:pt idx="6">
                  <c:v>3127.483870967742</c:v>
                </c:pt>
                <c:pt idx="7">
                  <c:v>3244.2903225806454</c:v>
                </c:pt>
                <c:pt idx="8">
                  <c:v>3278.2333333333331</c:v>
                </c:pt>
                <c:pt idx="9">
                  <c:v>3247.516129032258</c:v>
                </c:pt>
                <c:pt idx="10">
                  <c:v>3199.3</c:v>
                </c:pt>
                <c:pt idx="11">
                  <c:v>2800.1612903225805</c:v>
                </c:pt>
                <c:pt idx="12">
                  <c:v>2992.6774193548385</c:v>
                </c:pt>
                <c:pt idx="13">
                  <c:v>3205.5</c:v>
                </c:pt>
                <c:pt idx="14">
                  <c:v>3326.4193548387098</c:v>
                </c:pt>
                <c:pt idx="15">
                  <c:v>2904.4</c:v>
                </c:pt>
                <c:pt idx="16">
                  <c:v>2930.1935483870966</c:v>
                </c:pt>
                <c:pt idx="17">
                  <c:v>3125.3333333333335</c:v>
                </c:pt>
                <c:pt idx="18">
                  <c:v>3017.0967741935483</c:v>
                </c:pt>
                <c:pt idx="19">
                  <c:v>2895.1612903225805</c:v>
                </c:pt>
                <c:pt idx="20">
                  <c:v>2869.2</c:v>
                </c:pt>
                <c:pt idx="21">
                  <c:v>2327.3548387096776</c:v>
                </c:pt>
                <c:pt idx="22">
                  <c:v>2152.9333333333334</c:v>
                </c:pt>
                <c:pt idx="23">
                  <c:v>1909.516129032258</c:v>
                </c:pt>
                <c:pt idx="24">
                  <c:v>2086.6774193548385</c:v>
                </c:pt>
                <c:pt idx="25">
                  <c:v>2154.3571428571427</c:v>
                </c:pt>
                <c:pt idx="26">
                  <c:v>2258.9032258064517</c:v>
                </c:pt>
                <c:pt idx="27">
                  <c:v>2253.4</c:v>
                </c:pt>
                <c:pt idx="28">
                  <c:v>2449.5483870967741</c:v>
                </c:pt>
                <c:pt idx="29">
                  <c:v>2591.7333333333331</c:v>
                </c:pt>
                <c:pt idx="30">
                  <c:v>2330.8709677419356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9D-4BED-8958-7C2510227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6988056"/>
        <c:axId val="506988384"/>
      </c:lineChart>
      <c:catAx>
        <c:axId val="50698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988384"/>
        <c:crosses val="autoZero"/>
        <c:auto val="1"/>
        <c:lblAlgn val="ctr"/>
        <c:lblOffset val="100"/>
        <c:noMultiLvlLbl val="0"/>
      </c:catAx>
      <c:valAx>
        <c:axId val="50698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988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Link LRT Average Weekday</a:t>
            </a:r>
            <a:r>
              <a:rPr lang="en-US" sz="2400" baseline="0" dirty="0"/>
              <a:t> Boarding</a:t>
            </a:r>
          </a:p>
          <a:p>
            <a:pPr>
              <a:defRPr/>
            </a:pPr>
            <a:r>
              <a:rPr lang="en-US" sz="2000" dirty="0"/>
              <a:t>SeaTac</a:t>
            </a:r>
            <a:r>
              <a:rPr lang="en-US" sz="2000" baseline="0" dirty="0"/>
              <a:t> Station Q1</a:t>
            </a:r>
            <a:endParaRPr lang="en-US" sz="2000" dirty="0"/>
          </a:p>
        </c:rich>
      </c:tx>
      <c:layout>
        <c:manualLayout>
          <c:xMode val="edge"/>
          <c:yMode val="edge"/>
          <c:x val="0.18004761904761907"/>
          <c:y val="3.7869817780078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13648293963255"/>
          <c:y val="0.23231481481481481"/>
          <c:w val="0.87753018372703417"/>
          <c:h val="0.641767279090113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SeaTac!$A$3:$A$5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SeaTac!$B$3:$B$5</c:f>
              <c:numCache>
                <c:formatCode>General</c:formatCode>
                <c:ptCount val="3"/>
                <c:pt idx="0">
                  <c:v>5710</c:v>
                </c:pt>
                <c:pt idx="1">
                  <c:v>4748</c:v>
                </c:pt>
                <c:pt idx="2" formatCode="#,##0">
                  <c:v>4774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C-4C5B-8F7B-D4348DFFB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378032"/>
        <c:axId val="388370816"/>
      </c:barChart>
      <c:catAx>
        <c:axId val="38837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370816"/>
        <c:crosses val="autoZero"/>
        <c:auto val="1"/>
        <c:lblAlgn val="ctr"/>
        <c:lblOffset val="100"/>
        <c:noMultiLvlLbl val="0"/>
      </c:catAx>
      <c:valAx>
        <c:axId val="388370816"/>
        <c:scaling>
          <c:orientation val="minMax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37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PDX Annual Enplanements</a:t>
            </a:r>
          </a:p>
          <a:p>
            <a:pPr>
              <a:defRPr/>
            </a:pPr>
            <a:r>
              <a:rPr lang="en-US" sz="2400"/>
              <a:t>Passen</a:t>
            </a:r>
            <a:r>
              <a:rPr lang="en-US" sz="2400" baseline="0"/>
              <a:t>gers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76033767670394"/>
          <c:y val="0.20066817271592322"/>
          <c:w val="0.86320110134586059"/>
          <c:h val="0.56549427063965019"/>
        </c:manualLayout>
      </c:layout>
      <c:lineChart>
        <c:grouping val="standard"/>
        <c:varyColors val="0"/>
        <c:ser>
          <c:idx val="0"/>
          <c:order val="0"/>
          <c:spPr>
            <a:ln w="762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'Enplaned Passengers'!$A$4:$A$24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'Enplaned Passengers'!$B$4:$B$24</c:f>
              <c:numCache>
                <c:formatCode>_(* #,##0_);_(* \(#,##0\);_(* "-"??_);_(@_)</c:formatCode>
                <c:ptCount val="21"/>
                <c:pt idx="0">
                  <c:v>6399539</c:v>
                </c:pt>
                <c:pt idx="1">
                  <c:v>6476615</c:v>
                </c:pt>
                <c:pt idx="2">
                  <c:v>6843103</c:v>
                </c:pt>
                <c:pt idx="3">
                  <c:v>6885707</c:v>
                </c:pt>
                <c:pt idx="4">
                  <c:v>6340602</c:v>
                </c:pt>
                <c:pt idx="5">
                  <c:v>6115728</c:v>
                </c:pt>
                <c:pt idx="6">
                  <c:v>6201628</c:v>
                </c:pt>
                <c:pt idx="7">
                  <c:v>6516230</c:v>
                </c:pt>
                <c:pt idx="8">
                  <c:v>6937418</c:v>
                </c:pt>
                <c:pt idx="9">
                  <c:v>7016403</c:v>
                </c:pt>
                <c:pt idx="10">
                  <c:v>7327954</c:v>
                </c:pt>
                <c:pt idx="11">
                  <c:v>7150714</c:v>
                </c:pt>
                <c:pt idx="12">
                  <c:v>6472267</c:v>
                </c:pt>
                <c:pt idx="13">
                  <c:v>6594269</c:v>
                </c:pt>
                <c:pt idx="14">
                  <c:v>6843910</c:v>
                </c:pt>
                <c:pt idx="15">
                  <c:v>7192518</c:v>
                </c:pt>
                <c:pt idx="16">
                  <c:v>7491749</c:v>
                </c:pt>
                <c:pt idx="17">
                  <c:v>7938482</c:v>
                </c:pt>
                <c:pt idx="18">
                  <c:v>8414893</c:v>
                </c:pt>
                <c:pt idx="19">
                  <c:v>8845434</c:v>
                </c:pt>
                <c:pt idx="20">
                  <c:v>9168105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7C-4B77-8638-841C912C9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4235104"/>
        <c:axId val="514239040"/>
      </c:lineChart>
      <c:catAx>
        <c:axId val="51423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239040"/>
        <c:crosses val="autoZero"/>
        <c:auto val="1"/>
        <c:lblAlgn val="ctr"/>
        <c:lblOffset val="100"/>
        <c:noMultiLvlLbl val="0"/>
      </c:catAx>
      <c:valAx>
        <c:axId val="514239040"/>
        <c:scaling>
          <c:orientation val="minMax"/>
          <c:min val="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23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TNC</a:t>
            </a:r>
            <a:r>
              <a:rPr lang="en-US" sz="2800" baseline="0" dirty="0"/>
              <a:t> Transactions</a:t>
            </a:r>
          </a:p>
          <a:p>
            <a:pPr>
              <a:defRPr/>
            </a:pPr>
            <a:r>
              <a:rPr lang="en-US" sz="2000" baseline="0" dirty="0"/>
              <a:t>Monthly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480407378655135E-2"/>
          <c:y val="0.229917255442109"/>
          <c:w val="0.93460879449927914"/>
          <c:h val="0.6625431471160419"/>
        </c:manualLayout>
      </c:layout>
      <c:lineChart>
        <c:grouping val="standard"/>
        <c:varyColors val="0"/>
        <c:ser>
          <c:idx val="0"/>
          <c:order val="0"/>
          <c:spPr>
            <a:ln w="603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'2015-2018'!$B$111:$B$147</c:f>
              <c:strCache>
                <c:ptCount val="37"/>
                <c:pt idx="0">
                  <c:v>May 2015</c:v>
                </c:pt>
                <c:pt idx="8">
                  <c:v>Jan 2016</c:v>
                </c:pt>
                <c:pt idx="14">
                  <c:v>Jul 2016</c:v>
                </c:pt>
                <c:pt idx="20">
                  <c:v>Jan 2017</c:v>
                </c:pt>
                <c:pt idx="26">
                  <c:v>Jul 2017</c:v>
                </c:pt>
                <c:pt idx="32">
                  <c:v>Jan 2018</c:v>
                </c:pt>
                <c:pt idx="36">
                  <c:v>May 18</c:v>
                </c:pt>
              </c:strCache>
            </c:strRef>
          </c:cat>
          <c:val>
            <c:numRef>
              <c:f>'2015-2018'!$C$111:$C$147</c:f>
              <c:numCache>
                <c:formatCode>General</c:formatCode>
                <c:ptCount val="37"/>
                <c:pt idx="0">
                  <c:v>10167</c:v>
                </c:pt>
                <c:pt idx="1">
                  <c:v>17033</c:v>
                </c:pt>
                <c:pt idx="2">
                  <c:v>22001</c:v>
                </c:pt>
                <c:pt idx="3">
                  <c:v>30205</c:v>
                </c:pt>
                <c:pt idx="4">
                  <c:v>31934</c:v>
                </c:pt>
                <c:pt idx="5">
                  <c:v>36731</c:v>
                </c:pt>
                <c:pt idx="6">
                  <c:v>36295</c:v>
                </c:pt>
                <c:pt idx="7">
                  <c:v>40800</c:v>
                </c:pt>
                <c:pt idx="8">
                  <c:v>39107</c:v>
                </c:pt>
                <c:pt idx="9">
                  <c:v>43041</c:v>
                </c:pt>
                <c:pt idx="10">
                  <c:v>52206</c:v>
                </c:pt>
                <c:pt idx="11">
                  <c:v>56754</c:v>
                </c:pt>
                <c:pt idx="12">
                  <c:v>68981</c:v>
                </c:pt>
                <c:pt idx="13">
                  <c:v>72359</c:v>
                </c:pt>
                <c:pt idx="14">
                  <c:v>82705</c:v>
                </c:pt>
                <c:pt idx="15">
                  <c:v>91453</c:v>
                </c:pt>
                <c:pt idx="16">
                  <c:v>95969</c:v>
                </c:pt>
                <c:pt idx="17">
                  <c:v>100229</c:v>
                </c:pt>
                <c:pt idx="18">
                  <c:v>98659</c:v>
                </c:pt>
                <c:pt idx="19">
                  <c:v>99084</c:v>
                </c:pt>
                <c:pt idx="20">
                  <c:v>96367</c:v>
                </c:pt>
                <c:pt idx="21">
                  <c:v>93566</c:v>
                </c:pt>
                <c:pt idx="22">
                  <c:v>118874</c:v>
                </c:pt>
                <c:pt idx="23">
                  <c:v>116888</c:v>
                </c:pt>
                <c:pt idx="24">
                  <c:v>134010</c:v>
                </c:pt>
                <c:pt idx="25">
                  <c:v>141523</c:v>
                </c:pt>
                <c:pt idx="26">
                  <c:v>140897</c:v>
                </c:pt>
                <c:pt idx="27">
                  <c:v>159398</c:v>
                </c:pt>
                <c:pt idx="28">
                  <c:v>147668</c:v>
                </c:pt>
                <c:pt idx="29">
                  <c:v>155789</c:v>
                </c:pt>
                <c:pt idx="30">
                  <c:v>150112</c:v>
                </c:pt>
                <c:pt idx="31">
                  <c:v>146516</c:v>
                </c:pt>
                <c:pt idx="32">
                  <c:v>135273</c:v>
                </c:pt>
                <c:pt idx="33">
                  <c:v>135495</c:v>
                </c:pt>
                <c:pt idx="34">
                  <c:v>164845</c:v>
                </c:pt>
                <c:pt idx="35">
                  <c:v>161910</c:v>
                </c:pt>
                <c:pt idx="36">
                  <c:v>180546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0B-4FB2-86E9-F9183B875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4799808"/>
        <c:axId val="384797840"/>
      </c:lineChart>
      <c:catAx>
        <c:axId val="38479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797840"/>
        <c:crosses val="autoZero"/>
        <c:auto val="1"/>
        <c:lblAlgn val="ctr"/>
        <c:lblOffset val="100"/>
        <c:noMultiLvlLbl val="0"/>
      </c:catAx>
      <c:valAx>
        <c:axId val="38479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79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Airport Parking Transaction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8273816125097"/>
          <c:y val="0.13258276451335721"/>
          <c:w val="0.82108448900634823"/>
          <c:h val="0.78449234060219686"/>
        </c:manualLayout>
      </c:layout>
      <c:lineChart>
        <c:grouping val="standard"/>
        <c:varyColors val="0"/>
        <c:ser>
          <c:idx val="0"/>
          <c:order val="0"/>
          <c:spPr>
            <a:ln w="762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Sheet1!$L$3:$L$38</c:f>
              <c:strCache>
                <c:ptCount val="36"/>
                <c:pt idx="0">
                  <c:v>Jul 2014</c:v>
                </c:pt>
                <c:pt idx="6">
                  <c:v>Jan 2015</c:v>
                </c:pt>
                <c:pt idx="12">
                  <c:v>Jul 2015</c:v>
                </c:pt>
                <c:pt idx="18">
                  <c:v>Jan 2016</c:v>
                </c:pt>
                <c:pt idx="24">
                  <c:v>Jul 2016</c:v>
                </c:pt>
                <c:pt idx="30">
                  <c:v>Jan 2017</c:v>
                </c:pt>
                <c:pt idx="35">
                  <c:v>Jun 2017</c:v>
                </c:pt>
              </c:strCache>
            </c:strRef>
          </c:cat>
          <c:val>
            <c:numRef>
              <c:f>Sheet1!$M$3:$M$38</c:f>
              <c:numCache>
                <c:formatCode>General</c:formatCode>
                <c:ptCount val="36"/>
                <c:pt idx="0">
                  <c:v>196413</c:v>
                </c:pt>
                <c:pt idx="1">
                  <c:v>197194</c:v>
                </c:pt>
                <c:pt idx="2">
                  <c:v>161069</c:v>
                </c:pt>
                <c:pt idx="3">
                  <c:v>166658</c:v>
                </c:pt>
                <c:pt idx="4">
                  <c:v>155133</c:v>
                </c:pt>
                <c:pt idx="5">
                  <c:v>182503</c:v>
                </c:pt>
                <c:pt idx="6">
                  <c:v>155520</c:v>
                </c:pt>
                <c:pt idx="7">
                  <c:v>134139</c:v>
                </c:pt>
                <c:pt idx="8">
                  <c:v>165408</c:v>
                </c:pt>
                <c:pt idx="9">
                  <c:v>155936</c:v>
                </c:pt>
                <c:pt idx="10">
                  <c:v>171239</c:v>
                </c:pt>
                <c:pt idx="11">
                  <c:v>197768</c:v>
                </c:pt>
                <c:pt idx="12">
                  <c:v>213091</c:v>
                </c:pt>
                <c:pt idx="13">
                  <c:v>211177</c:v>
                </c:pt>
                <c:pt idx="14">
                  <c:v>173554</c:v>
                </c:pt>
                <c:pt idx="15">
                  <c:v>181606</c:v>
                </c:pt>
                <c:pt idx="16">
                  <c:v>176295</c:v>
                </c:pt>
                <c:pt idx="17">
                  <c:v>201578</c:v>
                </c:pt>
                <c:pt idx="18">
                  <c:v>165575</c:v>
                </c:pt>
                <c:pt idx="19">
                  <c:v>148353</c:v>
                </c:pt>
                <c:pt idx="20">
                  <c:v>181417</c:v>
                </c:pt>
                <c:pt idx="21">
                  <c:v>164599</c:v>
                </c:pt>
                <c:pt idx="22">
                  <c:v>183781</c:v>
                </c:pt>
                <c:pt idx="23">
                  <c:v>202796</c:v>
                </c:pt>
                <c:pt idx="24">
                  <c:v>208451</c:v>
                </c:pt>
                <c:pt idx="25">
                  <c:v>210210</c:v>
                </c:pt>
                <c:pt idx="26">
                  <c:v>176086</c:v>
                </c:pt>
                <c:pt idx="27">
                  <c:v>180920</c:v>
                </c:pt>
                <c:pt idx="28">
                  <c:v>170917</c:v>
                </c:pt>
                <c:pt idx="29">
                  <c:v>190306</c:v>
                </c:pt>
                <c:pt idx="30">
                  <c:v>153740</c:v>
                </c:pt>
                <c:pt idx="31">
                  <c:v>137362</c:v>
                </c:pt>
                <c:pt idx="32">
                  <c:v>171327</c:v>
                </c:pt>
                <c:pt idx="33">
                  <c:v>167294</c:v>
                </c:pt>
                <c:pt idx="34">
                  <c:v>178531</c:v>
                </c:pt>
                <c:pt idx="35">
                  <c:v>197446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5A-4D6E-8279-3CC442E05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779032"/>
        <c:axId val="514231168"/>
      </c:lineChart>
      <c:catAx>
        <c:axId val="38977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231168"/>
        <c:crosses val="autoZero"/>
        <c:auto val="1"/>
        <c:lblAlgn val="ctr"/>
        <c:lblOffset val="100"/>
        <c:noMultiLvlLbl val="0"/>
      </c:catAx>
      <c:valAx>
        <c:axId val="51423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779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Auto</a:t>
            </a:r>
            <a:r>
              <a:rPr lang="en-US" sz="3200" b="1" baseline="0" dirty="0"/>
              <a:t> Mode Share</a:t>
            </a:r>
            <a:endParaRPr lang="en-US" sz="3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'Mode Share'!$R$25</c:f>
              <c:strCache>
                <c:ptCount val="1"/>
                <c:pt idx="0">
                  <c:v>Auto Mode</c:v>
                </c:pt>
              </c:strCache>
            </c:strRef>
          </c:tx>
          <c:spPr>
            <a:ln w="88900" cap="rnd">
              <a:solidFill>
                <a:schemeClr val="tx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'Mode Share'!$Q$26:$Q$47</c:f>
              <c:numCache>
                <c:formatCode>General</c:formatCode>
                <c:ptCount val="22"/>
                <c:pt idx="0">
                  <c:v>1990</c:v>
                </c:pt>
                <c:pt idx="1">
                  <c:v>1993</c:v>
                </c:pt>
                <c:pt idx="2">
                  <c:v>1997</c:v>
                </c:pt>
                <c:pt idx="3">
                  <c:v>1999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'Mode Share'!$R$26:$R$47</c:f>
              <c:numCache>
                <c:formatCode>0</c:formatCode>
                <c:ptCount val="22"/>
                <c:pt idx="0">
                  <c:v>61</c:v>
                </c:pt>
                <c:pt idx="1">
                  <c:v>64</c:v>
                </c:pt>
                <c:pt idx="2">
                  <c:v>66</c:v>
                </c:pt>
                <c:pt idx="3">
                  <c:v>65</c:v>
                </c:pt>
                <c:pt idx="4">
                  <c:v>54</c:v>
                </c:pt>
                <c:pt idx="5">
                  <c:v>56</c:v>
                </c:pt>
                <c:pt idx="6">
                  <c:v>61</c:v>
                </c:pt>
                <c:pt idx="7">
                  <c:v>61</c:v>
                </c:pt>
                <c:pt idx="8">
                  <c:v>57</c:v>
                </c:pt>
                <c:pt idx="9">
                  <c:v>55</c:v>
                </c:pt>
                <c:pt idx="10">
                  <c:v>61</c:v>
                </c:pt>
                <c:pt idx="11">
                  <c:v>56</c:v>
                </c:pt>
                <c:pt idx="12">
                  <c:v>55</c:v>
                </c:pt>
                <c:pt idx="13">
                  <c:v>55</c:v>
                </c:pt>
                <c:pt idx="14">
                  <c:v>57</c:v>
                </c:pt>
                <c:pt idx="15">
                  <c:v>62</c:v>
                </c:pt>
                <c:pt idx="16">
                  <c:v>56</c:v>
                </c:pt>
                <c:pt idx="17">
                  <c:v>52</c:v>
                </c:pt>
                <c:pt idx="18">
                  <c:v>57</c:v>
                </c:pt>
                <c:pt idx="19">
                  <c:v>52</c:v>
                </c:pt>
                <c:pt idx="20">
                  <c:v>51.1</c:v>
                </c:pt>
                <c:pt idx="21">
                  <c:v>48.2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6-4E4D-A3C0-B21135177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496784"/>
        <c:axId val="444499080"/>
      </c:lineChart>
      <c:catAx>
        <c:axId val="44449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499080"/>
        <c:crosses val="autoZero"/>
        <c:auto val="1"/>
        <c:lblAlgn val="ctr"/>
        <c:lblOffset val="100"/>
        <c:noMultiLvlLbl val="0"/>
      </c:catAx>
      <c:valAx>
        <c:axId val="444499080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49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TNC Mode Share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'Mode Share'!$Y$6:$Y$9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'Mode Share'!$Z$6:$Z$9</c:f>
              <c:numCache>
                <c:formatCode>0%</c:formatCode>
                <c:ptCount val="4"/>
                <c:pt idx="0">
                  <c:v>4.0000000000000001E-3</c:v>
                </c:pt>
                <c:pt idx="1">
                  <c:v>0.05</c:v>
                </c:pt>
                <c:pt idx="2">
                  <c:v>0.11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5-4C4E-8309-03286218E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4719992"/>
        <c:axId val="664722288"/>
      </c:barChart>
      <c:catAx>
        <c:axId val="664719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722288"/>
        <c:crosses val="autoZero"/>
        <c:auto val="1"/>
        <c:lblAlgn val="ctr"/>
        <c:lblOffset val="100"/>
        <c:noMultiLvlLbl val="0"/>
      </c:catAx>
      <c:valAx>
        <c:axId val="66472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719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0.26561</cdr:x>
      <cdr:y>0.83327</cdr:y>
    </cdr:from>
    <cdr:to>
      <cdr:x>0.43644</cdr:x>
      <cdr:y>0.96752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F49EE7A-09B6-41A3-996D-E78C1A7B613C}"/>
            </a:ext>
          </a:extLst>
        </cdr:cNvPr>
        <cdr:cNvSpPr txBox="1"/>
      </cdr:nvSpPr>
      <cdr:spPr>
        <a:xfrm xmlns:a="http://schemas.openxmlformats.org/drawingml/2006/main">
          <a:off x="1416783" y="3353341"/>
          <a:ext cx="911207" cy="540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Before</a:t>
          </a:r>
        </a:p>
      </cdr:txBody>
    </cdr:sp>
  </cdr:relSizeAnchor>
  <cdr:relSizeAnchor xmlns:cdr="http://schemas.openxmlformats.org/drawingml/2006/chartDrawing">
    <cdr:from>
      <cdr:x>0.70694</cdr:x>
      <cdr:y>0.24402</cdr:y>
    </cdr:from>
    <cdr:to>
      <cdr:x>0.87778</cdr:x>
      <cdr:y>0.37828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487C16A-3AAC-4A2F-8512-24F55AD7DBC2}"/>
            </a:ext>
          </a:extLst>
        </cdr:cNvPr>
        <cdr:cNvSpPr txBox="1"/>
      </cdr:nvSpPr>
      <cdr:spPr>
        <a:xfrm xmlns:a="http://schemas.openxmlformats.org/drawingml/2006/main">
          <a:off x="3770818" y="982013"/>
          <a:ext cx="911261" cy="540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After</a:t>
          </a:r>
        </a:p>
      </cdr:txBody>
    </cdr:sp>
  </cdr:relSizeAnchor>
  <cdr:relSizeAnchor xmlns:cdr="http://schemas.openxmlformats.org/drawingml/2006/chartDrawing">
    <cdr:from>
      <cdr:x>0.71661</cdr:x>
      <cdr:y>0.1375</cdr:y>
    </cdr:from>
    <cdr:to>
      <cdr:x>0.85415</cdr:x>
      <cdr:y>0.24402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B3949E9-7687-4CC7-B46F-054A794C3157}"/>
            </a:ext>
          </a:extLst>
        </cdr:cNvPr>
        <cdr:cNvSpPr txBox="1"/>
      </cdr:nvSpPr>
      <cdr:spPr>
        <a:xfrm xmlns:a="http://schemas.openxmlformats.org/drawingml/2006/main">
          <a:off x="3822405" y="553359"/>
          <a:ext cx="733647" cy="428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14%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0.13324</cdr:x>
      <cdr:y>0.0225</cdr:y>
    </cdr:from>
    <cdr:to>
      <cdr:x>0.75847</cdr:x>
      <cdr:y>0.14442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C4FEE5E-955C-49F2-9FB1-2865624945E9}"/>
            </a:ext>
          </a:extLst>
        </cdr:cNvPr>
        <cdr:cNvSpPr txBox="1"/>
      </cdr:nvSpPr>
      <cdr:spPr>
        <a:xfrm xmlns:a="http://schemas.openxmlformats.org/drawingml/2006/main">
          <a:off x="710695" y="90554"/>
          <a:ext cx="3334994" cy="490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SeaTac</a:t>
          </a:r>
          <a:r>
            <a:rPr lang="en-US" sz="2000" baseline="0" dirty="0">
              <a:solidFill>
                <a:schemeClr val="tx1"/>
              </a:solidFill>
            </a:rPr>
            <a:t> Taxi Average Daily Trips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0.28636</cdr:y>
    </cdr:from>
    <cdr:to>
      <cdr:x>0.6653</cdr:x>
      <cdr:y>0.46652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07B2D7F-C465-43FF-B3EA-2007EA8345CE}"/>
            </a:ext>
          </a:extLst>
        </cdr:cNvPr>
        <cdr:cNvSpPr txBox="1"/>
      </cdr:nvSpPr>
      <cdr:spPr>
        <a:xfrm xmlns:a="http://schemas.openxmlformats.org/drawingml/2006/main">
          <a:off x="2667000" y="1152412"/>
          <a:ext cx="881699" cy="725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rPr>
            <a:t></a:t>
          </a:r>
        </a:p>
        <a:p xmlns:a="http://schemas.openxmlformats.org/drawingml/2006/main">
          <a:pPr algn="ctr"/>
          <a:r>
            <a:rPr lang="en-US" sz="2000" b="1" dirty="0">
              <a:solidFill>
                <a:schemeClr val="accent1">
                  <a:lumMod val="75000"/>
                </a:schemeClr>
              </a:solidFill>
            </a:rPr>
            <a:t>TNC's</a:t>
          </a:r>
        </a:p>
      </cdr:txBody>
    </cdr:sp>
  </cdr:relSizeAnchor>
  <cdr:relSizeAnchor xmlns:cdr="http://schemas.openxmlformats.org/drawingml/2006/chartDrawing">
    <cdr:from>
      <cdr:x>0.66312</cdr:x>
      <cdr:y>0.53016</cdr:y>
    </cdr:from>
    <cdr:to>
      <cdr:x>1</cdr:x>
      <cdr:y>0.7838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7C8E9AD-39B6-425C-A953-710B4FA65FEE}"/>
            </a:ext>
          </a:extLst>
        </cdr:cNvPr>
        <cdr:cNvSpPr txBox="1"/>
      </cdr:nvSpPr>
      <cdr:spPr>
        <a:xfrm xmlns:a="http://schemas.openxmlformats.org/drawingml/2006/main">
          <a:off x="3537098" y="2133521"/>
          <a:ext cx="1796902" cy="1020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chemeClr val="tx1"/>
              </a:solidFill>
            </a:rPr>
            <a:t>25% reduction month over month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0.34097</cdr:x>
      <cdr:y>0.42245</cdr:y>
    </cdr:from>
    <cdr:to>
      <cdr:x>0.5093</cdr:x>
      <cdr:y>0.7419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650D36C-30C8-450A-A27A-598F7436C78C}"/>
            </a:ext>
          </a:extLst>
        </cdr:cNvPr>
        <cdr:cNvSpPr txBox="1"/>
      </cdr:nvSpPr>
      <cdr:spPr>
        <a:xfrm xmlns:a="http://schemas.openxmlformats.org/drawingml/2006/main">
          <a:off x="1818733" y="1700071"/>
          <a:ext cx="897885" cy="1285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chemeClr val="accent1">
                  <a:lumMod val="60000"/>
                  <a:lumOff val="40000"/>
                </a:schemeClr>
              </a:solidFill>
            </a:rPr>
            <a:t>TNCs</a:t>
          </a:r>
        </a:p>
        <a:p xmlns:a="http://schemas.openxmlformats.org/drawingml/2006/main">
          <a:pPr algn="ctr"/>
          <a:r>
            <a:rPr lang="en-US" sz="2000" b="1" dirty="0">
              <a:solidFill>
                <a:schemeClr val="accent1">
                  <a:lumMod val="60000"/>
                  <a:lumOff val="40000"/>
                </a:schemeClr>
              </a:solidFill>
              <a:sym typeface="Wingdings" panose="05000000000000000000" pitchFamily="2" charset="2"/>
            </a:rPr>
            <a:t></a:t>
          </a:r>
          <a:endParaRPr lang="en-US" sz="2000" b="1" dirty="0">
            <a:solidFill>
              <a:schemeClr val="accent1">
                <a:lumMod val="60000"/>
                <a:lumOff val="4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0.32846</cdr:x>
      <cdr:y>0.13031</cdr:y>
    </cdr:from>
    <cdr:to>
      <cdr:x>0.44887</cdr:x>
      <cdr:y>0.40718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5111F8A-BC02-439A-923C-3FC74252A235}"/>
            </a:ext>
          </a:extLst>
        </cdr:cNvPr>
        <cdr:cNvSpPr txBox="1"/>
      </cdr:nvSpPr>
      <cdr:spPr>
        <a:xfrm xmlns:a="http://schemas.openxmlformats.org/drawingml/2006/main">
          <a:off x="3554058" y="539887"/>
          <a:ext cx="1302884" cy="1147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dirty="0">
              <a:solidFill>
                <a:srgbClr val="FF0000"/>
              </a:solidFill>
            </a:rPr>
            <a:t>TNC's</a:t>
          </a:r>
        </a:p>
        <a:p xmlns:a="http://schemas.openxmlformats.org/drawingml/2006/main">
          <a:r>
            <a:rPr lang="en-US" sz="2800" b="1" dirty="0">
              <a:solidFill>
                <a:srgbClr val="FF0000"/>
              </a:solidFill>
            </a:rPr>
            <a:t>↓</a:t>
          </a:r>
        </a:p>
      </cdr:txBody>
    </cdr:sp>
  </cdr:relSizeAnchor>
  <cdr:relSizeAnchor xmlns:cdr="http://schemas.openxmlformats.org/drawingml/2006/chartDrawing">
    <cdr:from>
      <cdr:x>0.6799</cdr:x>
      <cdr:y>0.10948</cdr:y>
    </cdr:from>
    <cdr:to>
      <cdr:x>0.89961</cdr:x>
      <cdr:y>0.40974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DBBCAD2-D606-4012-A63D-BD503BAEE1FF}"/>
            </a:ext>
          </a:extLst>
        </cdr:cNvPr>
        <cdr:cNvSpPr txBox="1"/>
      </cdr:nvSpPr>
      <cdr:spPr>
        <a:xfrm xmlns:a="http://schemas.openxmlformats.org/drawingml/2006/main">
          <a:off x="7356835" y="453603"/>
          <a:ext cx="2377271" cy="1243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rgbClr val="FF0000"/>
              </a:solidFill>
            </a:rPr>
            <a:t>    250 space </a:t>
          </a:r>
        </a:p>
        <a:p xmlns:a="http://schemas.openxmlformats.org/drawingml/2006/main">
          <a:r>
            <a:rPr lang="en-US" sz="2400" b="1" dirty="0">
              <a:solidFill>
                <a:srgbClr val="FF0000"/>
              </a:solidFill>
              <a:sym typeface="Wingdings" panose="05000000000000000000" pitchFamily="2" charset="2"/>
            </a:rPr>
            <a:t> </a:t>
          </a:r>
          <a:r>
            <a:rPr lang="en-US" sz="2400" b="1" dirty="0">
              <a:solidFill>
                <a:srgbClr val="FF0000"/>
              </a:solidFill>
            </a:rPr>
            <a:t>reduction</a:t>
          </a:r>
        </a:p>
        <a:p xmlns:a="http://schemas.openxmlformats.org/drawingml/2006/main">
          <a:endParaRPr lang="en-US" sz="2400" b="1" dirty="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0.78366</cdr:x>
      <cdr:y>0.17348</cdr:y>
    </cdr:from>
    <cdr:to>
      <cdr:x>0.9114</cdr:x>
      <cdr:y>0.40598</cdr:y>
    </cdr:to>
    <cdr:sp macro="" textlink="">
      <cdr:nvSpPr>
        <cdr:cNvPr id="2" name="Arrow: Down 1">
          <a:extLst xmlns:a="http://schemas.openxmlformats.org/drawingml/2006/main">
            <a:ext uri="{FF2B5EF4-FFF2-40B4-BE49-F238E27FC236}">
              <a16:creationId xmlns:a16="http://schemas.microsoft.com/office/drawing/2014/main" id="{712CDACE-650B-4C32-BFE3-FCFFF9CFD1AA}"/>
            </a:ext>
          </a:extLst>
        </cdr:cNvPr>
        <cdr:cNvSpPr/>
      </cdr:nvSpPr>
      <cdr:spPr>
        <a:xfrm xmlns:a="http://schemas.openxmlformats.org/drawingml/2006/main">
          <a:off x="8479464" y="698130"/>
          <a:ext cx="1382234" cy="935666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000" b="1" dirty="0"/>
            <a:t>TNC</a:t>
          </a:r>
        </a:p>
      </cdr:txBody>
    </cdr:sp>
  </cdr:relSizeAnchor>
  <cdr:relSizeAnchor xmlns:cdr="http://schemas.openxmlformats.org/drawingml/2006/chartDrawing">
    <cdr:from>
      <cdr:x>0.19582</cdr:x>
      <cdr:y>0.11477</cdr:y>
    </cdr:from>
    <cdr:to>
      <cdr:x>0.30784</cdr:x>
      <cdr:y>0.34727</cdr:y>
    </cdr:to>
    <cdr:sp macro="" textlink="">
      <cdr:nvSpPr>
        <cdr:cNvPr id="3" name="Arrow: Down 2">
          <a:extLst xmlns:a="http://schemas.openxmlformats.org/drawingml/2006/main">
            <a:ext uri="{FF2B5EF4-FFF2-40B4-BE49-F238E27FC236}">
              <a16:creationId xmlns:a16="http://schemas.microsoft.com/office/drawing/2014/main" id="{16FA7DFC-DA0A-49E7-8464-DDE271930B1E}"/>
            </a:ext>
          </a:extLst>
        </cdr:cNvPr>
        <cdr:cNvSpPr/>
      </cdr:nvSpPr>
      <cdr:spPr>
        <a:xfrm xmlns:a="http://schemas.openxmlformats.org/drawingml/2006/main">
          <a:off x="2118832" y="461851"/>
          <a:ext cx="1212111" cy="935666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/>
            <a:t>LRT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AB8A-40D2-459B-96EF-F860E0BD8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1DC79-B885-470B-8A36-ACFC37A26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3CC3D-CE76-49EE-9DFA-04647FD72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E8C0-6129-4619-BE46-4C6E0D192AD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DF680-9982-4E89-A562-DE4D7F46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A948D-AAEC-44F2-ADF0-58276A4D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ADCB-4020-4860-87BE-DA709169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E7966-CFFB-4B2A-AC0C-FFEA2A50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2E765-4CB1-49F3-BF96-FEE96D70D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54B78-4C05-4142-95D3-51C5AF06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E8C0-6129-4619-BE46-4C6E0D192AD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B1770-735C-4AFB-8438-4489DCB1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34F49-7D06-4483-8EDA-C4CFE35D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ADCB-4020-4860-87BE-DA709169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9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2018 Texas/</a:t>
            </a:r>
            <a:r>
              <a:rPr lang="en-US" dirty="0" err="1"/>
              <a:t>WesternITE</a:t>
            </a:r>
            <a:r>
              <a:rPr lang="en-US" dirty="0"/>
              <a:t> Annual Meeting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2B93E8-02CE-4BF2-9076-9205B2726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665" y="6207964"/>
            <a:ext cx="959069" cy="6500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F8CD-72B1-4622-B9AE-A659C189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38008-4274-45A3-9937-4E908DB1C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C8EB-EF15-41EA-8200-F4C8266D4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E8C0-6129-4619-BE46-4C6E0D192AD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7716D-D598-443A-A990-B40724A27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38931-62A8-42DB-BB43-995F9489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ADCB-4020-4860-87BE-DA709169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99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EA6C3-29E3-45D3-AEA4-5BEAECDD5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6D7CE-7E73-4A9D-B96E-8E7020FD2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E6FCA-B4DC-49CD-867E-119EE7B9C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CC454-5D3E-42B8-8860-BD522DFA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E8C0-6129-4619-BE46-4C6E0D192AD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307B8-4B7D-4F92-A02B-BA7D0F35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C6D55-7769-4D0C-A14B-5B70FDCA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ADCB-4020-4860-87BE-DA709169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97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1520D-3C8F-4754-AE57-EA0009FF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FF3F2-07FE-4345-B809-78182143F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A5E64-41A2-482C-AC1D-26195C856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C1246C-D156-46EA-9122-D5719D96D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ED6DF-0013-4084-A2DD-C3C65F501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291D7A-2F05-4F90-BA71-3BC5CAE05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E8C0-6129-4619-BE46-4C6E0D192AD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A5F461-4B0E-4DE3-8D2B-4BED70E8D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76BBCF-07A1-42EA-B1D5-68ACC2E1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ADCB-4020-4860-87BE-DA709169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62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5491-F0E5-47AB-A2D5-731A1E78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222BF-0C99-4758-8322-F58A8EE7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E8C0-6129-4619-BE46-4C6E0D192AD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C2379-2360-4A9F-854C-335953BB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7605C-1DA5-4E56-8DE4-DA2FB24E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ADCB-4020-4860-87BE-DA709169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99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C151A-E485-4273-9006-44C9025C6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E8C0-6129-4619-BE46-4C6E0D192AD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50F70-6203-48F4-AA63-E7B6F739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5C6B3-9F54-421D-A97B-9590518F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ADCB-4020-4860-87BE-DA709169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58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E22FC-D507-45E1-8F61-765D546B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FE5F8-AED0-44FE-966E-5F4487149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E3583-8449-48C1-A3F0-CDD283818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1BCF2-F6AD-4EFB-86B3-E87C8F8EC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E8C0-6129-4619-BE46-4C6E0D192AD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E1849-C36A-4019-9BC7-72C14D11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38176-082D-408B-888D-EC7ECB88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ADCB-4020-4860-87BE-DA709169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67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663F-A7F7-45DD-8C6D-4C169015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095F1-5BA1-4264-9B30-1040887D2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3ADE8-A265-4F0B-BF3A-2133D5E93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3F98B-9184-49C4-B6B4-9389E502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E8C0-6129-4619-BE46-4C6E0D192AD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39D49-75CC-43EA-A1CF-970FF8DF9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104BA-C3AE-4B33-B776-889FFDA6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ADCB-4020-4860-87BE-DA709169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44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53FB-81CE-4BA9-A3C0-A5B0C182C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837E7-980F-4742-9A43-6288C7C55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5A518-D6C0-41F6-A18A-DBCAD282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E8C0-6129-4619-BE46-4C6E0D192AD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EAB3A-0FFB-47B1-8588-F3321165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35538-05B9-4B60-AFD3-EB45B082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ADCB-4020-4860-87BE-DA709169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49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3C249-5423-4C43-9FF7-DDC20B2DC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42295-EBB8-46D0-9D29-33A5C4EBA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40F7-A1AD-4119-BFF5-AB1C045F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E8C0-6129-4619-BE46-4C6E0D192AD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82DEC-9A46-4641-BBA0-7856D86A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6B684-1377-48DD-82BF-97246A5A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ADCB-4020-4860-87BE-DA709169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6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2018 Texas/</a:t>
            </a:r>
            <a:r>
              <a:rPr lang="en-US" dirty="0" err="1"/>
              <a:t>WesternITE</a:t>
            </a:r>
            <a:r>
              <a:rPr lang="en-US" dirty="0"/>
              <a:t> Annual Meeting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8FB6D5-722A-4A7B-870C-B8B46FBA0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640" y="6147997"/>
            <a:ext cx="891277" cy="6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2018 Texas/</a:t>
            </a:r>
            <a:r>
              <a:rPr lang="en-US" dirty="0" err="1"/>
              <a:t>WesternITE</a:t>
            </a:r>
            <a:r>
              <a:rPr lang="en-US" dirty="0"/>
              <a:t> Annual Meeting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843FC6-D64D-419E-8085-975D752BB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640" y="6204046"/>
            <a:ext cx="964850" cy="653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2018 Texas/</a:t>
            </a:r>
            <a:r>
              <a:rPr lang="en-US" dirty="0" err="1"/>
              <a:t>WesternITE</a:t>
            </a:r>
            <a:r>
              <a:rPr lang="en-US" dirty="0"/>
              <a:t> Annual Meeting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0FC977-F0ED-494F-A6CA-BBF76FAF62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169571"/>
            <a:ext cx="960629" cy="6510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71667-43F0-4434-A2F5-3C04965E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CAF2F-AE24-49B2-A1A4-7882A4F9D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907FB-0C54-400F-9EC3-9D4ACD39F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CE8C0-6129-4619-BE46-4C6E0D192AD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7F59F-BD02-48C5-9879-4B98F9B2F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95EBA-B42C-4711-B4F7-967B41D5D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7ADCB-4020-4860-87BE-DA709169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0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06BD-EDA7-4700-B8CA-FE44F0FE6E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Ride share impacts on airport Mode share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ABBAD-3D77-4969-BE9B-0BA4B85EC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398" y="3770430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Ransford</a:t>
            </a:r>
            <a:r>
              <a:rPr lang="en-US" dirty="0"/>
              <a:t> S. McCourt, PE, PTOE</a:t>
            </a:r>
          </a:p>
          <a:p>
            <a:r>
              <a:rPr lang="en-US" dirty="0"/>
              <a:t>DKS Associates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575A14-5F30-4989-9732-45FCA2A37258}"/>
              </a:ext>
            </a:extLst>
          </p:cNvPr>
          <p:cNvSpPr txBox="1"/>
          <p:nvPr/>
        </p:nvSpPr>
        <p:spPr>
          <a:xfrm>
            <a:off x="7559748" y="6400800"/>
            <a:ext cx="506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October 2018 ITE San Diego Section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38E62-52E2-4F06-9FB3-A32C436CF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75" y="5840492"/>
            <a:ext cx="137160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7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8A3-C95A-4ED4-B78F-2BB61811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DC – DCA Airport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418B8E-0A82-4846-8760-FAC7221592A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46776"/>
            <a:ext cx="5334000" cy="251861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DCF582-4B87-4076-9A07-D74C78991145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47000"/>
            <a:ext cx="5334000" cy="2518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B8D29E-4819-4399-B52B-A51607C3D29B}"/>
              </a:ext>
            </a:extLst>
          </p:cNvPr>
          <p:cNvSpPr txBox="1"/>
          <p:nvPr/>
        </p:nvSpPr>
        <p:spPr>
          <a:xfrm>
            <a:off x="8484781" y="5975497"/>
            <a:ext cx="370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Metropolitan Washington COG</a:t>
            </a:r>
          </a:p>
        </p:txBody>
      </p:sp>
    </p:spTree>
    <p:extLst>
      <p:ext uri="{BB962C8B-B14F-4D97-AF65-F5344CB8AC3E}">
        <p14:creationId xmlns:p14="http://schemas.microsoft.com/office/powerpoint/2010/main" val="3313394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8923-BF9D-487E-8502-EFAF83D6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Seattle – </a:t>
            </a:r>
            <a:r>
              <a:rPr lang="en-US" dirty="0" err="1"/>
              <a:t>Seatac</a:t>
            </a:r>
            <a:r>
              <a:rPr lang="en-US" dirty="0"/>
              <a:t> airport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39E2609-0362-482E-ACE8-F6395689099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693358"/>
              </p:ext>
            </p:extLst>
          </p:nvPr>
        </p:nvGraphicFramePr>
        <p:xfrm>
          <a:off x="457200" y="1605513"/>
          <a:ext cx="5562600" cy="4527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72D995D-3EA8-4AFC-BCD9-8A53A71A7F8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0398458"/>
              </p:ext>
            </p:extLst>
          </p:nvPr>
        </p:nvGraphicFramePr>
        <p:xfrm>
          <a:off x="6576236" y="1991911"/>
          <a:ext cx="53340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235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12CE-B18A-427B-B927-9D112AAE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Seattle – </a:t>
            </a:r>
            <a:r>
              <a:rPr lang="en-US" dirty="0" err="1"/>
              <a:t>Seatac</a:t>
            </a:r>
            <a:r>
              <a:rPr lang="en-US" dirty="0"/>
              <a:t> airport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66147-4AB0-4D17-9D0C-32F5EF292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2194559"/>
            <a:ext cx="6019801" cy="4024125"/>
          </a:xfrm>
        </p:spPr>
        <p:txBody>
          <a:bodyPr/>
          <a:lstStyle/>
          <a:p>
            <a:r>
              <a:rPr lang="en-US" b="1" dirty="0"/>
              <a:t>Compare last five months of 2015 &amp; 2016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Ground Travel (less private auto) +20%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TNC’s 160% of trip growth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Limos, Charters, Vans, Buses -5%	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C56C11C-BD31-48D5-A51D-26C67E1999A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7828853"/>
              </p:ext>
            </p:extLst>
          </p:nvPr>
        </p:nvGraphicFramePr>
        <p:xfrm>
          <a:off x="334911" y="2193925"/>
          <a:ext cx="53340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30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034A-DDCC-4ADF-8368-5105BBFB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Portland – PDX Airport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A4B778-AF6D-4347-A5A7-83635D09E8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812329"/>
              </p:ext>
            </p:extLst>
          </p:nvPr>
        </p:nvGraphicFramePr>
        <p:xfrm>
          <a:off x="441251" y="1796902"/>
          <a:ext cx="11605437" cy="4848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9812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6AC56-7434-4B09-811D-FE0D33674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Portland – PDX Airport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27C19BE-3E38-4C64-9500-2ADE973EC3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713491"/>
              </p:ext>
            </p:extLst>
          </p:nvPr>
        </p:nvGraphicFramePr>
        <p:xfrm>
          <a:off x="685800" y="1828801"/>
          <a:ext cx="10820400" cy="43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341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6D11-E82E-490C-B577-5C9A81E3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Portland – PDX Airport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A74FF6-1365-4968-874B-EC4BD6631F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755248"/>
              </p:ext>
            </p:extLst>
          </p:nvPr>
        </p:nvGraphicFramePr>
        <p:xfrm>
          <a:off x="1111103" y="2057401"/>
          <a:ext cx="10820400" cy="414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296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C7CA-EBC2-4BD0-94F2-C4A894A7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Portland – PDX Airport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B37711-6CDE-47BF-BA44-DAAC29F23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155405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7688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21CB-B31C-4EB5-B16E-BD343B48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Portland – </a:t>
            </a:r>
            <a:r>
              <a:rPr lang="en-US" dirty="0" err="1"/>
              <a:t>pdx</a:t>
            </a:r>
            <a:r>
              <a:rPr lang="en-US" dirty="0"/>
              <a:t> Airport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E215235-E7BA-452D-89F1-4256E21713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555015"/>
              </p:ext>
            </p:extLst>
          </p:nvPr>
        </p:nvGraphicFramePr>
        <p:xfrm>
          <a:off x="754911" y="2184991"/>
          <a:ext cx="11080898" cy="3654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5293">
                  <a:extLst>
                    <a:ext uri="{9D8B030D-6E8A-4147-A177-3AD203B41FA5}">
                      <a16:colId xmlns:a16="http://schemas.microsoft.com/office/drawing/2014/main" val="3101142549"/>
                    </a:ext>
                  </a:extLst>
                </a:gridCol>
                <a:gridCol w="1207189">
                  <a:extLst>
                    <a:ext uri="{9D8B030D-6E8A-4147-A177-3AD203B41FA5}">
                      <a16:colId xmlns:a16="http://schemas.microsoft.com/office/drawing/2014/main" val="1425478764"/>
                    </a:ext>
                  </a:extLst>
                </a:gridCol>
                <a:gridCol w="1548416">
                  <a:extLst>
                    <a:ext uri="{9D8B030D-6E8A-4147-A177-3AD203B41FA5}">
                      <a16:colId xmlns:a16="http://schemas.microsoft.com/office/drawing/2014/main" val="961083702"/>
                    </a:ext>
                  </a:extLst>
                </a:gridCol>
              </a:tblGrid>
              <a:tr h="38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</a:rPr>
                        <a:t>Arrival Mode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u="none" strike="noStrike" dirty="0">
                          <a:effectLst/>
                        </a:rPr>
                        <a:t>2015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u="none" strike="noStrike" dirty="0">
                          <a:effectLst/>
                        </a:rPr>
                        <a:t>2018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61836057"/>
                  </a:ext>
                </a:extLst>
              </a:tr>
              <a:tr h="70793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Private vehicle, and was dropped off at the curb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>
                          <a:effectLst/>
                        </a:rPr>
                        <a:t>40%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32%</a:t>
                      </a:r>
                      <a:endParaRPr lang="en-US" sz="2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33044342"/>
                  </a:ext>
                </a:extLst>
              </a:tr>
              <a:tr h="38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Rental car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>
                          <a:effectLst/>
                        </a:rPr>
                        <a:t>19%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>
                          <a:effectLst/>
                        </a:rPr>
                        <a:t>20%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68589614"/>
                  </a:ext>
                </a:extLst>
              </a:tr>
              <a:tr h="439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Private vehicle, and parked in PDX garage/lot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>
                          <a:effectLst/>
                        </a:rPr>
                        <a:t>17%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>
                          <a:effectLst/>
                        </a:rPr>
                        <a:t>16%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52805567"/>
                  </a:ext>
                </a:extLst>
              </a:tr>
              <a:tr h="38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TNC: Uber/Lyft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>
                          <a:effectLst/>
                        </a:rPr>
                        <a:t>0%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13%</a:t>
                      </a:r>
                      <a:endParaRPr lang="en-US" sz="2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96514689"/>
                  </a:ext>
                </a:extLst>
              </a:tr>
              <a:tr h="38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Light Rail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 dirty="0">
                          <a:effectLst/>
                        </a:rPr>
                        <a:t>7%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>
                          <a:effectLst/>
                        </a:rPr>
                        <a:t>6%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63860592"/>
                  </a:ext>
                </a:extLst>
              </a:tr>
              <a:tr h="38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Taxi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 dirty="0">
                          <a:effectLst/>
                        </a:rPr>
                        <a:t>5%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3%</a:t>
                      </a:r>
                      <a:endParaRPr lang="en-US" sz="2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0056013"/>
                  </a:ext>
                </a:extLst>
              </a:tr>
              <a:tr h="38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Hotel Shuttle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 dirty="0">
                          <a:effectLst/>
                        </a:rPr>
                        <a:t>9%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6%</a:t>
                      </a:r>
                      <a:endParaRPr lang="en-US" sz="2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83208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482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9415-8E39-4618-A10F-2A3BCEC2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Portland – PDX Airport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6D1407-88A9-49F9-80E6-B3E729874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552368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900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9B2B-F340-4FA0-B434-540AF703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all mean?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689C008-EA68-4D8F-AD58-788FF6DA90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205831"/>
            <a:ext cx="5334000" cy="400050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0A093A-820E-45FA-8B1F-66CE141112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Curb space management is key</a:t>
            </a:r>
          </a:p>
          <a:p>
            <a:r>
              <a:rPr lang="en-US" sz="3200" dirty="0"/>
              <a:t>Dropping off at the curb and pick up space are the most impacted</a:t>
            </a:r>
          </a:p>
          <a:p>
            <a:r>
              <a:rPr lang="en-US" sz="3200" dirty="0"/>
              <a:t>Vehicle drops, taxi and shuttles are the next most impacted</a:t>
            </a:r>
          </a:p>
        </p:txBody>
      </p:sp>
    </p:spTree>
    <p:extLst>
      <p:ext uri="{BB962C8B-B14F-4D97-AF65-F5344CB8AC3E}">
        <p14:creationId xmlns:p14="http://schemas.microsoft.com/office/powerpoint/2010/main" val="52893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2C9BE9-939A-4170-A945-3D1387716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904" y="467831"/>
            <a:ext cx="7013604" cy="6288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502673-5291-4EFC-A6C5-34CDA18131C4}"/>
              </a:ext>
            </a:extLst>
          </p:cNvPr>
          <p:cNvSpPr txBox="1"/>
          <p:nvPr/>
        </p:nvSpPr>
        <p:spPr>
          <a:xfrm>
            <a:off x="701749" y="2169042"/>
            <a:ext cx="3615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New York Times</a:t>
            </a:r>
          </a:p>
          <a:p>
            <a:r>
              <a:rPr lang="en-US" dirty="0"/>
              <a:t>December 2017</a:t>
            </a:r>
          </a:p>
        </p:txBody>
      </p:sp>
    </p:spTree>
    <p:extLst>
      <p:ext uri="{BB962C8B-B14F-4D97-AF65-F5344CB8AC3E}">
        <p14:creationId xmlns:p14="http://schemas.microsoft.com/office/powerpoint/2010/main" val="4253844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2B39B-01B9-46D5-AD43-0ABBCD91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Curb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CDC5C-9076-46D9-8A8F-F1F0E7A33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91991"/>
            <a:ext cx="5334000" cy="4024125"/>
          </a:xfrm>
        </p:spPr>
        <p:txBody>
          <a:bodyPr>
            <a:normAutofit/>
          </a:bodyPr>
          <a:lstStyle/>
          <a:p>
            <a:r>
              <a:rPr lang="en-US" sz="3200" dirty="0"/>
              <a:t>Curb Space </a:t>
            </a:r>
            <a:r>
              <a:rPr lang="en-US" sz="3200" i="1" dirty="0"/>
              <a:t>Generation</a:t>
            </a:r>
          </a:p>
          <a:p>
            <a:r>
              <a:rPr lang="en-US" sz="3200" dirty="0"/>
              <a:t>Creation of curb zones</a:t>
            </a:r>
          </a:p>
          <a:p>
            <a:r>
              <a:rPr lang="en-US" sz="3200" dirty="0"/>
              <a:t>Shared curb space</a:t>
            </a:r>
          </a:p>
          <a:p>
            <a:r>
              <a:rPr lang="en-US" sz="3200" dirty="0"/>
              <a:t>Flex curb</a:t>
            </a:r>
          </a:p>
          <a:p>
            <a:r>
              <a:rPr lang="en-US" sz="3200" dirty="0"/>
              <a:t>Precision in pick-up point</a:t>
            </a:r>
          </a:p>
          <a:p>
            <a:pPr lvl="1"/>
            <a:r>
              <a:rPr lang="en-US" sz="2400" dirty="0"/>
              <a:t>Side of street</a:t>
            </a:r>
          </a:p>
          <a:p>
            <a:pPr lvl="1"/>
            <a:r>
              <a:rPr lang="en-US" sz="2400" i="1" dirty="0"/>
              <a:t>Address number for every building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5F82FE-0599-4CA2-AF3E-7EF88C59B1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61394" y="2488019"/>
            <a:ext cx="3840646" cy="246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02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8FAA8-CAB4-47F5-9F17-4051C6750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130" y="1420053"/>
            <a:ext cx="9624458" cy="506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C93D-9391-43D6-BA71-F5DF707A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 Diego Airport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0A9A6B-0ADB-49B8-98D1-41A3357666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1339850" y="2696171"/>
            <a:ext cx="4024313" cy="301823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932924-F0F8-405B-B678-8363BF0A33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-10366" b="30754"/>
          <a:stretch/>
        </p:blipFill>
        <p:spPr>
          <a:xfrm>
            <a:off x="6172200" y="2205831"/>
            <a:ext cx="5334000" cy="3184876"/>
          </a:xfrm>
        </p:spPr>
      </p:pic>
    </p:spTree>
    <p:extLst>
      <p:ext uri="{BB962C8B-B14F-4D97-AF65-F5344CB8AC3E}">
        <p14:creationId xmlns:p14="http://schemas.microsoft.com/office/powerpoint/2010/main" val="2790633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935908D-CA1D-4E68-B6D8-2F167CBF4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556" y="2194559"/>
            <a:ext cx="4790444" cy="2692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53730C-114C-44E0-9C38-419C638B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call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02758-FC63-44C2-BFD8-4B019065A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211" y="1631034"/>
            <a:ext cx="3549221" cy="4024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Signs</a:t>
            </a:r>
          </a:p>
          <a:p>
            <a:r>
              <a:rPr lang="en-US" sz="2800" dirty="0"/>
              <a:t>TNC</a:t>
            </a:r>
          </a:p>
          <a:p>
            <a:r>
              <a:rPr lang="en-US" sz="2800" dirty="0"/>
              <a:t>Ride Sharing</a:t>
            </a:r>
          </a:p>
          <a:p>
            <a:r>
              <a:rPr lang="en-US" sz="2800" dirty="0"/>
              <a:t>Ride Service</a:t>
            </a:r>
          </a:p>
          <a:p>
            <a:r>
              <a:rPr lang="en-US" sz="2800" dirty="0"/>
              <a:t>Smartphone App Ride</a:t>
            </a:r>
          </a:p>
          <a:p>
            <a:r>
              <a:rPr lang="en-US" sz="2800" dirty="0"/>
              <a:t>Ride Hailing</a:t>
            </a:r>
          </a:p>
          <a:p>
            <a:r>
              <a:rPr lang="en-US" sz="2800" dirty="0"/>
              <a:t>Pre-Arranged Rides</a:t>
            </a:r>
          </a:p>
          <a:p>
            <a:r>
              <a:rPr lang="en-US" sz="2800" dirty="0"/>
              <a:t>Brand Names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FDEA79-3F2D-430C-86F6-D84B16B988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66084" y="3791903"/>
            <a:ext cx="3473092" cy="2311185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063CA3-A6B3-4DB4-B582-F930D1067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432" y="2194559"/>
            <a:ext cx="3347957" cy="18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00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244326-2D94-498D-BB29-FFB669D12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03" y="1752165"/>
            <a:ext cx="6322098" cy="3557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CE3AF1-DF16-43CF-9043-C0DFFEDB1539}"/>
              </a:ext>
            </a:extLst>
          </p:cNvPr>
          <p:cNvSpPr txBox="1"/>
          <p:nvPr/>
        </p:nvSpPr>
        <p:spPr>
          <a:xfrm>
            <a:off x="414668" y="5198262"/>
            <a:ext cx="6326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 to :</a:t>
            </a:r>
          </a:p>
          <a:p>
            <a:r>
              <a:rPr lang="en-US" dirty="0"/>
              <a:t>Mike Coleman &amp; Michael Huggins, Port of Portland</a:t>
            </a:r>
          </a:p>
          <a:p>
            <a:endParaRPr lang="en-US" dirty="0"/>
          </a:p>
          <a:p>
            <a:r>
              <a:rPr lang="en-US" dirty="0"/>
              <a:t>Barry </a:t>
            </a:r>
            <a:r>
              <a:rPr lang="en-US" dirty="0" err="1"/>
              <a:t>Hennelly</a:t>
            </a:r>
            <a:r>
              <a:rPr lang="en-US" dirty="0"/>
              <a:t>, Port of Seattle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2EAE3-1744-4343-A357-D96DFA988B01}"/>
              </a:ext>
            </a:extLst>
          </p:cNvPr>
          <p:cNvSpPr txBox="1"/>
          <p:nvPr/>
        </p:nvSpPr>
        <p:spPr>
          <a:xfrm>
            <a:off x="1573619" y="978192"/>
            <a:ext cx="231999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latin typeface="Arial Black" panose="020B0A04020102020204" pitchFamily="34" charset="0"/>
              </a:rPr>
              <a:t>Q</a:t>
            </a:r>
            <a:r>
              <a:rPr lang="en-US" sz="4800" dirty="0">
                <a:latin typeface="Arial Black" panose="020B0A04020102020204" pitchFamily="34" charset="0"/>
              </a:rPr>
              <a:t>’s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6E46CF-7284-4D1F-B3B8-F182964DB3AC}"/>
              </a:ext>
            </a:extLst>
          </p:cNvPr>
          <p:cNvSpPr txBox="1"/>
          <p:nvPr/>
        </p:nvSpPr>
        <p:spPr>
          <a:xfrm>
            <a:off x="457198" y="3625699"/>
            <a:ext cx="425949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Randy McCourt</a:t>
            </a:r>
          </a:p>
          <a:p>
            <a:r>
              <a:rPr lang="en-US" dirty="0"/>
              <a:t>Principal, DKS Associates</a:t>
            </a:r>
          </a:p>
          <a:p>
            <a:r>
              <a:rPr lang="en-US" b="1" dirty="0">
                <a:solidFill>
                  <a:srgbClr val="FFC000"/>
                </a:solidFill>
              </a:rPr>
              <a:t>Randy.McCourt@dksassociates.com</a:t>
            </a:r>
          </a:p>
          <a:p>
            <a:r>
              <a:rPr lang="en-US" dirty="0"/>
              <a:t>(503) 243-3500</a:t>
            </a:r>
          </a:p>
        </p:txBody>
      </p:sp>
    </p:spTree>
    <p:extLst>
      <p:ext uri="{BB962C8B-B14F-4D97-AF65-F5344CB8AC3E}">
        <p14:creationId xmlns:p14="http://schemas.microsoft.com/office/powerpoint/2010/main" val="2696841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DD7B56-F22E-4A35-8ED5-23DE7BD2A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74"/>
          <a:stretch/>
        </p:blipFill>
        <p:spPr>
          <a:xfrm>
            <a:off x="1405181" y="1796902"/>
            <a:ext cx="9705841" cy="7070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B16DD-8F8D-4950-92E5-62D5E153A38D}"/>
              </a:ext>
            </a:extLst>
          </p:cNvPr>
          <p:cNvSpPr txBox="1"/>
          <p:nvPr/>
        </p:nvSpPr>
        <p:spPr>
          <a:xfrm>
            <a:off x="2753833" y="596573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Think Portland 2021 ITE Joint International/Western ITE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385536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682EF-A669-4B64-813A-36A585A5E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200" y="563525"/>
            <a:ext cx="7783911" cy="6113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3B035E-9DB6-4618-A3A4-872AF9F2A854}"/>
              </a:ext>
            </a:extLst>
          </p:cNvPr>
          <p:cNvSpPr txBox="1"/>
          <p:nvPr/>
        </p:nvSpPr>
        <p:spPr>
          <a:xfrm>
            <a:off x="701749" y="2169042"/>
            <a:ext cx="33554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San Francisco</a:t>
            </a:r>
          </a:p>
          <a:p>
            <a:r>
              <a:rPr lang="en-US" sz="3600" dirty="0"/>
              <a:t>Chronicle</a:t>
            </a:r>
          </a:p>
          <a:p>
            <a:r>
              <a:rPr lang="en-US" dirty="0"/>
              <a:t>December 2017</a:t>
            </a:r>
          </a:p>
        </p:txBody>
      </p:sp>
    </p:spTree>
    <p:extLst>
      <p:ext uri="{BB962C8B-B14F-4D97-AF65-F5344CB8AC3E}">
        <p14:creationId xmlns:p14="http://schemas.microsoft.com/office/powerpoint/2010/main" val="13448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AF0D-528B-4195-80B8-EAE21B51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F126E-3C9A-4F90-8DF8-BBF144053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03166"/>
            <a:ext cx="10820400" cy="4024125"/>
          </a:xfrm>
        </p:spPr>
        <p:txBody>
          <a:bodyPr/>
          <a:lstStyle/>
          <a:p>
            <a:r>
              <a:rPr lang="en-US" sz="3200" dirty="0"/>
              <a:t>Research into Mode Share Impacts at Airports</a:t>
            </a:r>
          </a:p>
          <a:p>
            <a:r>
              <a:rPr lang="en-US" sz="3200" dirty="0"/>
              <a:t>Ridesharing Data Case Studies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Washington, DC (DCA)</a:t>
            </a:r>
          </a:p>
          <a:p>
            <a:pPr lvl="1"/>
            <a:r>
              <a:rPr lang="en-US" dirty="0"/>
              <a:t>Seattle, WA (SEA)</a:t>
            </a:r>
          </a:p>
          <a:p>
            <a:pPr lvl="1"/>
            <a:r>
              <a:rPr lang="en-US" dirty="0"/>
              <a:t>Portland, OR (PDX)</a:t>
            </a:r>
          </a:p>
          <a:p>
            <a:pPr lvl="1"/>
            <a:endParaRPr lang="en-US" dirty="0"/>
          </a:p>
          <a:p>
            <a:r>
              <a:rPr lang="en-US" sz="3200" dirty="0"/>
              <a:t>What does it mean in terms of design going forward?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5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03DFF-EA21-456D-BD5E-2035A326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A18FA-9BE1-4BD8-BE20-8111B7E04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1956393"/>
            <a:ext cx="5512981" cy="4283558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1541463" algn="l"/>
              </a:tabLst>
            </a:pPr>
            <a:r>
              <a:rPr lang="en-US" sz="3200" dirty="0"/>
              <a:t>2012 - Initiated service</a:t>
            </a:r>
          </a:p>
          <a:p>
            <a:pPr marL="0" indent="0">
              <a:buNone/>
              <a:tabLst>
                <a:tab pos="1489075" algn="l"/>
              </a:tabLst>
            </a:pPr>
            <a:r>
              <a:rPr lang="en-US" sz="3200" dirty="0"/>
              <a:t>  2014 – Nashville 1</a:t>
            </a:r>
            <a:r>
              <a:rPr lang="en-US" sz="3200" baseline="30000" dirty="0"/>
              <a:t>st</a:t>
            </a:r>
            <a:r>
              <a:rPr lang="en-US" sz="3200" dirty="0"/>
              <a:t> airport 	with TNC agreement  </a:t>
            </a:r>
          </a:p>
          <a:p>
            <a:pPr marL="0" indent="0">
              <a:buNone/>
              <a:tabLst>
                <a:tab pos="1423988" algn="l"/>
              </a:tabLst>
            </a:pPr>
            <a:r>
              <a:rPr lang="en-US" sz="3200" dirty="0"/>
              <a:t>  2016 – Permitted at more 	than 90 airports</a:t>
            </a:r>
          </a:p>
          <a:p>
            <a:pPr marL="0" indent="0">
              <a:buNone/>
              <a:tabLst>
                <a:tab pos="1371600" algn="l"/>
              </a:tabLst>
            </a:pPr>
            <a:endParaRPr lang="en-US" sz="900" dirty="0"/>
          </a:p>
          <a:p>
            <a:pPr>
              <a:tabLst>
                <a:tab pos="1776413" algn="l"/>
              </a:tabLst>
            </a:pPr>
            <a:r>
              <a:rPr lang="en-US" sz="3200" dirty="0"/>
              <a:t>Today – Few airports do 	not 	have TNC 	access</a:t>
            </a:r>
          </a:p>
          <a:p>
            <a:pPr>
              <a:tabLst>
                <a:tab pos="1541463" algn="l"/>
              </a:tabLst>
            </a:pPr>
            <a:r>
              <a:rPr lang="en-US" sz="3200" dirty="0"/>
              <a:t>Quick disruptor 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089664-4084-46B2-883C-E670B3CF06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0131" y="2286000"/>
            <a:ext cx="5121048" cy="3625702"/>
          </a:xfrm>
        </p:spPr>
      </p:pic>
    </p:spTree>
    <p:extLst>
      <p:ext uri="{BB962C8B-B14F-4D97-AF65-F5344CB8AC3E}">
        <p14:creationId xmlns:p14="http://schemas.microsoft.com/office/powerpoint/2010/main" val="28775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03DFF-EA21-456D-BD5E-2035A326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A18FA-9BE1-4BD8-BE20-8111B7E049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tabLst>
                <a:tab pos="1541463" algn="l"/>
              </a:tabLst>
            </a:pPr>
            <a:r>
              <a:rPr lang="en-US" sz="4400" dirty="0"/>
              <a:t>The Why</a:t>
            </a:r>
          </a:p>
          <a:p>
            <a:pPr lvl="1">
              <a:tabLst>
                <a:tab pos="1541463" algn="l"/>
              </a:tabLst>
            </a:pPr>
            <a:r>
              <a:rPr lang="en-US" sz="3000" dirty="0"/>
              <a:t>Provide customer travel options</a:t>
            </a:r>
          </a:p>
          <a:p>
            <a:pPr lvl="1">
              <a:tabLst>
                <a:tab pos="1541463" algn="l"/>
              </a:tabLst>
            </a:pPr>
            <a:r>
              <a:rPr lang="en-US" sz="3000" dirty="0"/>
              <a:t>Reliable</a:t>
            </a:r>
          </a:p>
          <a:p>
            <a:pPr lvl="1">
              <a:tabLst>
                <a:tab pos="1541463" algn="l"/>
              </a:tabLst>
            </a:pPr>
            <a:r>
              <a:rPr lang="en-US" sz="3000" dirty="0"/>
              <a:t>Comfortable</a:t>
            </a:r>
          </a:p>
          <a:p>
            <a:pPr lvl="1">
              <a:tabLst>
                <a:tab pos="1541463" algn="l"/>
              </a:tabLst>
            </a:pPr>
            <a:r>
              <a:rPr lang="en-US" sz="3000" dirty="0"/>
              <a:t>Convenient</a:t>
            </a:r>
          </a:p>
          <a:p>
            <a:pPr lvl="1">
              <a:tabLst>
                <a:tab pos="1541463" algn="l"/>
              </a:tabLst>
            </a:pPr>
            <a:r>
              <a:rPr lang="en-US" sz="3000"/>
              <a:t>Cheaper</a:t>
            </a:r>
            <a:endParaRPr lang="en-US" sz="30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089664-4084-46B2-883C-E670B3CF06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0131" y="2286000"/>
            <a:ext cx="5121048" cy="3625702"/>
          </a:xfrm>
        </p:spPr>
      </p:pic>
    </p:spTree>
    <p:extLst>
      <p:ext uri="{BB962C8B-B14F-4D97-AF65-F5344CB8AC3E}">
        <p14:creationId xmlns:p14="http://schemas.microsoft.com/office/powerpoint/2010/main" val="347991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1552B-669F-4FAD-89CF-52E232F5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ACRP 84 Synthesis  </a:t>
            </a:r>
            <a:r>
              <a:rPr lang="en-US" sz="3200" dirty="0"/>
              <a:t>2017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1A5E2-A685-409B-8C78-878F9A7E2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035064"/>
            <a:ext cx="8957930" cy="4024125"/>
          </a:xfrm>
        </p:spPr>
        <p:txBody>
          <a:bodyPr/>
          <a:lstStyle/>
          <a:p>
            <a:r>
              <a:rPr lang="en-US" dirty="0"/>
              <a:t>Drop off at same curb area for private vehicles (63%)</a:t>
            </a:r>
          </a:p>
          <a:p>
            <a:r>
              <a:rPr lang="en-US" dirty="0"/>
              <a:t>Pick up at private or commercial vehicle curb space (85%)</a:t>
            </a:r>
          </a:p>
          <a:p>
            <a:r>
              <a:rPr lang="en-US" dirty="0"/>
              <a:t>Airports most commonly charge $2-$4 per trip</a:t>
            </a:r>
          </a:p>
          <a:p>
            <a:pPr lvl="1"/>
            <a:r>
              <a:rPr lang="en-US" dirty="0"/>
              <a:t>80% rely on rely on self reported trip data to TNCs</a:t>
            </a:r>
          </a:p>
          <a:p>
            <a:pPr lvl="1"/>
            <a:r>
              <a:rPr lang="en-US" dirty="0"/>
              <a:t>Technology increasing</a:t>
            </a:r>
          </a:p>
          <a:p>
            <a:pPr lvl="1"/>
            <a:r>
              <a:rPr lang="en-US" dirty="0"/>
              <a:t>Medium Airports - $500K to $5M</a:t>
            </a:r>
          </a:p>
          <a:p>
            <a:pPr lvl="1"/>
            <a:r>
              <a:rPr lang="en-US" dirty="0"/>
              <a:t>Large Airports - $1M to $20+</a:t>
            </a:r>
          </a:p>
          <a:p>
            <a:r>
              <a:rPr lang="en-US" dirty="0"/>
              <a:t>Half the Airports report increased congestion at curb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NOTE: Limited data set, </a:t>
            </a:r>
            <a:r>
              <a:rPr lang="en-US" dirty="0" err="1"/>
              <a:t>InterVISTA</a:t>
            </a:r>
            <a:r>
              <a:rPr lang="en-US" dirty="0"/>
              <a:t>, anecdotal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ABD359-E882-4A80-8AB5-62AE03B5C2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446" t="21443" r="54452" b="11580"/>
          <a:stretch/>
        </p:blipFill>
        <p:spPr>
          <a:xfrm>
            <a:off x="9953846" y="2197068"/>
            <a:ext cx="1552354" cy="20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8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1552B-669F-4FAD-89CF-52E232F5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ACRP 84 Synthesis  </a:t>
            </a:r>
            <a:r>
              <a:rPr lang="en-US" sz="3200" dirty="0"/>
              <a:t>2017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1A5E2-A685-409B-8C78-878F9A7E2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8957930" cy="4024125"/>
          </a:xfrm>
        </p:spPr>
        <p:txBody>
          <a:bodyPr/>
          <a:lstStyle/>
          <a:p>
            <a:r>
              <a:rPr lang="en-US" sz="3200" dirty="0"/>
              <a:t>Mode Choice changes</a:t>
            </a:r>
          </a:p>
          <a:p>
            <a:pPr lvl="2"/>
            <a:r>
              <a:rPr lang="en-US" sz="2800" dirty="0"/>
              <a:t>Taxi  - reduced 5%-30%</a:t>
            </a:r>
          </a:p>
          <a:p>
            <a:pPr lvl="2"/>
            <a:r>
              <a:rPr lang="en-US" sz="2800" dirty="0"/>
              <a:t>Shared Ride (vans) – reduced 18%-30%</a:t>
            </a:r>
          </a:p>
          <a:p>
            <a:pPr lvl="2"/>
            <a:r>
              <a:rPr lang="en-US" sz="2800" dirty="0"/>
              <a:t>Private vehicle – reduced 10-20%</a:t>
            </a:r>
          </a:p>
          <a:p>
            <a:pPr lvl="2"/>
            <a:r>
              <a:rPr lang="en-US" sz="2800" dirty="0"/>
              <a:t>Parking customers – reduced 5%-10%</a:t>
            </a:r>
          </a:p>
          <a:p>
            <a:pPr lvl="2"/>
            <a:r>
              <a:rPr lang="en-US" sz="2800" dirty="0"/>
              <a:t>Rental car transactions – reduced 13%</a:t>
            </a:r>
          </a:p>
          <a:p>
            <a:pPr lvl="2"/>
            <a:r>
              <a:rPr lang="en-US" sz="2800" dirty="0"/>
              <a:t>Limousine – little change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ABD359-E882-4A80-8AB5-62AE03B5C2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446" t="21443" r="54452" b="11580"/>
          <a:stretch/>
        </p:blipFill>
        <p:spPr>
          <a:xfrm>
            <a:off x="9953846" y="2197068"/>
            <a:ext cx="1552354" cy="20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8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5EF2-89A7-44E4-901F-F5B8AAD6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DC – DCA Airport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B37E1B-D094-4E1D-8A04-125770D5C22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54463"/>
            <a:ext cx="5334000" cy="2503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E7899F-9650-4572-8640-EC2A89718693}"/>
              </a:ext>
            </a:extLst>
          </p:cNvPr>
          <p:cNvSpPr txBox="1"/>
          <p:nvPr/>
        </p:nvSpPr>
        <p:spPr>
          <a:xfrm>
            <a:off x="8484781" y="5996763"/>
            <a:ext cx="370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Metropolitan Washington COG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940B5C1-A39A-4FCF-BE58-0BCA8625DC7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8613071"/>
              </p:ext>
            </p:extLst>
          </p:nvPr>
        </p:nvGraphicFramePr>
        <p:xfrm>
          <a:off x="101009" y="1972450"/>
          <a:ext cx="53340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437786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353</TotalTime>
  <Words>563</Words>
  <Application>Microsoft Office PowerPoint</Application>
  <PresentationFormat>Widescreen</PresentationFormat>
  <Paragraphs>152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Century Gothic</vt:lpstr>
      <vt:lpstr>Wingdings</vt:lpstr>
      <vt:lpstr>Vapor Trail</vt:lpstr>
      <vt:lpstr>Custom Design</vt:lpstr>
      <vt:lpstr>Ride share impacts on airport Mode share</vt:lpstr>
      <vt:lpstr>PowerPoint Presentation</vt:lpstr>
      <vt:lpstr>PowerPoint Presentation</vt:lpstr>
      <vt:lpstr>Agenda</vt:lpstr>
      <vt:lpstr>History</vt:lpstr>
      <vt:lpstr>History</vt:lpstr>
      <vt:lpstr>ACRP 84 Synthesis  2017 </vt:lpstr>
      <vt:lpstr>ACRP 84 Synthesis  2017 </vt:lpstr>
      <vt:lpstr>Washington DC – DCA Airport</vt:lpstr>
      <vt:lpstr>Washington DC – DCA Airport </vt:lpstr>
      <vt:lpstr>Seattle – Seatac airport</vt:lpstr>
      <vt:lpstr>Seattle – Seatac airport</vt:lpstr>
      <vt:lpstr>Portland – PDX Airport</vt:lpstr>
      <vt:lpstr>Portland – PDX Airport</vt:lpstr>
      <vt:lpstr>Portland – PDX Airport</vt:lpstr>
      <vt:lpstr>Portland – PDX Airport</vt:lpstr>
      <vt:lpstr>Portland – pdx Airport</vt:lpstr>
      <vt:lpstr>Portland – PDX Airport</vt:lpstr>
      <vt:lpstr>What does this all mean?</vt:lpstr>
      <vt:lpstr>Curb management</vt:lpstr>
      <vt:lpstr>PowerPoint Presentation</vt:lpstr>
      <vt:lpstr>SAN  Diego Airport</vt:lpstr>
      <vt:lpstr>What do you call it?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Ride hailing impacts on Mode share</dc:title>
  <dc:creator>Randy McCourt</dc:creator>
  <cp:lastModifiedBy>ITE San Diego</cp:lastModifiedBy>
  <cp:revision>35</cp:revision>
  <dcterms:created xsi:type="dcterms:W3CDTF">2018-06-19T18:21:35Z</dcterms:created>
  <dcterms:modified xsi:type="dcterms:W3CDTF">2018-10-30T00:37:53Z</dcterms:modified>
</cp:coreProperties>
</file>