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14"/>
  </p:notesMasterIdLst>
  <p:handoutMasterIdLst>
    <p:handoutMasterId r:id="rId15"/>
  </p:handoutMasterIdLst>
  <p:sldIdLst>
    <p:sldId id="372" r:id="rId5"/>
    <p:sldId id="401" r:id="rId6"/>
    <p:sldId id="385" r:id="rId7"/>
    <p:sldId id="386" r:id="rId8"/>
    <p:sldId id="408" r:id="rId9"/>
    <p:sldId id="407" r:id="rId10"/>
    <p:sldId id="409" r:id="rId11"/>
    <p:sldId id="403" r:id="rId12"/>
    <p:sldId id="400"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782EDF-ADD3-4ED3-A0B7-F73A093343B3}">
          <p14:sldIdLst>
            <p14:sldId id="372"/>
            <p14:sldId id="401"/>
            <p14:sldId id="385"/>
            <p14:sldId id="386"/>
            <p14:sldId id="408"/>
            <p14:sldId id="407"/>
            <p14:sldId id="409"/>
            <p14:sldId id="403"/>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gan, Marisa" initials="MMAN" lastIdx="8" clrIdx="0"/>
  <p:cmAuthor id="1" name="Mangan, Marisa" initials="MM" lastIdx="22" clrIdx="1">
    <p:extLst>
      <p:ext uri="{19B8F6BF-5375-455C-9EA6-DF929625EA0E}">
        <p15:presenceInfo xmlns:p15="http://schemas.microsoft.com/office/powerpoint/2012/main" userId="S-1-5-21-104687986-1973641148-1846952604-14896" providerId="AD"/>
      </p:ext>
    </p:extLst>
  </p:cmAuthor>
  <p:cmAuthor id="2" name="Meier, Antoinette" initials="MA" lastIdx="14" clrIdx="2">
    <p:extLst>
      <p:ext uri="{19B8F6BF-5375-455C-9EA6-DF929625EA0E}">
        <p15:presenceInfo xmlns:p15="http://schemas.microsoft.com/office/powerpoint/2012/main" userId="S-1-5-21-104687986-1973641148-1846952604-14636" providerId="AD"/>
      </p:ext>
    </p:extLst>
  </p:cmAuthor>
  <p:cmAuthor id="3" name="Wapner, Robyn" initials="WR" lastIdx="2" clrIdx="3">
    <p:extLst>
      <p:ext uri="{19B8F6BF-5375-455C-9EA6-DF929625EA0E}">
        <p15:presenceInfo xmlns:p15="http://schemas.microsoft.com/office/powerpoint/2012/main" userId="S-1-5-21-104687986-1973641148-1846952604-38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7949" autoAdjust="0"/>
  </p:normalViewPr>
  <p:slideViewPr>
    <p:cSldViewPr>
      <p:cViewPr varScale="1">
        <p:scale>
          <a:sx n="90" d="100"/>
          <a:sy n="90" d="100"/>
        </p:scale>
        <p:origin x="219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3" d="100"/>
          <a:sy n="53" d="100"/>
        </p:scale>
        <p:origin x="-282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2648B573-50E4-46E7-9B98-6DBACE46CDBB}" type="datetimeFigureOut">
              <a:rPr lang="en-US" smtClean="0"/>
              <a:t>10/31/2018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1E137DA7-39BF-4A85-9DFA-ECF5B52C4F1B}" type="slidenum">
              <a:rPr lang="en-US" smtClean="0"/>
              <a:t>‹#›</a:t>
            </a:fld>
            <a:endParaRPr lang="en-US" dirty="0"/>
          </a:p>
        </p:txBody>
      </p:sp>
    </p:spTree>
    <p:extLst>
      <p:ext uri="{BB962C8B-B14F-4D97-AF65-F5344CB8AC3E}">
        <p14:creationId xmlns:p14="http://schemas.microsoft.com/office/powerpoint/2010/main" val="356182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0726CD1-FEA5-4651-A26B-8FD4A0C3AE55}" type="datetimeFigureOut">
              <a:rPr lang="en-US" smtClean="0"/>
              <a:t>10/31/2018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31DA03BE-9503-4C12-81B5-C065DA080E19}" type="slidenum">
              <a:rPr lang="en-US" smtClean="0"/>
              <a:t>‹#›</a:t>
            </a:fld>
            <a:endParaRPr lang="en-US" dirty="0"/>
          </a:p>
        </p:txBody>
      </p:sp>
    </p:spTree>
    <p:extLst>
      <p:ext uri="{BB962C8B-B14F-4D97-AF65-F5344CB8AC3E}">
        <p14:creationId xmlns:p14="http://schemas.microsoft.com/office/powerpoint/2010/main" val="277651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A03BE-9503-4C12-81B5-C065DA080E19}" type="slidenum">
              <a:rPr lang="en-US" smtClean="0"/>
              <a:t>1</a:t>
            </a:fld>
            <a:endParaRPr lang="en-US" dirty="0"/>
          </a:p>
        </p:txBody>
      </p:sp>
    </p:spTree>
    <p:extLst>
      <p:ext uri="{BB962C8B-B14F-4D97-AF65-F5344CB8AC3E}">
        <p14:creationId xmlns:p14="http://schemas.microsoft.com/office/powerpoint/2010/main" val="44275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Faster than walking but slower than a sedan.</a:t>
            </a:r>
          </a:p>
          <a:p>
            <a:r>
              <a:rPr lang="en-US" dirty="0"/>
              <a:t>While this series of coordination meetings will focus on bikes and electric scooters, there are other low speed modes that could be included in this category. It’s also important to note that some of these could be personally owned or shared fleets. Space for operating and storing both will become very important.</a:t>
            </a:r>
          </a:p>
          <a:p>
            <a:endParaRPr lang="en-US" dirty="0"/>
          </a:p>
          <a:p>
            <a:r>
              <a:rPr lang="en-US" dirty="0"/>
              <a:t>All of these featured mobility options have some kind of speed cap that falls between 10 and 30 mph.</a:t>
            </a:r>
          </a:p>
          <a:p>
            <a:endParaRPr lang="en-US" dirty="0"/>
          </a:p>
          <a:p>
            <a:r>
              <a:rPr lang="en-US" dirty="0"/>
              <a:t>General motors EN-V - </a:t>
            </a:r>
            <a:r>
              <a:rPr lang="en-US" sz="1200" b="0" i="0" kern="1200" dirty="0">
                <a:solidFill>
                  <a:schemeClr val="tx1"/>
                </a:solidFill>
                <a:effectLst/>
                <a:latin typeface="+mn-lt"/>
                <a:ea typeface="+mn-ea"/>
                <a:cs typeface="+mn-cs"/>
              </a:rPr>
              <a:t> 2-seat urban electric concept car jointly developed by Segway Inc. and General Motors that can be driven normally or operated autonomously. Low speed vehicle – up to 25 mph like a NEV.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I’ll be mentioning NEVs again later in the discussion.</a:t>
            </a:r>
            <a:endParaRPr lang="en-US" dirty="0"/>
          </a:p>
        </p:txBody>
      </p:sp>
      <p:sp>
        <p:nvSpPr>
          <p:cNvPr id="4" name="Slide Number Placeholder 3"/>
          <p:cNvSpPr>
            <a:spLocks noGrp="1"/>
          </p:cNvSpPr>
          <p:nvPr>
            <p:ph type="sldNum" sz="quarter" idx="10"/>
          </p:nvPr>
        </p:nvSpPr>
        <p:spPr/>
        <p:txBody>
          <a:bodyPr/>
          <a:lstStyle/>
          <a:p>
            <a:fld id="{31DA03BE-9503-4C12-81B5-C065DA080E1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4004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Hub strategy – motorized solutions that help expand the reach of high-frequency transit beyond the first and last mile</a:t>
            </a:r>
          </a:p>
          <a:p>
            <a:endParaRPr lang="en-US" dirty="0"/>
          </a:p>
          <a:p>
            <a:r>
              <a:rPr lang="en-US" dirty="0"/>
              <a:t>Earlier this year, I presented the case for regional bikeshare coordination at various SANDAG working groups, and many jurisdictions concurred it was needed. Now that scooters have been deployed in the City of San Diego and there are additional cities contemplating them, we’ve updated this group to focus on both.</a:t>
            </a:r>
          </a:p>
          <a:p>
            <a:endParaRPr lang="en-US" dirty="0"/>
          </a:p>
          <a:p>
            <a:r>
              <a:rPr lang="en-US" dirty="0"/>
              <a:t>We can leverage this group to share updates on </a:t>
            </a:r>
            <a:r>
              <a:rPr lang="en-US" dirty="0" err="1"/>
              <a:t>micromobility</a:t>
            </a:r>
            <a:r>
              <a:rPr lang="en-US" dirty="0"/>
              <a:t> planning and implementation around the region including providing feedback on experience with various </a:t>
            </a:r>
            <a:r>
              <a:rPr lang="en-US" dirty="0" err="1"/>
              <a:t>micromobility</a:t>
            </a:r>
            <a:r>
              <a:rPr lang="en-US" dirty="0"/>
              <a:t> models and providers.</a:t>
            </a:r>
          </a:p>
          <a:p>
            <a:endParaRPr lang="en-US" dirty="0"/>
          </a:p>
          <a:p>
            <a:r>
              <a:rPr lang="en-US" dirty="0"/>
              <a:t>SANDAG staff will contribute to the effort by compiling bikeshare regulation and policy best</a:t>
            </a:r>
          </a:p>
          <a:p>
            <a:r>
              <a:rPr lang="en-US" dirty="0"/>
              <a:t>practices. Additionally, our agency’s experience with regional data collection and analysis can help inform local cities’ near and</a:t>
            </a:r>
          </a:p>
          <a:p>
            <a:r>
              <a:rPr lang="en-US" dirty="0"/>
              <a:t>long-term mobility network planning and development of transportation demand management policies and programs.</a:t>
            </a:r>
          </a:p>
        </p:txBody>
      </p:sp>
      <p:sp>
        <p:nvSpPr>
          <p:cNvPr id="4" name="Slide Number Placeholder 3"/>
          <p:cNvSpPr>
            <a:spLocks noGrp="1"/>
          </p:cNvSpPr>
          <p:nvPr>
            <p:ph type="sldNum" sz="quarter" idx="10"/>
          </p:nvPr>
        </p:nvSpPr>
        <p:spPr/>
        <p:txBody>
          <a:bodyPr/>
          <a:lstStyle/>
          <a:p>
            <a:fld id="{31DA03BE-9503-4C12-81B5-C065DA080E1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7007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A03BE-9503-4C12-81B5-C065DA080E19}" type="slidenum">
              <a:rPr lang="en-US" smtClean="0"/>
              <a:t>4</a:t>
            </a:fld>
            <a:endParaRPr lang="en-US" dirty="0"/>
          </a:p>
        </p:txBody>
      </p:sp>
    </p:spTree>
    <p:extLst>
      <p:ext uri="{BB962C8B-B14F-4D97-AF65-F5344CB8AC3E}">
        <p14:creationId xmlns:p14="http://schemas.microsoft.com/office/powerpoint/2010/main" val="194754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to all:</a:t>
            </a:r>
          </a:p>
          <a:p>
            <a:r>
              <a:rPr lang="en-US" dirty="0"/>
              <a:t>Permit programs and associated fees</a:t>
            </a:r>
          </a:p>
          <a:p>
            <a:r>
              <a:rPr lang="en-US" dirty="0"/>
              <a:t>Minimum data sharing requirements including user surveys</a:t>
            </a:r>
          </a:p>
          <a:p>
            <a:r>
              <a:rPr lang="en-US" dirty="0"/>
              <a:t>Fleet size minimums with potential for expansion</a:t>
            </a:r>
          </a:p>
          <a:p>
            <a:endParaRPr lang="en-US" dirty="0"/>
          </a:p>
        </p:txBody>
      </p:sp>
      <p:sp>
        <p:nvSpPr>
          <p:cNvPr id="4" name="Slide Number Placeholder 3"/>
          <p:cNvSpPr>
            <a:spLocks noGrp="1"/>
          </p:cNvSpPr>
          <p:nvPr>
            <p:ph type="sldNum" sz="quarter" idx="10"/>
          </p:nvPr>
        </p:nvSpPr>
        <p:spPr/>
        <p:txBody>
          <a:bodyPr/>
          <a:lstStyle/>
          <a:p>
            <a:fld id="{31DA03BE-9503-4C12-81B5-C065DA080E19}" type="slidenum">
              <a:rPr lang="en-US" smtClean="0"/>
              <a:t>5</a:t>
            </a:fld>
            <a:endParaRPr lang="en-US" dirty="0"/>
          </a:p>
        </p:txBody>
      </p:sp>
    </p:spTree>
    <p:extLst>
      <p:ext uri="{BB962C8B-B14F-4D97-AF65-F5344CB8AC3E}">
        <p14:creationId xmlns:p14="http://schemas.microsoft.com/office/powerpoint/2010/main" val="285639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Handful of ways the data can help us.</a:t>
            </a:r>
          </a:p>
          <a:p>
            <a:endParaRPr lang="en-US" dirty="0"/>
          </a:p>
        </p:txBody>
      </p:sp>
      <p:sp>
        <p:nvSpPr>
          <p:cNvPr id="4" name="Slide Number Placeholder 3"/>
          <p:cNvSpPr>
            <a:spLocks noGrp="1"/>
          </p:cNvSpPr>
          <p:nvPr>
            <p:ph type="sldNum" sz="quarter" idx="10"/>
          </p:nvPr>
        </p:nvSpPr>
        <p:spPr/>
        <p:txBody>
          <a:bodyPr/>
          <a:lstStyle/>
          <a:p>
            <a:fld id="{31DA03BE-9503-4C12-81B5-C065DA080E19}" type="slidenum">
              <a:rPr lang="en-US" smtClean="0"/>
              <a:t>6</a:t>
            </a:fld>
            <a:endParaRPr lang="en-US" dirty="0"/>
          </a:p>
        </p:txBody>
      </p:sp>
    </p:spTree>
    <p:extLst>
      <p:ext uri="{BB962C8B-B14F-4D97-AF65-F5344CB8AC3E}">
        <p14:creationId xmlns:p14="http://schemas.microsoft.com/office/powerpoint/2010/main" val="250023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Handful of ways the data can help us.</a:t>
            </a:r>
          </a:p>
          <a:p>
            <a:endParaRPr lang="en-US" dirty="0"/>
          </a:p>
        </p:txBody>
      </p:sp>
      <p:sp>
        <p:nvSpPr>
          <p:cNvPr id="4" name="Slide Number Placeholder 3"/>
          <p:cNvSpPr>
            <a:spLocks noGrp="1"/>
          </p:cNvSpPr>
          <p:nvPr>
            <p:ph type="sldNum" sz="quarter" idx="10"/>
          </p:nvPr>
        </p:nvSpPr>
        <p:spPr/>
        <p:txBody>
          <a:bodyPr/>
          <a:lstStyle/>
          <a:p>
            <a:fld id="{31DA03BE-9503-4C12-81B5-C065DA080E19}" type="slidenum">
              <a:rPr lang="en-US" smtClean="0"/>
              <a:t>7</a:t>
            </a:fld>
            <a:endParaRPr lang="en-US" dirty="0"/>
          </a:p>
        </p:txBody>
      </p:sp>
    </p:spTree>
    <p:extLst>
      <p:ext uri="{BB962C8B-B14F-4D97-AF65-F5344CB8AC3E}">
        <p14:creationId xmlns:p14="http://schemas.microsoft.com/office/powerpoint/2010/main" val="192146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A03BE-9503-4C12-81B5-C065DA080E1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6195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A03BE-9503-4C12-81B5-C065DA080E19}" type="slidenum">
              <a:rPr lang="en-US" smtClean="0"/>
              <a:t>9</a:t>
            </a:fld>
            <a:endParaRPr lang="en-US" dirty="0"/>
          </a:p>
        </p:txBody>
      </p:sp>
    </p:spTree>
    <p:extLst>
      <p:ext uri="{BB962C8B-B14F-4D97-AF65-F5344CB8AC3E}">
        <p14:creationId xmlns:p14="http://schemas.microsoft.com/office/powerpoint/2010/main" val="2866216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ctrTitle"/>
          </p:nvPr>
        </p:nvSpPr>
        <p:spPr>
          <a:xfrm>
            <a:off x="356558" y="1518247"/>
            <a:ext cx="8101642" cy="1886669"/>
          </a:xfrm>
        </p:spPr>
        <p:txBody>
          <a:bodyPr lIns="0" anchor="b"/>
          <a:lstStyle>
            <a:lvl1pPr algn="l">
              <a:defRPr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56558" y="3466377"/>
            <a:ext cx="6400800" cy="1752600"/>
          </a:xfrm>
        </p:spPr>
        <p:txBody>
          <a:bodyPr lIns="0"/>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psf\Host\Volumes\graphics\CREATIVE SERVICES\LOGOS\SANDAG\SANDAG---LOGO---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29" y="685432"/>
            <a:ext cx="2816973" cy="49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6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Title 1"/>
          <p:cNvSpPr>
            <a:spLocks noGrp="1"/>
          </p:cNvSpPr>
          <p:nvPr>
            <p:ph type="title"/>
          </p:nvPr>
        </p:nvSpPr>
        <p:spPr>
          <a:xfrm>
            <a:off x="86264" y="274638"/>
            <a:ext cx="8600536" cy="1143000"/>
          </a:xfrm>
        </p:spPr>
        <p:txBody>
          <a:bodyPr anchor="b">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104522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Title 1"/>
          <p:cNvSpPr>
            <a:spLocks noGrp="1"/>
          </p:cNvSpPr>
          <p:nvPr>
            <p:ph type="title" hasCustomPrompt="1"/>
          </p:nvPr>
        </p:nvSpPr>
        <p:spPr>
          <a:xfrm>
            <a:off x="86264" y="274638"/>
            <a:ext cx="8600536" cy="3210434"/>
          </a:xfrm>
        </p:spPr>
        <p:txBody>
          <a:bodyPr anchor="b">
            <a:normAutofit/>
          </a:bodyPr>
          <a:lstStyle>
            <a:lvl1pPr algn="l">
              <a:defRPr sz="4000" b="1"/>
            </a:lvl1pPr>
          </a:lstStyle>
          <a:p>
            <a:r>
              <a:rPr lang="en-US" dirty="0"/>
              <a:t>“Quotation”</a:t>
            </a:r>
          </a:p>
        </p:txBody>
      </p:sp>
    </p:spTree>
    <p:extLst>
      <p:ext uri="{BB962C8B-B14F-4D97-AF65-F5344CB8AC3E}">
        <p14:creationId xmlns:p14="http://schemas.microsoft.com/office/powerpoint/2010/main" val="223381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p:nvPr>
        </p:nvSpPr>
        <p:spPr>
          <a:xfrm>
            <a:off x="149524" y="274638"/>
            <a:ext cx="8537275" cy="1143000"/>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155274" y="1489494"/>
            <a:ext cx="8781691" cy="4636669"/>
          </a:xfrm>
        </p:spPr>
        <p:txBody>
          <a:bodyPr/>
          <a:lstStyle>
            <a:lvl1pPr marL="287338" indent="-287338">
              <a:buClr>
                <a:schemeClr val="bg2">
                  <a:lumMod val="50000"/>
                </a:schemeClr>
              </a:buClr>
              <a:buSzPct val="96000"/>
              <a:defRPr>
                <a:solidFill>
                  <a:schemeClr val="tx1">
                    <a:lumMod val="75000"/>
                    <a:lumOff val="25000"/>
                  </a:schemeClr>
                </a:solidFill>
              </a:defRPr>
            </a:lvl1pPr>
            <a:lvl2pPr marL="627063" indent="-339725">
              <a:buClr>
                <a:schemeClr val="bg2">
                  <a:lumMod val="50000"/>
                </a:schemeClr>
              </a:buClr>
              <a:defRPr>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0" y="6645215"/>
            <a:ext cx="494581" cy="212785"/>
          </a:xfrm>
        </p:spPr>
        <p:txBody>
          <a:bodyPr/>
          <a:lstStyle>
            <a:lvl1pPr algn="l">
              <a:defRPr sz="1000">
                <a:solidFill>
                  <a:schemeClr val="tx1">
                    <a:lumMod val="95000"/>
                    <a:lumOff val="5000"/>
                  </a:schemeClr>
                </a:solidFill>
              </a:defRPr>
            </a:lvl1pPr>
          </a:lstStyle>
          <a:p>
            <a:fld id="{468FD5E2-3D51-4CA7-BF7D-7A404856AF54}" type="slidenum">
              <a:rPr lang="en-US" smtClean="0">
                <a:solidFill>
                  <a:prstClr val="black">
                    <a:lumMod val="95000"/>
                    <a:lumOff val="5000"/>
                  </a:prstClr>
                </a:solidFill>
              </a:rPr>
              <a:pPr/>
              <a:t>‹#›</a:t>
            </a:fld>
            <a:endParaRPr lang="en-US" dirty="0">
              <a:solidFill>
                <a:prstClr val="black">
                  <a:lumMod val="95000"/>
                  <a:lumOff val="5000"/>
                </a:prstClr>
              </a:solidFill>
            </a:endParaRPr>
          </a:p>
        </p:txBody>
      </p:sp>
      <p:pic>
        <p:nvPicPr>
          <p:cNvPr id="10" name="Picture 2" descr="\\psf\Host\Volumes\graphics\CREATIVE SERVICES\LOGOS\SANDAG\SANDAG---LOGO---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29600" y="6665810"/>
            <a:ext cx="816634" cy="14384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6602082"/>
            <a:ext cx="9144000" cy="1150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0076" y="6607834"/>
            <a:ext cx="0" cy="25016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105955" y="6613585"/>
            <a:ext cx="0" cy="25016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3" hasCustomPrompt="1"/>
          </p:nvPr>
        </p:nvSpPr>
        <p:spPr>
          <a:xfrm>
            <a:off x="460075" y="6619337"/>
            <a:ext cx="7504413" cy="238664"/>
          </a:xfrm>
        </p:spPr>
        <p:txBody>
          <a:bodyPr>
            <a:noAutofit/>
          </a:bodyPr>
          <a:lstStyle>
            <a:lvl1pPr marL="0" indent="0">
              <a:buNone/>
              <a:defRPr sz="1000" b="0" cap="all" spc="120" baseline="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Subtitle, meeting name, partners, or logos</a:t>
            </a:r>
          </a:p>
        </p:txBody>
      </p:sp>
    </p:spTree>
    <p:extLst>
      <p:ext uri="{BB962C8B-B14F-4D97-AF65-F5344CB8AC3E}">
        <p14:creationId xmlns:p14="http://schemas.microsoft.com/office/powerpoint/2010/main" val="325625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459DB-7F69-453C-A369-8ABC06CEEBE1}" type="datetimeFigureOut">
              <a:rPr lang="en-US" smtClean="0">
                <a:solidFill>
                  <a:prstClr val="black">
                    <a:tint val="75000"/>
                  </a:prstClr>
                </a:solidFill>
              </a:rPr>
              <a:pPr/>
              <a:t>10/31/2018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92C8E9-3BFB-4892-8E41-AB8103525E6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8" name="Title 1"/>
          <p:cNvSpPr txBox="1">
            <a:spLocks/>
          </p:cNvSpPr>
          <p:nvPr userDrawn="1"/>
        </p:nvSpPr>
        <p:spPr>
          <a:xfrm>
            <a:off x="86264" y="274638"/>
            <a:ext cx="8600536"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prstClr val="black"/>
                </a:solidFill>
              </a:rPr>
              <a:t>Click to edit Master title style</a:t>
            </a:r>
          </a:p>
        </p:txBody>
      </p:sp>
      <p:sp>
        <p:nvSpPr>
          <p:cNvPr id="9" name="Content Placeholder 2"/>
          <p:cNvSpPr>
            <a:spLocks noGrp="1"/>
          </p:cNvSpPr>
          <p:nvPr>
            <p:ph idx="13" hasCustomPrompt="1"/>
          </p:nvPr>
        </p:nvSpPr>
        <p:spPr>
          <a:xfrm>
            <a:off x="63260" y="1600200"/>
            <a:ext cx="8873706" cy="4525963"/>
          </a:xfrm>
        </p:spPr>
        <p:txBody>
          <a:bodyPr/>
          <a:lstStyle>
            <a:lvl1pPr marL="0" indent="0">
              <a:buClr>
                <a:schemeClr val="bg2">
                  <a:lumMod val="50000"/>
                </a:schemeClr>
              </a:buClr>
              <a:buSzPct val="96000"/>
              <a:buNone/>
              <a:defRPr>
                <a:solidFill>
                  <a:schemeClr val="tx1">
                    <a:lumMod val="75000"/>
                    <a:lumOff val="25000"/>
                  </a:schemeClr>
                </a:solidFill>
              </a:defRPr>
            </a:lvl1pPr>
            <a:lvl2pPr marL="287338" indent="0">
              <a:buClr>
                <a:schemeClr val="bg2">
                  <a:lumMod val="50000"/>
                </a:schemeClr>
              </a:buClr>
              <a:buNone/>
              <a:defRPr>
                <a:solidFill>
                  <a:schemeClr val="tx1">
                    <a:lumMod val="75000"/>
                    <a:lumOff val="25000"/>
                  </a:schemeClr>
                </a:solidFill>
              </a:defRPr>
            </a:lvl2pPr>
          </a:lstStyle>
          <a:p>
            <a:pPr lvl="0"/>
            <a:r>
              <a:rPr lang="en-US" dirty="0"/>
              <a:t>Click to add text</a:t>
            </a:r>
          </a:p>
        </p:txBody>
      </p:sp>
    </p:spTree>
    <p:extLst>
      <p:ext uri="{BB962C8B-B14F-4D97-AF65-F5344CB8AC3E}">
        <p14:creationId xmlns:p14="http://schemas.microsoft.com/office/powerpoint/2010/main" val="2872162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BA5EA-12D5-49B9-8A6A-7406FA7FBC0A}" type="datetimeFigureOut">
              <a:rPr lang="en-US" smtClean="0">
                <a:solidFill>
                  <a:prstClr val="black">
                    <a:tint val="75000"/>
                  </a:prstClr>
                </a:solidFill>
              </a:rPr>
              <a:pPr/>
              <a:t>10/31/2018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FD5E2-3D51-4CA7-BF7D-7A404856AF54}"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13980563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8445A745-5F33-49E4-AE00-D2F7F23863BC}"/>
              </a:ext>
            </a:extLst>
          </p:cNvPr>
          <p:cNvSpPr>
            <a:spLocks noGrp="1"/>
          </p:cNvSpPr>
          <p:nvPr>
            <p:ph type="ctrTitle"/>
          </p:nvPr>
        </p:nvSpPr>
        <p:spPr>
          <a:xfrm>
            <a:off x="356558" y="1637542"/>
            <a:ext cx="8406442" cy="1886669"/>
          </a:xfrm>
        </p:spPr>
        <p:txBody>
          <a:bodyPr>
            <a:normAutofit/>
          </a:bodyPr>
          <a:lstStyle/>
          <a:p>
            <a:r>
              <a:rPr lang="en-US" sz="3600" dirty="0">
                <a:solidFill>
                  <a:schemeClr val="tx1">
                    <a:lumMod val="75000"/>
                    <a:lumOff val="25000"/>
                  </a:schemeClr>
                </a:solidFill>
              </a:rPr>
              <a:t>Regional Micromobility Coordination</a:t>
            </a:r>
            <a:r>
              <a:rPr lang="en-US" sz="3600" dirty="0">
                <a:solidFill>
                  <a:schemeClr val="bg1"/>
                </a:solidFill>
              </a:rPr>
              <a:t/>
            </a:r>
            <a:br>
              <a:rPr lang="en-US" sz="3600" dirty="0">
                <a:solidFill>
                  <a:schemeClr val="bg1"/>
                </a:solidFill>
              </a:rPr>
            </a:br>
            <a:endParaRPr lang="en-US" sz="3500" b="1" dirty="0">
              <a:solidFill>
                <a:schemeClr val="tx1">
                  <a:lumMod val="65000"/>
                  <a:lumOff val="35000"/>
                </a:schemeClr>
              </a:solidFill>
            </a:endParaRPr>
          </a:p>
        </p:txBody>
      </p:sp>
      <p:sp>
        <p:nvSpPr>
          <p:cNvPr id="7" name="Subtitle 6">
            <a:extLst>
              <a:ext uri="{FF2B5EF4-FFF2-40B4-BE49-F238E27FC236}">
                <a16:creationId xmlns="" xmlns:a16="http://schemas.microsoft.com/office/drawing/2014/main" id="{4D75012C-D79E-4B03-94E3-CB828AE5B3D9}"/>
              </a:ext>
            </a:extLst>
          </p:cNvPr>
          <p:cNvSpPr>
            <a:spLocks noGrp="1"/>
          </p:cNvSpPr>
          <p:nvPr>
            <p:ph type="subTitle" idx="1"/>
          </p:nvPr>
        </p:nvSpPr>
        <p:spPr>
          <a:xfrm>
            <a:off x="356558" y="3200400"/>
            <a:ext cx="6400800" cy="1752600"/>
          </a:xfrm>
        </p:spPr>
        <p:txBody>
          <a:bodyPr>
            <a:normAutofit/>
          </a:bodyPr>
          <a:lstStyle/>
          <a:p>
            <a:r>
              <a:rPr lang="en-US" sz="2400" dirty="0"/>
              <a:t>2018 ITE San Diego Workshop</a:t>
            </a:r>
          </a:p>
          <a:p>
            <a:r>
              <a:rPr lang="en-US" sz="2400" dirty="0"/>
              <a:t>October 11, 2018</a:t>
            </a:r>
          </a:p>
        </p:txBody>
      </p:sp>
    </p:spTree>
    <p:extLst>
      <p:ext uri="{BB962C8B-B14F-4D97-AF65-F5344CB8AC3E}">
        <p14:creationId xmlns:p14="http://schemas.microsoft.com/office/powerpoint/2010/main" val="32322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5FBB4D-C66B-480B-B0FF-D2D4D3EE2E6E}" type="slidenum">
              <a:rPr lang="en-US" smtClean="0">
                <a:solidFill>
                  <a:prstClr val="black"/>
                </a:solidFill>
              </a:rPr>
              <a:pPr/>
              <a:t>2</a:t>
            </a:fld>
            <a:endParaRPr lang="en-US" dirty="0">
              <a:solidFill>
                <a:prstClr val="black"/>
              </a:solidFill>
            </a:endParaRPr>
          </a:p>
        </p:txBody>
      </p:sp>
      <p:sp>
        <p:nvSpPr>
          <p:cNvPr id="7" name="Content Placeholder 2"/>
          <p:cNvSpPr txBox="1">
            <a:spLocks/>
          </p:cNvSpPr>
          <p:nvPr/>
        </p:nvSpPr>
        <p:spPr>
          <a:xfrm>
            <a:off x="310470" y="1865609"/>
            <a:ext cx="7919130" cy="46113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Clr>
                <a:srgbClr val="90C226"/>
              </a:buClr>
              <a:buNone/>
              <a:tabLst>
                <a:tab pos="230188" algn="l"/>
              </a:tabLst>
            </a:pPr>
            <a:endParaRPr lang="en-US" sz="2800" u="sng" dirty="0">
              <a:solidFill>
                <a:prstClr val="black">
                  <a:lumMod val="75000"/>
                  <a:lumOff val="25000"/>
                </a:prstClr>
              </a:solidFill>
            </a:endParaRPr>
          </a:p>
        </p:txBody>
      </p:sp>
      <p:sp>
        <p:nvSpPr>
          <p:cNvPr id="9" name="TextBox 8"/>
          <p:cNvSpPr txBox="1"/>
          <p:nvPr/>
        </p:nvSpPr>
        <p:spPr>
          <a:xfrm>
            <a:off x="4724400" y="1734849"/>
            <a:ext cx="2961778" cy="954107"/>
          </a:xfrm>
          <a:prstGeom prst="rect">
            <a:avLst/>
          </a:prstGeom>
          <a:noFill/>
        </p:spPr>
        <p:txBody>
          <a:bodyPr wrap="square" rtlCol="0">
            <a:spAutoFit/>
          </a:bodyPr>
          <a:lstStyle/>
          <a:p>
            <a:pPr algn="ctr"/>
            <a:r>
              <a:rPr lang="en-US" sz="2800" dirty="0">
                <a:solidFill>
                  <a:prstClr val="black">
                    <a:lumMod val="65000"/>
                    <a:lumOff val="35000"/>
                  </a:prstClr>
                </a:solidFill>
                <a:ea typeface="+mj-ea"/>
                <a:cs typeface="+mj-cs"/>
              </a:rPr>
              <a:t/>
            </a:r>
            <a:br>
              <a:rPr lang="en-US" sz="2800" dirty="0">
                <a:solidFill>
                  <a:prstClr val="black">
                    <a:lumMod val="65000"/>
                    <a:lumOff val="35000"/>
                  </a:prstClr>
                </a:solidFill>
                <a:ea typeface="+mj-ea"/>
                <a:cs typeface="+mj-cs"/>
              </a:rPr>
            </a:br>
            <a:endParaRPr lang="en-US" sz="2800" dirty="0">
              <a:solidFill>
                <a:schemeClr val="tx1">
                  <a:lumMod val="75000"/>
                  <a:lumOff val="25000"/>
                </a:schemeClr>
              </a:solidFill>
            </a:endParaRPr>
          </a:p>
        </p:txBody>
      </p:sp>
      <p:sp>
        <p:nvSpPr>
          <p:cNvPr id="13" name="Title 1">
            <a:extLst>
              <a:ext uri="{FF2B5EF4-FFF2-40B4-BE49-F238E27FC236}">
                <a16:creationId xmlns="" xmlns:a16="http://schemas.microsoft.com/office/drawing/2014/main" id="{91F0A82C-FA22-4B43-BF6F-149576254C55}"/>
              </a:ext>
            </a:extLst>
          </p:cNvPr>
          <p:cNvSpPr>
            <a:spLocks noGrp="1"/>
          </p:cNvSpPr>
          <p:nvPr>
            <p:ph type="title"/>
          </p:nvPr>
        </p:nvSpPr>
        <p:spPr>
          <a:xfrm>
            <a:off x="310470" y="1123607"/>
            <a:ext cx="8537575" cy="655608"/>
          </a:xfrm>
        </p:spPr>
        <p:txBody>
          <a:bodyPr>
            <a:noAutofit/>
          </a:bodyPr>
          <a:lstStyle/>
          <a:p>
            <a:r>
              <a:rPr lang="en-US" sz="3600" dirty="0">
                <a:solidFill>
                  <a:schemeClr val="tx1">
                    <a:lumMod val="75000"/>
                    <a:lumOff val="25000"/>
                  </a:schemeClr>
                </a:solidFill>
              </a:rPr>
              <a:t>Micromobility Defined</a:t>
            </a:r>
          </a:p>
        </p:txBody>
      </p:sp>
      <p:sp>
        <p:nvSpPr>
          <p:cNvPr id="10" name="Text Placeholder 5">
            <a:extLst>
              <a:ext uri="{FF2B5EF4-FFF2-40B4-BE49-F238E27FC236}">
                <a16:creationId xmlns="" xmlns:a16="http://schemas.microsoft.com/office/drawing/2014/main" id="{DCE1F189-BAFF-4102-AF0C-D6DF0CDAC9C4}"/>
              </a:ext>
            </a:extLst>
          </p:cNvPr>
          <p:cNvSpPr>
            <a:spLocks noGrp="1"/>
          </p:cNvSpPr>
          <p:nvPr>
            <p:ph type="body" sz="quarter" idx="13"/>
          </p:nvPr>
        </p:nvSpPr>
        <p:spPr>
          <a:xfrm>
            <a:off x="460075" y="6619337"/>
            <a:ext cx="7504413" cy="238664"/>
          </a:xfrm>
        </p:spPr>
        <p:txBody>
          <a:bodyPr/>
          <a:lstStyle/>
          <a:p>
            <a:r>
              <a:rPr lang="en-US" dirty="0"/>
              <a:t>Regional Micromobility coordination</a:t>
            </a:r>
          </a:p>
        </p:txBody>
      </p:sp>
      <p:pic>
        <p:nvPicPr>
          <p:cNvPr id="6" name="Picture 5">
            <a:extLst>
              <a:ext uri="{FF2B5EF4-FFF2-40B4-BE49-F238E27FC236}">
                <a16:creationId xmlns="" xmlns:a16="http://schemas.microsoft.com/office/drawing/2014/main" id="{0EDE1F7F-7E16-4C78-82B0-44ECE6B4A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145" y="2492360"/>
            <a:ext cx="2452617" cy="1635894"/>
          </a:xfrm>
          <a:prstGeom prst="rect">
            <a:avLst/>
          </a:prstGeom>
        </p:spPr>
      </p:pic>
      <p:pic>
        <p:nvPicPr>
          <p:cNvPr id="23" name="Picture 22">
            <a:extLst>
              <a:ext uri="{FF2B5EF4-FFF2-40B4-BE49-F238E27FC236}">
                <a16:creationId xmlns="" xmlns:a16="http://schemas.microsoft.com/office/drawing/2014/main" id="{BE9F8222-45D3-488B-BEFD-A1423DC03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34" y="2492360"/>
            <a:ext cx="2491577" cy="1661052"/>
          </a:xfrm>
          <a:prstGeom prst="rect">
            <a:avLst/>
          </a:prstGeom>
        </p:spPr>
      </p:pic>
      <p:pic>
        <p:nvPicPr>
          <p:cNvPr id="25" name="Picture 24">
            <a:extLst>
              <a:ext uri="{FF2B5EF4-FFF2-40B4-BE49-F238E27FC236}">
                <a16:creationId xmlns="" xmlns:a16="http://schemas.microsoft.com/office/drawing/2014/main" id="{2A1C1F6E-58A1-4B45-B03A-79568670C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49" y="2492360"/>
            <a:ext cx="2233758" cy="1675318"/>
          </a:xfrm>
          <a:prstGeom prst="rect">
            <a:avLst/>
          </a:prstGeom>
        </p:spPr>
      </p:pic>
    </p:spTree>
    <p:extLst>
      <p:ext uri="{BB962C8B-B14F-4D97-AF65-F5344CB8AC3E}">
        <p14:creationId xmlns:p14="http://schemas.microsoft.com/office/powerpoint/2010/main" val="29970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5FBB4D-C66B-480B-B0FF-D2D4D3EE2E6E}" type="slidenum">
              <a:rPr lang="en-US" smtClean="0">
                <a:solidFill>
                  <a:prstClr val="black"/>
                </a:solidFill>
              </a:rPr>
              <a:pPr/>
              <a:t>3</a:t>
            </a:fld>
            <a:endParaRPr lang="en-US" dirty="0">
              <a:solidFill>
                <a:prstClr val="black"/>
              </a:solidFill>
            </a:endParaRPr>
          </a:p>
        </p:txBody>
      </p:sp>
      <p:sp>
        <p:nvSpPr>
          <p:cNvPr id="7" name="Content Placeholder 2"/>
          <p:cNvSpPr txBox="1">
            <a:spLocks/>
          </p:cNvSpPr>
          <p:nvPr/>
        </p:nvSpPr>
        <p:spPr>
          <a:xfrm>
            <a:off x="310470" y="1865609"/>
            <a:ext cx="7919130" cy="46113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Clr>
                <a:srgbClr val="90C226"/>
              </a:buClr>
              <a:buNone/>
              <a:tabLst>
                <a:tab pos="230188" algn="l"/>
              </a:tabLst>
            </a:pPr>
            <a:endParaRPr lang="en-US" sz="2800" u="sng" dirty="0">
              <a:solidFill>
                <a:prstClr val="black">
                  <a:lumMod val="75000"/>
                  <a:lumOff val="25000"/>
                </a:prstClr>
              </a:solidFill>
            </a:endParaRPr>
          </a:p>
        </p:txBody>
      </p:sp>
      <p:sp>
        <p:nvSpPr>
          <p:cNvPr id="9" name="TextBox 8"/>
          <p:cNvSpPr txBox="1"/>
          <p:nvPr/>
        </p:nvSpPr>
        <p:spPr>
          <a:xfrm>
            <a:off x="4724400" y="1734849"/>
            <a:ext cx="2961778" cy="954107"/>
          </a:xfrm>
          <a:prstGeom prst="rect">
            <a:avLst/>
          </a:prstGeom>
          <a:noFill/>
        </p:spPr>
        <p:txBody>
          <a:bodyPr wrap="square" rtlCol="0">
            <a:spAutoFit/>
          </a:bodyPr>
          <a:lstStyle/>
          <a:p>
            <a:pPr algn="ctr"/>
            <a:r>
              <a:rPr lang="en-US" sz="2800" dirty="0">
                <a:solidFill>
                  <a:prstClr val="black">
                    <a:lumMod val="65000"/>
                    <a:lumOff val="35000"/>
                  </a:prstClr>
                </a:solidFill>
                <a:ea typeface="+mj-ea"/>
                <a:cs typeface="+mj-cs"/>
              </a:rPr>
              <a:t/>
            </a:r>
            <a:br>
              <a:rPr lang="en-US" sz="2800" dirty="0">
                <a:solidFill>
                  <a:prstClr val="black">
                    <a:lumMod val="65000"/>
                    <a:lumOff val="35000"/>
                  </a:prstClr>
                </a:solidFill>
                <a:ea typeface="+mj-ea"/>
                <a:cs typeface="+mj-cs"/>
              </a:rPr>
            </a:br>
            <a:endParaRPr lang="en-US" sz="2800" dirty="0">
              <a:solidFill>
                <a:schemeClr val="tx1">
                  <a:lumMod val="75000"/>
                  <a:lumOff val="25000"/>
                </a:schemeClr>
              </a:solidFill>
            </a:endParaRPr>
          </a:p>
        </p:txBody>
      </p:sp>
      <p:sp>
        <p:nvSpPr>
          <p:cNvPr id="13" name="Title 1">
            <a:extLst>
              <a:ext uri="{FF2B5EF4-FFF2-40B4-BE49-F238E27FC236}">
                <a16:creationId xmlns="" xmlns:a16="http://schemas.microsoft.com/office/drawing/2014/main" id="{91F0A82C-FA22-4B43-BF6F-149576254C55}"/>
              </a:ext>
            </a:extLst>
          </p:cNvPr>
          <p:cNvSpPr>
            <a:spLocks noGrp="1"/>
          </p:cNvSpPr>
          <p:nvPr>
            <p:ph type="title"/>
          </p:nvPr>
        </p:nvSpPr>
        <p:spPr>
          <a:xfrm>
            <a:off x="310470" y="1030663"/>
            <a:ext cx="8537575" cy="655608"/>
          </a:xfrm>
        </p:spPr>
        <p:txBody>
          <a:bodyPr>
            <a:noAutofit/>
          </a:bodyPr>
          <a:lstStyle/>
          <a:p>
            <a:r>
              <a:rPr lang="en-US" sz="3600" dirty="0">
                <a:solidFill>
                  <a:schemeClr val="tx1">
                    <a:lumMod val="75000"/>
                    <a:lumOff val="25000"/>
                  </a:schemeClr>
                </a:solidFill>
              </a:rPr>
              <a:t>Regional Micromobility Coordination</a:t>
            </a:r>
          </a:p>
        </p:txBody>
      </p:sp>
      <p:sp>
        <p:nvSpPr>
          <p:cNvPr id="8" name="Content Placeholder 2">
            <a:extLst>
              <a:ext uri="{FF2B5EF4-FFF2-40B4-BE49-F238E27FC236}">
                <a16:creationId xmlns="" xmlns:a16="http://schemas.microsoft.com/office/drawing/2014/main" id="{CC98BF03-9F3C-4D45-85B4-775FE654DECB}"/>
              </a:ext>
            </a:extLst>
          </p:cNvPr>
          <p:cNvSpPr>
            <a:spLocks noGrp="1"/>
          </p:cNvSpPr>
          <p:nvPr>
            <p:ph idx="1"/>
          </p:nvPr>
        </p:nvSpPr>
        <p:spPr>
          <a:xfrm>
            <a:off x="314258" y="1807380"/>
            <a:ext cx="4838323" cy="4753727"/>
          </a:xfrm>
        </p:spPr>
        <p:txBody>
          <a:bodyPr>
            <a:normAutofit/>
          </a:bodyPr>
          <a:lstStyle/>
          <a:p>
            <a:pPr>
              <a:defRPr/>
            </a:pPr>
            <a:r>
              <a:rPr lang="en-US" sz="2800" dirty="0"/>
              <a:t>Shared mobility services play key role in SANDAG Regional Mobility Hub Strategy</a:t>
            </a:r>
          </a:p>
          <a:p>
            <a:pPr>
              <a:defRPr/>
            </a:pPr>
            <a:r>
              <a:rPr lang="en-US" sz="2800" dirty="0"/>
              <a:t>Dockless vehicle operations continue to expand in our region</a:t>
            </a:r>
          </a:p>
          <a:p>
            <a:pPr>
              <a:defRPr/>
            </a:pPr>
            <a:r>
              <a:rPr lang="en-US" sz="2800" dirty="0"/>
              <a:t>Micromobility data needed for better planning and operations</a:t>
            </a:r>
          </a:p>
          <a:p>
            <a:pPr>
              <a:defRPr/>
            </a:pPr>
            <a:endParaRPr lang="en-US" sz="2400" dirty="0">
              <a:ea typeface="ＭＳ Ｐゴシック" pitchFamily="34" charset="-128"/>
            </a:endParaRPr>
          </a:p>
          <a:p>
            <a:pPr>
              <a:defRPr/>
            </a:pPr>
            <a:endParaRPr lang="en-US" sz="2800" dirty="0">
              <a:ea typeface="ＭＳ Ｐゴシック" pitchFamily="34" charset="-128"/>
            </a:endParaRPr>
          </a:p>
          <a:p>
            <a:pPr marL="0" indent="0">
              <a:buFontTx/>
              <a:buNone/>
              <a:defRPr/>
            </a:pPr>
            <a:endParaRPr lang="en-US" dirty="0"/>
          </a:p>
        </p:txBody>
      </p:sp>
      <p:sp>
        <p:nvSpPr>
          <p:cNvPr id="10" name="Text Placeholder 5">
            <a:extLst>
              <a:ext uri="{FF2B5EF4-FFF2-40B4-BE49-F238E27FC236}">
                <a16:creationId xmlns="" xmlns:a16="http://schemas.microsoft.com/office/drawing/2014/main" id="{DCE1F189-BAFF-4102-AF0C-D6DF0CDAC9C4}"/>
              </a:ext>
            </a:extLst>
          </p:cNvPr>
          <p:cNvSpPr>
            <a:spLocks noGrp="1"/>
          </p:cNvSpPr>
          <p:nvPr>
            <p:ph type="body" sz="quarter" idx="13"/>
          </p:nvPr>
        </p:nvSpPr>
        <p:spPr>
          <a:xfrm>
            <a:off x="460075" y="6619337"/>
            <a:ext cx="7504413" cy="238664"/>
          </a:xfrm>
        </p:spPr>
        <p:txBody>
          <a:bodyPr/>
          <a:lstStyle/>
          <a:p>
            <a:r>
              <a:rPr lang="en-US" dirty="0"/>
              <a:t>Regional Micromobility coordination</a:t>
            </a:r>
          </a:p>
        </p:txBody>
      </p:sp>
    </p:spTree>
    <p:extLst>
      <p:ext uri="{BB962C8B-B14F-4D97-AF65-F5344CB8AC3E}">
        <p14:creationId xmlns:p14="http://schemas.microsoft.com/office/powerpoint/2010/main" val="424963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0E7C3-79A8-4776-8F84-411B84141FDE}"/>
              </a:ext>
            </a:extLst>
          </p:cNvPr>
          <p:cNvSpPr>
            <a:spLocks noGrp="1"/>
          </p:cNvSpPr>
          <p:nvPr>
            <p:ph type="title"/>
          </p:nvPr>
        </p:nvSpPr>
        <p:spPr>
          <a:xfrm>
            <a:off x="212332" y="472601"/>
            <a:ext cx="8537275" cy="1143000"/>
          </a:xfrm>
        </p:spPr>
        <p:txBody>
          <a:bodyPr>
            <a:normAutofit/>
          </a:bodyPr>
          <a:lstStyle/>
          <a:p>
            <a:r>
              <a:rPr lang="en-US" sz="3600" dirty="0">
                <a:solidFill>
                  <a:schemeClr val="tx1">
                    <a:lumMod val="75000"/>
                    <a:lumOff val="25000"/>
                  </a:schemeClr>
                </a:solidFill>
              </a:rPr>
              <a:t>Local Micromobility Snapshot</a:t>
            </a:r>
          </a:p>
        </p:txBody>
      </p:sp>
      <p:sp>
        <p:nvSpPr>
          <p:cNvPr id="3" name="Content Placeholder 2">
            <a:extLst>
              <a:ext uri="{FF2B5EF4-FFF2-40B4-BE49-F238E27FC236}">
                <a16:creationId xmlns="" xmlns:a16="http://schemas.microsoft.com/office/drawing/2014/main" id="{E70FD33D-66EC-47C5-B161-3800A79D7043}"/>
              </a:ext>
            </a:extLst>
          </p:cNvPr>
          <p:cNvSpPr>
            <a:spLocks noGrp="1"/>
          </p:cNvSpPr>
          <p:nvPr>
            <p:ph idx="1"/>
          </p:nvPr>
        </p:nvSpPr>
        <p:spPr>
          <a:xfrm>
            <a:off x="406552" y="1714500"/>
            <a:ext cx="7987607" cy="4267200"/>
          </a:xfrm>
        </p:spPr>
        <p:txBody>
          <a:bodyPr numCol="2"/>
          <a:lstStyle/>
          <a:p>
            <a:r>
              <a:rPr lang="en-US" sz="2800" dirty="0"/>
              <a:t>Imperial Beach</a:t>
            </a:r>
          </a:p>
          <a:p>
            <a:r>
              <a:rPr lang="en-US" sz="2800" dirty="0"/>
              <a:t>National City</a:t>
            </a:r>
          </a:p>
          <a:p>
            <a:r>
              <a:rPr lang="en-US" sz="2800" dirty="0"/>
              <a:t>City of San Diego</a:t>
            </a:r>
          </a:p>
          <a:p>
            <a:r>
              <a:rPr lang="en-US" sz="2800" dirty="0"/>
              <a:t>North County Coastal</a:t>
            </a:r>
          </a:p>
          <a:p>
            <a:r>
              <a:rPr lang="en-US" sz="2800" dirty="0"/>
              <a:t>Chula Vista</a:t>
            </a:r>
          </a:p>
          <a:p>
            <a:r>
              <a:rPr lang="en-US" sz="2800" dirty="0"/>
              <a:t>Universities</a:t>
            </a:r>
          </a:p>
          <a:p>
            <a:r>
              <a:rPr lang="en-US" sz="2800" dirty="0"/>
              <a:t>Military</a:t>
            </a:r>
          </a:p>
        </p:txBody>
      </p:sp>
      <p:sp>
        <p:nvSpPr>
          <p:cNvPr id="4" name="Text Placeholder 3">
            <a:extLst>
              <a:ext uri="{FF2B5EF4-FFF2-40B4-BE49-F238E27FC236}">
                <a16:creationId xmlns="" xmlns:a16="http://schemas.microsoft.com/office/drawing/2014/main" id="{8E40A6D5-6C72-4A99-9DD1-73A246166EE1}"/>
              </a:ext>
            </a:extLst>
          </p:cNvPr>
          <p:cNvSpPr>
            <a:spLocks noGrp="1"/>
          </p:cNvSpPr>
          <p:nvPr>
            <p:ph type="body" sz="quarter" idx="13"/>
          </p:nvPr>
        </p:nvSpPr>
        <p:spPr/>
        <p:txBody>
          <a:bodyPr/>
          <a:lstStyle/>
          <a:p>
            <a:r>
              <a:rPr lang="en-US" dirty="0"/>
              <a:t>Regional Micro-mobility coordination</a:t>
            </a:r>
          </a:p>
          <a:p>
            <a:endParaRPr lang="en-US" dirty="0"/>
          </a:p>
        </p:txBody>
      </p:sp>
    </p:spTree>
    <p:extLst>
      <p:ext uri="{BB962C8B-B14F-4D97-AF65-F5344CB8AC3E}">
        <p14:creationId xmlns:p14="http://schemas.microsoft.com/office/powerpoint/2010/main" val="361834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0553D-6DF5-4696-8976-CB6BA1BB090B}"/>
              </a:ext>
            </a:extLst>
          </p:cNvPr>
          <p:cNvSpPr>
            <a:spLocks noGrp="1"/>
          </p:cNvSpPr>
          <p:nvPr>
            <p:ph type="title"/>
          </p:nvPr>
        </p:nvSpPr>
        <p:spPr>
          <a:xfrm>
            <a:off x="181154" y="481396"/>
            <a:ext cx="8537275" cy="1143000"/>
          </a:xfrm>
        </p:spPr>
        <p:txBody>
          <a:bodyPr>
            <a:normAutofit/>
          </a:bodyPr>
          <a:lstStyle/>
          <a:p>
            <a:r>
              <a:rPr lang="en-US" sz="3600" dirty="0">
                <a:solidFill>
                  <a:schemeClr val="tx1">
                    <a:lumMod val="75000"/>
                    <a:lumOff val="25000"/>
                  </a:schemeClr>
                </a:solidFill>
              </a:rPr>
              <a:t>Peer Agency Resources</a:t>
            </a:r>
          </a:p>
        </p:txBody>
      </p:sp>
      <p:sp>
        <p:nvSpPr>
          <p:cNvPr id="3" name="Content Placeholder 2">
            <a:extLst>
              <a:ext uri="{FF2B5EF4-FFF2-40B4-BE49-F238E27FC236}">
                <a16:creationId xmlns="" xmlns:a16="http://schemas.microsoft.com/office/drawing/2014/main" id="{DB3DDFDB-7D2F-4C0B-9186-154B8E936BBA}"/>
              </a:ext>
            </a:extLst>
          </p:cNvPr>
          <p:cNvSpPr>
            <a:spLocks noGrp="1"/>
          </p:cNvSpPr>
          <p:nvPr>
            <p:ph idx="1"/>
          </p:nvPr>
        </p:nvSpPr>
        <p:spPr>
          <a:xfrm>
            <a:off x="181155" y="1624396"/>
            <a:ext cx="5762445" cy="4636669"/>
          </a:xfrm>
        </p:spPr>
        <p:txBody>
          <a:bodyPr>
            <a:normAutofit/>
          </a:bodyPr>
          <a:lstStyle/>
          <a:p>
            <a:r>
              <a:rPr lang="en-US" sz="2800" dirty="0"/>
              <a:t>Seattle Free Floating Bikeshare Pilot</a:t>
            </a:r>
          </a:p>
          <a:p>
            <a:r>
              <a:rPr lang="en-US" sz="2800" dirty="0"/>
              <a:t>San Francisco Micromobility Pilots</a:t>
            </a:r>
          </a:p>
          <a:p>
            <a:r>
              <a:rPr lang="en-US" sz="2800" dirty="0"/>
              <a:t>Santa Monica Shared Mobility Pilot</a:t>
            </a:r>
          </a:p>
          <a:p>
            <a:r>
              <a:rPr lang="en-US" sz="2800" dirty="0"/>
              <a:t>National Guidance</a:t>
            </a:r>
          </a:p>
          <a:p>
            <a:pPr lvl="1"/>
            <a:r>
              <a:rPr lang="en-US" sz="2500" dirty="0"/>
              <a:t>NABSA Dockless Bikeshare Regulation Preliminary Guidance</a:t>
            </a:r>
          </a:p>
          <a:p>
            <a:pPr lvl="1"/>
            <a:r>
              <a:rPr lang="en-US" sz="2500" dirty="0"/>
              <a:t>NACTO Guidelines for the Regulation and Management of Shared Active Transportation</a:t>
            </a:r>
          </a:p>
          <a:p>
            <a:pPr marL="287338" lvl="1" indent="0">
              <a:buNone/>
            </a:pPr>
            <a:endParaRPr lang="en-US" dirty="0"/>
          </a:p>
          <a:p>
            <a:endParaRPr lang="en-US" dirty="0"/>
          </a:p>
        </p:txBody>
      </p:sp>
      <p:sp>
        <p:nvSpPr>
          <p:cNvPr id="4" name="Text Placeholder 3">
            <a:extLst>
              <a:ext uri="{FF2B5EF4-FFF2-40B4-BE49-F238E27FC236}">
                <a16:creationId xmlns="" xmlns:a16="http://schemas.microsoft.com/office/drawing/2014/main" id="{A44D47EC-F6F5-4F6F-ABCC-32B42427438C}"/>
              </a:ext>
            </a:extLst>
          </p:cNvPr>
          <p:cNvSpPr>
            <a:spLocks noGrp="1"/>
          </p:cNvSpPr>
          <p:nvPr>
            <p:ph type="body" sz="quarter" idx="13"/>
          </p:nvPr>
        </p:nvSpPr>
        <p:spPr/>
        <p:txBody>
          <a:bodyPr/>
          <a:lstStyle/>
          <a:p>
            <a:r>
              <a:rPr lang="en-US" dirty="0"/>
              <a:t>Regional </a:t>
            </a:r>
            <a:r>
              <a:rPr lang="en-US" dirty="0" err="1"/>
              <a:t>micromobility</a:t>
            </a:r>
            <a:r>
              <a:rPr lang="en-US" dirty="0"/>
              <a:t> coordination</a:t>
            </a:r>
          </a:p>
        </p:txBody>
      </p:sp>
    </p:spTree>
    <p:extLst>
      <p:ext uri="{BB962C8B-B14F-4D97-AF65-F5344CB8AC3E}">
        <p14:creationId xmlns:p14="http://schemas.microsoft.com/office/powerpoint/2010/main" val="403550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E9F66B3-DB37-4E41-8963-F4C1127763D0}"/>
              </a:ext>
            </a:extLst>
          </p:cNvPr>
          <p:cNvSpPr>
            <a:spLocks noGrp="1"/>
          </p:cNvSpPr>
          <p:nvPr>
            <p:ph idx="1"/>
          </p:nvPr>
        </p:nvSpPr>
        <p:spPr>
          <a:xfrm>
            <a:off x="222115" y="1656944"/>
            <a:ext cx="8760126" cy="4850860"/>
          </a:xfrm>
        </p:spPr>
        <p:txBody>
          <a:bodyPr>
            <a:noAutofit/>
          </a:bodyPr>
          <a:lstStyle/>
          <a:p>
            <a:r>
              <a:rPr lang="en-US" sz="2800" dirty="0"/>
              <a:t>Better understanding of trip patterns and alignment with existing and planned facilities</a:t>
            </a:r>
          </a:p>
          <a:p>
            <a:r>
              <a:rPr lang="en-US" sz="2800" dirty="0"/>
              <a:t>Equitable deployment of dockless vehicles across neighborhoods</a:t>
            </a:r>
          </a:p>
          <a:p>
            <a:r>
              <a:rPr lang="en-US" sz="2800" dirty="0"/>
              <a:t>Fleet caps versus market-driven approach</a:t>
            </a:r>
          </a:p>
          <a:p>
            <a:r>
              <a:rPr lang="en-US" sz="2800" dirty="0"/>
              <a:t>Vendor response rates to safety concerns</a:t>
            </a:r>
          </a:p>
          <a:p>
            <a:r>
              <a:rPr lang="en-US" sz="2800" dirty="0"/>
              <a:t>Improved insight on travel behavior and user satisfaction</a:t>
            </a:r>
          </a:p>
        </p:txBody>
      </p:sp>
      <p:sp>
        <p:nvSpPr>
          <p:cNvPr id="4" name="Text Placeholder 3">
            <a:extLst>
              <a:ext uri="{FF2B5EF4-FFF2-40B4-BE49-F238E27FC236}">
                <a16:creationId xmlns="" xmlns:a16="http://schemas.microsoft.com/office/drawing/2014/main" id="{58FB3E22-07E5-4A7F-858C-CFF36260059F}"/>
              </a:ext>
            </a:extLst>
          </p:cNvPr>
          <p:cNvSpPr>
            <a:spLocks noGrp="1"/>
          </p:cNvSpPr>
          <p:nvPr>
            <p:ph type="body" sz="quarter" idx="13"/>
          </p:nvPr>
        </p:nvSpPr>
        <p:spPr/>
        <p:txBody>
          <a:bodyPr/>
          <a:lstStyle/>
          <a:p>
            <a:r>
              <a:rPr lang="en-US" dirty="0"/>
              <a:t>Regional Micromobility coordination</a:t>
            </a:r>
          </a:p>
          <a:p>
            <a:endParaRPr lang="en-US" dirty="0"/>
          </a:p>
        </p:txBody>
      </p:sp>
      <p:sp>
        <p:nvSpPr>
          <p:cNvPr id="8" name="Title 1">
            <a:extLst>
              <a:ext uri="{FF2B5EF4-FFF2-40B4-BE49-F238E27FC236}">
                <a16:creationId xmlns="" xmlns:a16="http://schemas.microsoft.com/office/drawing/2014/main" id="{D8A5DFA8-378C-4300-85C9-EB4A03D0F0B2}"/>
              </a:ext>
            </a:extLst>
          </p:cNvPr>
          <p:cNvSpPr txBox="1">
            <a:spLocks/>
          </p:cNvSpPr>
          <p:nvPr/>
        </p:nvSpPr>
        <p:spPr>
          <a:xfrm>
            <a:off x="222115" y="483140"/>
            <a:ext cx="8537275"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3600" dirty="0">
                <a:solidFill>
                  <a:schemeClr val="tx1">
                    <a:lumMod val="75000"/>
                    <a:lumOff val="25000"/>
                  </a:schemeClr>
                </a:solidFill>
              </a:rPr>
              <a:t>Why Micromobility Data Matters</a:t>
            </a:r>
          </a:p>
        </p:txBody>
      </p:sp>
    </p:spTree>
    <p:extLst>
      <p:ext uri="{BB962C8B-B14F-4D97-AF65-F5344CB8AC3E}">
        <p14:creationId xmlns:p14="http://schemas.microsoft.com/office/powerpoint/2010/main" val="209798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E9F66B3-DB37-4E41-8963-F4C1127763D0}"/>
              </a:ext>
            </a:extLst>
          </p:cNvPr>
          <p:cNvSpPr>
            <a:spLocks noGrp="1"/>
          </p:cNvSpPr>
          <p:nvPr>
            <p:ph idx="1"/>
          </p:nvPr>
        </p:nvSpPr>
        <p:spPr>
          <a:xfrm>
            <a:off x="249677" y="1660018"/>
            <a:ext cx="5008123" cy="4850860"/>
          </a:xfrm>
        </p:spPr>
        <p:txBody>
          <a:bodyPr>
            <a:noAutofit/>
          </a:bodyPr>
          <a:lstStyle/>
          <a:p>
            <a:r>
              <a:rPr lang="en-US" dirty="0"/>
              <a:t>Data sharing</a:t>
            </a:r>
          </a:p>
          <a:p>
            <a:r>
              <a:rPr lang="en-US" dirty="0"/>
              <a:t>Regulations including fees, fleet caps</a:t>
            </a:r>
          </a:p>
          <a:p>
            <a:r>
              <a:rPr lang="en-US" dirty="0"/>
              <a:t>Micromobility parking</a:t>
            </a:r>
          </a:p>
          <a:p>
            <a:r>
              <a:rPr lang="en-US" dirty="0"/>
              <a:t>Education/Outreach</a:t>
            </a:r>
          </a:p>
          <a:p>
            <a:r>
              <a:rPr lang="en-US" dirty="0"/>
              <a:t>Safety and liability</a:t>
            </a:r>
          </a:p>
          <a:p>
            <a:r>
              <a:rPr lang="en-US" dirty="0"/>
              <a:t>Equity</a:t>
            </a:r>
          </a:p>
          <a:p>
            <a:endParaRPr lang="en-US" sz="2400" dirty="0"/>
          </a:p>
        </p:txBody>
      </p:sp>
      <p:sp>
        <p:nvSpPr>
          <p:cNvPr id="4" name="Text Placeholder 3">
            <a:extLst>
              <a:ext uri="{FF2B5EF4-FFF2-40B4-BE49-F238E27FC236}">
                <a16:creationId xmlns="" xmlns:a16="http://schemas.microsoft.com/office/drawing/2014/main" id="{58FB3E22-07E5-4A7F-858C-CFF36260059F}"/>
              </a:ext>
            </a:extLst>
          </p:cNvPr>
          <p:cNvSpPr>
            <a:spLocks noGrp="1"/>
          </p:cNvSpPr>
          <p:nvPr>
            <p:ph type="body" sz="quarter" idx="13"/>
          </p:nvPr>
        </p:nvSpPr>
        <p:spPr/>
        <p:txBody>
          <a:bodyPr/>
          <a:lstStyle/>
          <a:p>
            <a:r>
              <a:rPr lang="en-US" dirty="0"/>
              <a:t>Regional Micromobility coordination</a:t>
            </a:r>
          </a:p>
          <a:p>
            <a:endParaRPr lang="en-US" dirty="0"/>
          </a:p>
        </p:txBody>
      </p:sp>
      <p:sp>
        <p:nvSpPr>
          <p:cNvPr id="8" name="Title 1">
            <a:extLst>
              <a:ext uri="{FF2B5EF4-FFF2-40B4-BE49-F238E27FC236}">
                <a16:creationId xmlns="" xmlns:a16="http://schemas.microsoft.com/office/drawing/2014/main" id="{D8A5DFA8-378C-4300-85C9-EB4A03D0F0B2}"/>
              </a:ext>
            </a:extLst>
          </p:cNvPr>
          <p:cNvSpPr txBox="1">
            <a:spLocks/>
          </p:cNvSpPr>
          <p:nvPr/>
        </p:nvSpPr>
        <p:spPr>
          <a:xfrm>
            <a:off x="222115" y="483140"/>
            <a:ext cx="8537275"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3600" dirty="0">
                <a:solidFill>
                  <a:schemeClr val="tx1">
                    <a:lumMod val="75000"/>
                    <a:lumOff val="25000"/>
                  </a:schemeClr>
                </a:solidFill>
              </a:rPr>
              <a:t>Regional Micromobility Coordination Topics</a:t>
            </a:r>
          </a:p>
        </p:txBody>
      </p:sp>
      <p:pic>
        <p:nvPicPr>
          <p:cNvPr id="6" name="Picture 5">
            <a:extLst>
              <a:ext uri="{FF2B5EF4-FFF2-40B4-BE49-F238E27FC236}">
                <a16:creationId xmlns="" xmlns:a16="http://schemas.microsoft.com/office/drawing/2014/main" id="{5A8E3477-3177-4EE8-A0D8-D984E9BDD092}"/>
              </a:ext>
            </a:extLst>
          </p:cNvPr>
          <p:cNvPicPr>
            <a:picLocks noChangeAspect="1"/>
          </p:cNvPicPr>
          <p:nvPr/>
        </p:nvPicPr>
        <p:blipFill>
          <a:blip r:embed="rId3"/>
          <a:stretch>
            <a:fillRect/>
          </a:stretch>
        </p:blipFill>
        <p:spPr>
          <a:xfrm>
            <a:off x="5791200" y="2438400"/>
            <a:ext cx="2340509" cy="2586812"/>
          </a:xfrm>
          <a:prstGeom prst="rect">
            <a:avLst/>
          </a:prstGeom>
        </p:spPr>
      </p:pic>
    </p:spTree>
    <p:extLst>
      <p:ext uri="{BB962C8B-B14F-4D97-AF65-F5344CB8AC3E}">
        <p14:creationId xmlns:p14="http://schemas.microsoft.com/office/powerpoint/2010/main" val="374476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5FBB4D-C66B-480B-B0FF-D2D4D3EE2E6E}" type="slidenum">
              <a:rPr lang="en-US" smtClean="0">
                <a:solidFill>
                  <a:prstClr val="black"/>
                </a:solidFill>
              </a:rPr>
              <a:pPr/>
              <a:t>8</a:t>
            </a:fld>
            <a:endParaRPr lang="en-US" dirty="0">
              <a:solidFill>
                <a:prstClr val="black"/>
              </a:solidFill>
            </a:endParaRPr>
          </a:p>
        </p:txBody>
      </p:sp>
      <p:sp>
        <p:nvSpPr>
          <p:cNvPr id="7" name="Content Placeholder 2"/>
          <p:cNvSpPr txBox="1">
            <a:spLocks/>
          </p:cNvSpPr>
          <p:nvPr/>
        </p:nvSpPr>
        <p:spPr>
          <a:xfrm>
            <a:off x="310470" y="1865609"/>
            <a:ext cx="7919130" cy="46113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Clr>
                <a:srgbClr val="90C226"/>
              </a:buClr>
              <a:buNone/>
              <a:tabLst>
                <a:tab pos="230188" algn="l"/>
              </a:tabLst>
            </a:pPr>
            <a:endParaRPr lang="en-US" sz="2800" u="sng" dirty="0">
              <a:solidFill>
                <a:prstClr val="black">
                  <a:lumMod val="75000"/>
                  <a:lumOff val="25000"/>
                </a:prstClr>
              </a:solidFill>
            </a:endParaRPr>
          </a:p>
        </p:txBody>
      </p:sp>
      <p:sp>
        <p:nvSpPr>
          <p:cNvPr id="9" name="TextBox 8"/>
          <p:cNvSpPr txBox="1"/>
          <p:nvPr/>
        </p:nvSpPr>
        <p:spPr>
          <a:xfrm>
            <a:off x="4724400" y="1734849"/>
            <a:ext cx="2961778" cy="954107"/>
          </a:xfrm>
          <a:prstGeom prst="rect">
            <a:avLst/>
          </a:prstGeom>
          <a:noFill/>
        </p:spPr>
        <p:txBody>
          <a:bodyPr wrap="square" rtlCol="0">
            <a:spAutoFit/>
          </a:bodyPr>
          <a:lstStyle/>
          <a:p>
            <a:pPr algn="ctr"/>
            <a:r>
              <a:rPr lang="en-US" sz="2800" dirty="0">
                <a:solidFill>
                  <a:prstClr val="black">
                    <a:lumMod val="65000"/>
                    <a:lumOff val="35000"/>
                  </a:prstClr>
                </a:solidFill>
                <a:ea typeface="+mj-ea"/>
                <a:cs typeface="+mj-cs"/>
              </a:rPr>
              <a:t/>
            </a:r>
            <a:br>
              <a:rPr lang="en-US" sz="2800" dirty="0">
                <a:solidFill>
                  <a:prstClr val="black">
                    <a:lumMod val="65000"/>
                    <a:lumOff val="35000"/>
                  </a:prstClr>
                </a:solidFill>
                <a:ea typeface="+mj-ea"/>
                <a:cs typeface="+mj-cs"/>
              </a:rPr>
            </a:br>
            <a:endParaRPr lang="en-US" sz="2800" dirty="0">
              <a:solidFill>
                <a:schemeClr val="tx1">
                  <a:lumMod val="75000"/>
                  <a:lumOff val="25000"/>
                </a:schemeClr>
              </a:solidFill>
            </a:endParaRPr>
          </a:p>
        </p:txBody>
      </p:sp>
      <p:sp>
        <p:nvSpPr>
          <p:cNvPr id="13" name="Title 1">
            <a:extLst>
              <a:ext uri="{FF2B5EF4-FFF2-40B4-BE49-F238E27FC236}">
                <a16:creationId xmlns="" xmlns:a16="http://schemas.microsoft.com/office/drawing/2014/main" id="{91F0A82C-FA22-4B43-BF6F-149576254C55}"/>
              </a:ext>
            </a:extLst>
          </p:cNvPr>
          <p:cNvSpPr>
            <a:spLocks noGrp="1"/>
          </p:cNvSpPr>
          <p:nvPr>
            <p:ph type="title"/>
          </p:nvPr>
        </p:nvSpPr>
        <p:spPr>
          <a:xfrm>
            <a:off x="193711" y="878600"/>
            <a:ext cx="8537575" cy="655608"/>
          </a:xfrm>
        </p:spPr>
        <p:txBody>
          <a:bodyPr>
            <a:noAutofit/>
          </a:bodyPr>
          <a:lstStyle/>
          <a:p>
            <a:r>
              <a:rPr lang="en-US" sz="3600" dirty="0">
                <a:solidFill>
                  <a:schemeClr val="tx1">
                    <a:lumMod val="75000"/>
                    <a:lumOff val="25000"/>
                  </a:schemeClr>
                </a:solidFill>
              </a:rPr>
              <a:t>Multi-Modal Integration Opportunity</a:t>
            </a:r>
          </a:p>
        </p:txBody>
      </p:sp>
      <p:sp>
        <p:nvSpPr>
          <p:cNvPr id="10" name="Text Placeholder 5">
            <a:extLst>
              <a:ext uri="{FF2B5EF4-FFF2-40B4-BE49-F238E27FC236}">
                <a16:creationId xmlns="" xmlns:a16="http://schemas.microsoft.com/office/drawing/2014/main" id="{DCE1F189-BAFF-4102-AF0C-D6DF0CDAC9C4}"/>
              </a:ext>
            </a:extLst>
          </p:cNvPr>
          <p:cNvSpPr>
            <a:spLocks noGrp="1"/>
          </p:cNvSpPr>
          <p:nvPr>
            <p:ph type="body" sz="quarter" idx="13"/>
          </p:nvPr>
        </p:nvSpPr>
        <p:spPr>
          <a:xfrm>
            <a:off x="460075" y="6619337"/>
            <a:ext cx="7504413" cy="238664"/>
          </a:xfrm>
        </p:spPr>
        <p:txBody>
          <a:bodyPr/>
          <a:lstStyle/>
          <a:p>
            <a:r>
              <a:rPr lang="en-US" dirty="0"/>
              <a:t>Regional Micromobility coordination</a:t>
            </a:r>
          </a:p>
        </p:txBody>
      </p:sp>
      <p:pic>
        <p:nvPicPr>
          <p:cNvPr id="4" name="Picture 3">
            <a:extLst>
              <a:ext uri="{FF2B5EF4-FFF2-40B4-BE49-F238E27FC236}">
                <a16:creationId xmlns="" xmlns:a16="http://schemas.microsoft.com/office/drawing/2014/main" id="{29B29582-CB42-4EE8-A3C2-D8ACCF61ED2B}"/>
              </a:ext>
            </a:extLst>
          </p:cNvPr>
          <p:cNvPicPr>
            <a:picLocks noChangeAspect="1"/>
          </p:cNvPicPr>
          <p:nvPr/>
        </p:nvPicPr>
        <p:blipFill rotWithShape="1">
          <a:blip r:embed="rId3"/>
          <a:srcRect l="34126"/>
          <a:stretch/>
        </p:blipFill>
        <p:spPr>
          <a:xfrm>
            <a:off x="2231274" y="2260574"/>
            <a:ext cx="4698496" cy="4022102"/>
          </a:xfrm>
          <a:prstGeom prst="rect">
            <a:avLst/>
          </a:prstGeom>
        </p:spPr>
      </p:pic>
      <p:sp>
        <p:nvSpPr>
          <p:cNvPr id="11" name="TextBox 10">
            <a:extLst>
              <a:ext uri="{FF2B5EF4-FFF2-40B4-BE49-F238E27FC236}">
                <a16:creationId xmlns="" xmlns:a16="http://schemas.microsoft.com/office/drawing/2014/main" id="{5FB87697-0658-403D-B142-C8A6A6A09AB0}"/>
              </a:ext>
            </a:extLst>
          </p:cNvPr>
          <p:cNvSpPr txBox="1"/>
          <p:nvPr/>
        </p:nvSpPr>
        <p:spPr>
          <a:xfrm>
            <a:off x="5334000" y="6353844"/>
            <a:ext cx="3647152" cy="253916"/>
          </a:xfrm>
          <a:prstGeom prst="rect">
            <a:avLst/>
          </a:prstGeom>
          <a:noFill/>
        </p:spPr>
        <p:txBody>
          <a:bodyPr wrap="none" rtlCol="0">
            <a:spAutoFit/>
          </a:bodyPr>
          <a:lstStyle/>
          <a:p>
            <a:r>
              <a:rPr lang="en-US" sz="1050" dirty="0"/>
              <a:t>Image Courtesy of Coachella Valley Association of Governments</a:t>
            </a:r>
          </a:p>
        </p:txBody>
      </p:sp>
      <p:sp>
        <p:nvSpPr>
          <p:cNvPr id="18" name="Content Placeholder 2">
            <a:extLst>
              <a:ext uri="{FF2B5EF4-FFF2-40B4-BE49-F238E27FC236}">
                <a16:creationId xmlns="" xmlns:a16="http://schemas.microsoft.com/office/drawing/2014/main" id="{0CC79ED1-7B36-44CC-A61D-4EC7895C5DBF}"/>
              </a:ext>
            </a:extLst>
          </p:cNvPr>
          <p:cNvSpPr>
            <a:spLocks noGrp="1"/>
          </p:cNvSpPr>
          <p:nvPr>
            <p:ph idx="1"/>
          </p:nvPr>
        </p:nvSpPr>
        <p:spPr>
          <a:xfrm>
            <a:off x="255396" y="1553471"/>
            <a:ext cx="8492675" cy="3657202"/>
          </a:xfrm>
        </p:spPr>
        <p:txBody>
          <a:bodyPr>
            <a:normAutofit/>
          </a:bodyPr>
          <a:lstStyle/>
          <a:p>
            <a:pPr>
              <a:defRPr/>
            </a:pPr>
            <a:r>
              <a:rPr lang="en-US" sz="2800" dirty="0"/>
              <a:t>SB 1151 – Neighborhood electric vehicle (NEV) plans</a:t>
            </a:r>
            <a:endParaRPr lang="en-US" sz="2800" dirty="0">
              <a:ea typeface="ＭＳ Ｐゴシック" pitchFamily="34" charset="-128"/>
            </a:endParaRPr>
          </a:p>
          <a:p>
            <a:pPr>
              <a:defRPr/>
            </a:pPr>
            <a:endParaRPr lang="en-US" sz="2800" dirty="0">
              <a:ea typeface="ＭＳ Ｐゴシック" pitchFamily="34" charset="-128"/>
            </a:endParaRPr>
          </a:p>
          <a:p>
            <a:pPr marL="0" indent="0">
              <a:buFontTx/>
              <a:buNone/>
              <a:defRPr/>
            </a:pPr>
            <a:endParaRPr lang="en-US" dirty="0"/>
          </a:p>
        </p:txBody>
      </p:sp>
    </p:spTree>
    <p:extLst>
      <p:ext uri="{BB962C8B-B14F-4D97-AF65-F5344CB8AC3E}">
        <p14:creationId xmlns:p14="http://schemas.microsoft.com/office/powerpoint/2010/main" val="19565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7950A5-C667-44EF-B915-A2F0F084A87C}"/>
              </a:ext>
            </a:extLst>
          </p:cNvPr>
          <p:cNvSpPr>
            <a:spLocks noGrp="1"/>
          </p:cNvSpPr>
          <p:nvPr>
            <p:ph type="title"/>
          </p:nvPr>
        </p:nvSpPr>
        <p:spPr>
          <a:xfrm>
            <a:off x="350960" y="1295400"/>
            <a:ext cx="8633602" cy="1143000"/>
          </a:xfrm>
        </p:spPr>
        <p:txBody>
          <a:bodyPr>
            <a:normAutofit/>
          </a:bodyPr>
          <a:lstStyle/>
          <a:p>
            <a:r>
              <a:rPr lang="en-US" sz="3400" dirty="0">
                <a:solidFill>
                  <a:schemeClr val="tx1">
                    <a:lumMod val="75000"/>
                    <a:lumOff val="25000"/>
                  </a:schemeClr>
                </a:solidFill>
              </a:rPr>
              <a:t>Learn More</a:t>
            </a:r>
          </a:p>
        </p:txBody>
      </p:sp>
      <p:sp>
        <p:nvSpPr>
          <p:cNvPr id="3" name="Content Placeholder 2">
            <a:extLst>
              <a:ext uri="{FF2B5EF4-FFF2-40B4-BE49-F238E27FC236}">
                <a16:creationId xmlns="" xmlns:a16="http://schemas.microsoft.com/office/drawing/2014/main" id="{855AE1AD-D5C7-451A-8185-5FF8ED877E61}"/>
              </a:ext>
            </a:extLst>
          </p:cNvPr>
          <p:cNvSpPr>
            <a:spLocks noGrp="1"/>
          </p:cNvSpPr>
          <p:nvPr>
            <p:ph idx="1"/>
          </p:nvPr>
        </p:nvSpPr>
        <p:spPr>
          <a:xfrm>
            <a:off x="362309" y="2667000"/>
            <a:ext cx="8781691" cy="2168106"/>
          </a:xfrm>
        </p:spPr>
        <p:txBody>
          <a:bodyPr>
            <a:normAutofit/>
          </a:bodyPr>
          <a:lstStyle/>
          <a:p>
            <a:pPr marL="0" indent="0">
              <a:buNone/>
            </a:pPr>
            <a:r>
              <a:rPr lang="en-US" sz="2800" b="1" dirty="0"/>
              <a:t>sandag.org/</a:t>
            </a:r>
            <a:r>
              <a:rPr lang="en-US" sz="2800" b="1" dirty="0" err="1"/>
              <a:t>micromobility</a:t>
            </a:r>
            <a:endParaRPr lang="en-US" sz="2800" b="1" dirty="0"/>
          </a:p>
          <a:p>
            <a:pPr marL="0" indent="0">
              <a:buNone/>
            </a:pPr>
            <a:endParaRPr lang="en-US" sz="2800" dirty="0"/>
          </a:p>
          <a:p>
            <a:pPr marL="0" indent="0">
              <a:buNone/>
            </a:pPr>
            <a:r>
              <a:rPr lang="en-US" sz="2800" dirty="0"/>
              <a:t>Marisa Mangan, Regional Planner</a:t>
            </a:r>
          </a:p>
          <a:p>
            <a:pPr marL="0" indent="0">
              <a:spcBef>
                <a:spcPts val="0"/>
              </a:spcBef>
              <a:buNone/>
            </a:pPr>
            <a:r>
              <a:rPr lang="en-US" sz="2800" dirty="0"/>
              <a:t>marisa.mangan@sandag.org</a:t>
            </a:r>
          </a:p>
          <a:p>
            <a:pPr marL="0" indent="0">
              <a:spcBef>
                <a:spcPts val="0"/>
              </a:spcBef>
              <a:buNone/>
            </a:pPr>
            <a:endParaRPr lang="en-US" sz="2800" dirty="0"/>
          </a:p>
        </p:txBody>
      </p:sp>
      <p:sp>
        <p:nvSpPr>
          <p:cNvPr id="4" name="Text Placeholder 3">
            <a:extLst>
              <a:ext uri="{FF2B5EF4-FFF2-40B4-BE49-F238E27FC236}">
                <a16:creationId xmlns="" xmlns:a16="http://schemas.microsoft.com/office/drawing/2014/main" id="{1806DBF2-2C61-4317-9F2A-358B3E6562F1}"/>
              </a:ext>
            </a:extLst>
          </p:cNvPr>
          <p:cNvSpPr>
            <a:spLocks noGrp="1"/>
          </p:cNvSpPr>
          <p:nvPr>
            <p:ph type="body" sz="quarter" idx="13"/>
          </p:nvPr>
        </p:nvSpPr>
        <p:spPr/>
        <p:txBody>
          <a:bodyPr/>
          <a:lstStyle/>
          <a:p>
            <a:r>
              <a:rPr lang="en-US" dirty="0"/>
              <a:t>Regional </a:t>
            </a:r>
            <a:r>
              <a:rPr lang="en-US" dirty="0" err="1"/>
              <a:t>micromobility</a:t>
            </a:r>
            <a:r>
              <a:rPr lang="en-US" dirty="0"/>
              <a:t> coordination</a:t>
            </a:r>
          </a:p>
        </p:txBody>
      </p:sp>
    </p:spTree>
    <p:extLst>
      <p:ext uri="{BB962C8B-B14F-4D97-AF65-F5344CB8AC3E}">
        <p14:creationId xmlns:p14="http://schemas.microsoft.com/office/powerpoint/2010/main" val="1545948158"/>
      </p:ext>
    </p:extLst>
  </p:cSld>
  <p:clrMapOvr>
    <a:masterClrMapping/>
  </p:clrMapOvr>
</p:sld>
</file>

<file path=ppt/theme/theme1.xml><?xml version="1.0" encoding="utf-8"?>
<a:theme xmlns:a="http://schemas.openxmlformats.org/drawingml/2006/main" name="Orang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2C7FD405A1243AA3BDC5703BD0BB4" ma:contentTypeVersion="12" ma:contentTypeDescription="Create a new document." ma:contentTypeScope="" ma:versionID="f139871efa46f1cad5e5aa1f8637d382">
  <xsd:schema xmlns:xsd="http://www.w3.org/2001/XMLSchema" xmlns:xs="http://www.w3.org/2001/XMLSchema" xmlns:p="http://schemas.microsoft.com/office/2006/metadata/properties" xmlns:ns1="http://schemas.microsoft.com/sharepoint/v3" xmlns:ns2="4dfa26ff-92ca-4a1c-b96e-741b5986cb1f" xmlns:ns3="01078151-a386-4ac4-83ce-6e1d0dc09bfb" targetNamespace="http://schemas.microsoft.com/office/2006/metadata/properties" ma:root="true" ma:fieldsID="1658d38f1559b2c45319292381d5845b" ns1:_="" ns2:_="" ns3:_="">
    <xsd:import namespace="http://schemas.microsoft.com/sharepoint/v3"/>
    <xsd:import namespace="4dfa26ff-92ca-4a1c-b96e-741b5986cb1f"/>
    <xsd:import namespace="01078151-a386-4ac4-83ce-6e1d0dc09b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a26ff-92ca-4a1c-b96e-741b5986c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78151-a386-4ac4-83ce-6e1d0dc09bf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0CE72BB-A60F-47CA-9953-2B7126A86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fa26ff-92ca-4a1c-b96e-741b5986cb1f"/>
    <ds:schemaRef ds:uri="01078151-a386-4ac4-83ce-6e1d0dc09b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9C57E-7956-4614-ADD8-DAD65C3B7477}">
  <ds:schemaRefs>
    <ds:schemaRef ds:uri="http://schemas.microsoft.com/sharepoint/v3/contenttype/forms"/>
  </ds:schemaRefs>
</ds:datastoreItem>
</file>

<file path=customXml/itemProps3.xml><?xml version="1.0" encoding="utf-8"?>
<ds:datastoreItem xmlns:ds="http://schemas.openxmlformats.org/officeDocument/2006/customXml" ds:itemID="{5B7F3835-E03E-4914-A374-8E020C8EBAC3}">
  <ds:schemaRefs>
    <ds:schemaRef ds:uri="http://schemas.microsoft.com/sharepoint/v3"/>
    <ds:schemaRef ds:uri="http://schemas.microsoft.com/office/2006/documentManagement/types"/>
    <ds:schemaRef ds:uri="4dfa26ff-92ca-4a1c-b96e-741b5986cb1f"/>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01078151-a386-4ac4-83ce-6e1d0dc09b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6233</TotalTime>
  <Words>553</Words>
  <Application>Microsoft Office PowerPoint</Application>
  <PresentationFormat>On-screen Show (4:3)</PresentationFormat>
  <Paragraphs>91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Calibri</vt:lpstr>
      <vt:lpstr>Wingdings 3</vt:lpstr>
      <vt:lpstr>Orange Wave</vt:lpstr>
      <vt:lpstr>Regional Micromobility Coordination </vt:lpstr>
      <vt:lpstr>Micromobility Defined</vt:lpstr>
      <vt:lpstr>Regional Micromobility Coordination</vt:lpstr>
      <vt:lpstr>Local Micromobility Snapshot</vt:lpstr>
      <vt:lpstr>Peer Agency Resources</vt:lpstr>
      <vt:lpstr>PowerPoint Presentation</vt:lpstr>
      <vt:lpstr>PowerPoint Presentation</vt:lpstr>
      <vt:lpstr>Multi-Modal Integration Opportunity</vt:lpstr>
      <vt:lpstr>Learn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Mangan, Marisa</dc:creator>
  <cp:lastModifiedBy>Matthew Cox</cp:lastModifiedBy>
  <cp:revision>398</cp:revision>
  <cp:lastPrinted>2016-09-07T15:24:45Z</cp:lastPrinted>
  <dcterms:created xsi:type="dcterms:W3CDTF">2014-11-12T18:05:51Z</dcterms:created>
  <dcterms:modified xsi:type="dcterms:W3CDTF">2018-10-31T21:35:17Z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0x0101000A72C7FD405A1243AA3BDC5703BD0BB4</vt:lpwstr>
  </property>
</Properties>
</file>