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25"/>
  </p:notesMasterIdLst>
  <p:handoutMasterIdLst>
    <p:handoutMasterId r:id="rId26"/>
  </p:handoutMasterIdLst>
  <p:sldIdLst>
    <p:sldId id="313" r:id="rId5"/>
    <p:sldId id="321" r:id="rId6"/>
    <p:sldId id="387" r:id="rId7"/>
    <p:sldId id="323" r:id="rId8"/>
    <p:sldId id="327" r:id="rId9"/>
    <p:sldId id="329" r:id="rId10"/>
    <p:sldId id="330" r:id="rId11"/>
    <p:sldId id="331" r:id="rId12"/>
    <p:sldId id="388" r:id="rId13"/>
    <p:sldId id="389" r:id="rId14"/>
    <p:sldId id="360" r:id="rId15"/>
    <p:sldId id="396" r:id="rId16"/>
    <p:sldId id="390" r:id="rId17"/>
    <p:sldId id="397" r:id="rId18"/>
    <p:sldId id="391" r:id="rId19"/>
    <p:sldId id="393" r:id="rId20"/>
    <p:sldId id="392" r:id="rId21"/>
    <p:sldId id="394" r:id="rId22"/>
    <p:sldId id="398" r:id="rId23"/>
    <p:sldId id="386"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252C4D-B580-4B72-8A86-C062D0B83888}">
          <p14:sldIdLst>
            <p14:sldId id="313"/>
            <p14:sldId id="321"/>
            <p14:sldId id="387"/>
            <p14:sldId id="323"/>
            <p14:sldId id="327"/>
            <p14:sldId id="329"/>
            <p14:sldId id="330"/>
            <p14:sldId id="331"/>
            <p14:sldId id="388"/>
            <p14:sldId id="389"/>
            <p14:sldId id="360"/>
            <p14:sldId id="396"/>
            <p14:sldId id="390"/>
            <p14:sldId id="397"/>
            <p14:sldId id="391"/>
            <p14:sldId id="393"/>
            <p14:sldId id="392"/>
            <p14:sldId id="394"/>
            <p14:sldId id="398"/>
            <p14:sldId id="3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os="288" userDrawn="1">
          <p15:clr>
            <a:srgbClr val="A4A3A4"/>
          </p15:clr>
        </p15:guide>
        <p15:guide id="4" orient="horz" pos="480" userDrawn="1">
          <p15:clr>
            <a:srgbClr val="A4A3A4"/>
          </p15:clr>
        </p15:guide>
        <p15:guide id="5" orient="horz" pos="720" userDrawn="1">
          <p15:clr>
            <a:srgbClr val="A4A3A4"/>
          </p15:clr>
        </p15:guide>
        <p15:guide id="6" pos="547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x, Elizabeth" initials="ECO" lastIdx="5" clrIdx="0"/>
  <p:cmAuthor id="1" name="Meier, Antoinette" initials="MA" lastIdx="6" clrIdx="1">
    <p:extLst>
      <p:ext uri="{19B8F6BF-5375-455C-9EA6-DF929625EA0E}">
        <p15:presenceInfo xmlns:p15="http://schemas.microsoft.com/office/powerpoint/2012/main" userId="S-1-5-21-104687986-1973641148-1846952604-14636" providerId="AD"/>
      </p:ext>
    </p:extLst>
  </p:cmAuthor>
  <p:cmAuthor id="2" name="Silguero, Nina" initials="SN" lastIdx="5" clrIdx="2">
    <p:extLst>
      <p:ext uri="{19B8F6BF-5375-455C-9EA6-DF929625EA0E}">
        <p15:presenceInfo xmlns:p15="http://schemas.microsoft.com/office/powerpoint/2012/main" userId="S-1-5-21-104687986-1973641148-1846952604-199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8D2D"/>
    <a:srgbClr val="2E3646"/>
    <a:srgbClr val="ABC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80719" autoAdjust="0"/>
  </p:normalViewPr>
  <p:slideViewPr>
    <p:cSldViewPr>
      <p:cViewPr varScale="1">
        <p:scale>
          <a:sx n="45" d="100"/>
          <a:sy n="45" d="100"/>
        </p:scale>
        <p:origin x="1236" y="48"/>
      </p:cViewPr>
      <p:guideLst>
        <p:guide orient="horz" pos="2160"/>
        <p:guide pos="2880"/>
        <p:guide pos="288"/>
        <p:guide orient="horz" pos="480"/>
        <p:guide orient="horz" pos="720"/>
        <p:guide pos="5472"/>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94" d="100"/>
          <a:sy n="94" d="100"/>
        </p:scale>
        <p:origin x="2436"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5138"/>
          </a:xfrm>
          <a:prstGeom prst="rect">
            <a:avLst/>
          </a:prstGeom>
        </p:spPr>
        <p:txBody>
          <a:bodyPr vert="horz" lIns="91637" tIns="45818" rIns="91637" bIns="45818"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5138"/>
          </a:xfrm>
          <a:prstGeom prst="rect">
            <a:avLst/>
          </a:prstGeom>
        </p:spPr>
        <p:txBody>
          <a:bodyPr vert="horz" lIns="91637" tIns="45818" rIns="91637" bIns="45818" rtlCol="0"/>
          <a:lstStyle>
            <a:lvl1pPr algn="r">
              <a:defRPr sz="1200"/>
            </a:lvl1pPr>
          </a:lstStyle>
          <a:p>
            <a:fld id="{A5785382-5C95-44FE-9466-2598A151E32C}" type="datetimeFigureOut">
              <a:rPr lang="en-US" smtClean="0"/>
              <a:t>6/14/2018</a:t>
            </a:fld>
            <a:endParaRPr lang="en-US" dirty="0"/>
          </a:p>
        </p:txBody>
      </p:sp>
      <p:sp>
        <p:nvSpPr>
          <p:cNvPr id="4" name="Footer Placeholder 3"/>
          <p:cNvSpPr>
            <a:spLocks noGrp="1"/>
          </p:cNvSpPr>
          <p:nvPr>
            <p:ph type="ftr" sz="quarter" idx="2"/>
          </p:nvPr>
        </p:nvSpPr>
        <p:spPr>
          <a:xfrm>
            <a:off x="0" y="8829675"/>
            <a:ext cx="3037840" cy="465138"/>
          </a:xfrm>
          <a:prstGeom prst="rect">
            <a:avLst/>
          </a:prstGeom>
        </p:spPr>
        <p:txBody>
          <a:bodyPr vert="horz" lIns="91637" tIns="45818" rIns="91637" bIns="458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637" tIns="45818" rIns="91637" bIns="45818" rtlCol="0" anchor="b"/>
          <a:lstStyle>
            <a:lvl1pPr algn="r">
              <a:defRPr sz="1200"/>
            </a:lvl1pPr>
          </a:lstStyle>
          <a:p>
            <a:fld id="{8C34BE2E-5C78-4AD3-A80F-4C3A3360B488}" type="slidenum">
              <a:rPr lang="en-US" smtClean="0"/>
              <a:t>‹#›</a:t>
            </a:fld>
            <a:endParaRPr lang="en-US" dirty="0"/>
          </a:p>
        </p:txBody>
      </p:sp>
    </p:spTree>
    <p:extLst>
      <p:ext uri="{BB962C8B-B14F-4D97-AF65-F5344CB8AC3E}">
        <p14:creationId xmlns:p14="http://schemas.microsoft.com/office/powerpoint/2010/main" val="2404380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637" tIns="45818" rIns="91637" bIns="45818"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1637" tIns="45818" rIns="91637" bIns="45818" rtlCol="0"/>
          <a:lstStyle>
            <a:lvl1pPr algn="r">
              <a:defRPr sz="1200"/>
            </a:lvl1pPr>
          </a:lstStyle>
          <a:p>
            <a:fld id="{E29C65CB-DE93-4113-9A63-35AE4483D4BD}" type="datetimeFigureOut">
              <a:rPr lang="en-US" smtClean="0"/>
              <a:t>6/14/2018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637" tIns="45818" rIns="91637" bIns="4581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637" tIns="45818" rIns="91637" bIns="45818" rtlCol="0"/>
          <a:lstStyle/>
          <a:p>
            <a:pPr lvl="0"/>
            <a:r>
              <a:rPr lang="en-US" dirty="0"/>
              <a:t>For some context it may be helpful to contrast evolutionary change to revolutionary change.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637" tIns="45818" rIns="91637" bIns="458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637" tIns="45818" rIns="91637" bIns="45818" rtlCol="0" anchor="b"/>
          <a:lstStyle>
            <a:lvl1pPr algn="r">
              <a:defRPr sz="1200"/>
            </a:lvl1pPr>
          </a:lstStyle>
          <a:p>
            <a:fld id="{F4815249-95DD-4763-96B0-5788871B4E97}" type="slidenum">
              <a:rPr lang="en-US" smtClean="0"/>
              <a:t>‹#›</a:t>
            </a:fld>
            <a:endParaRPr lang="en-US" dirty="0"/>
          </a:p>
        </p:txBody>
      </p:sp>
    </p:spTree>
    <p:extLst>
      <p:ext uri="{BB962C8B-B14F-4D97-AF65-F5344CB8AC3E}">
        <p14:creationId xmlns:p14="http://schemas.microsoft.com/office/powerpoint/2010/main" val="1842456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My name is Eddie Flores.  I’m the City Traffic Engineer for the City of Chula Vista.  This afternoon I’m going to be talking about the San Diego Regional Vehicle Proving Ground from the City’s perspective.</a:t>
            </a:r>
          </a:p>
          <a:p>
            <a:endParaRPr lang="en-US" dirty="0"/>
          </a:p>
          <a:p>
            <a:r>
              <a:rPr lang="en-US" dirty="0"/>
              <a:t>In  November 2016, the U.S. Department of Transportation announced that it was seeking proposals for the designation of Automated Vehicle Proving Grounds. SANDAG partnered with Caltrans District 11 and the City of Chula to submit an application to USDOT that proposed three distinct proving ground facilities within the region.  A couple of months later, in January 2017, we received notification that we had been selected among 60 applicants as one of ten Autonomous Vehicle Proving Grounds across the nation.</a:t>
            </a:r>
          </a:p>
          <a:p>
            <a:endParaRPr lang="en-US" dirty="0"/>
          </a:p>
        </p:txBody>
      </p:sp>
      <p:sp>
        <p:nvSpPr>
          <p:cNvPr id="4" name="Slide Number Placeholder 3"/>
          <p:cNvSpPr>
            <a:spLocks noGrp="1"/>
          </p:cNvSpPr>
          <p:nvPr>
            <p:ph type="sldNum" sz="quarter" idx="10"/>
          </p:nvPr>
        </p:nvSpPr>
        <p:spPr/>
        <p:txBody>
          <a:bodyPr/>
          <a:lstStyle/>
          <a:p>
            <a:fld id="{F4815249-95DD-4763-96B0-5788871B4E97}" type="slidenum">
              <a:rPr lang="en-US" smtClean="0"/>
              <a:t>1</a:t>
            </a:fld>
            <a:endParaRPr lang="en-US" dirty="0"/>
          </a:p>
        </p:txBody>
      </p:sp>
    </p:spTree>
    <p:extLst>
      <p:ext uri="{BB962C8B-B14F-4D97-AF65-F5344CB8AC3E}">
        <p14:creationId xmlns:p14="http://schemas.microsoft.com/office/powerpoint/2010/main" val="377643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of the most important tasks in the work plan is industry and stakeholder outreach to better understand potential affiliate’s level of interest in the San Diego Regional Proving grounds and their needs to help inform our operational model and engagement strategy.  </a:t>
            </a:r>
          </a:p>
          <a:p>
            <a:endParaRPr lang="en-US" dirty="0"/>
          </a:p>
          <a:p>
            <a:r>
              <a:rPr lang="en-US" dirty="0"/>
              <a:t>We interviewed over 40 companies ranging from tech, wireless, auto manufacturers and suppliers. </a:t>
            </a:r>
          </a:p>
          <a:p>
            <a:endParaRPr lang="en-US" dirty="0"/>
          </a:p>
          <a:p>
            <a:r>
              <a:rPr lang="en-US" dirty="0"/>
              <a:t>Some highlights from the feedback that we’ve received is that testing and validating in a real-world environment with varying types of facilities is desirable by manufacturers and transportation services providers.</a:t>
            </a:r>
          </a:p>
          <a:p>
            <a:r>
              <a:rPr lang="en-US" dirty="0"/>
              <a:t> </a:t>
            </a:r>
          </a:p>
          <a:p>
            <a:r>
              <a:rPr lang="en-US" dirty="0"/>
              <a:t>Technology companies with a presence in southern California are most likely to participate and they have established relationships with auto manufacturers and will attract them to the proving grounds</a:t>
            </a:r>
          </a:p>
          <a:p>
            <a:r>
              <a:rPr lang="en-US" dirty="0"/>
              <a:t> </a:t>
            </a:r>
          </a:p>
          <a:p>
            <a:r>
              <a:rPr lang="en-US" dirty="0"/>
              <a:t>Last, opportunities for strategic partnerships among the affiliates is very valuable and it has been recommended that we form a consortium of affiliates to facilitate these partnerships</a:t>
            </a:r>
          </a:p>
          <a:p>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10</a:t>
            </a:fld>
            <a:endParaRPr lang="en-US" dirty="0"/>
          </a:p>
        </p:txBody>
      </p:sp>
    </p:spTree>
    <p:extLst>
      <p:ext uri="{BB962C8B-B14F-4D97-AF65-F5344CB8AC3E}">
        <p14:creationId xmlns:p14="http://schemas.microsoft.com/office/powerpoint/2010/main" val="191044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As a result of input received following the industry interviews, a proving ground consortium kick-off meeting was held on October 19, 2017 at the Caltrans District 11 Headquarters in Old Town.  This meeting included representatives from many of the companies that were interviewed and a select group of other companies interested/involved in the AV space.</a:t>
            </a:r>
          </a:p>
          <a:p>
            <a:pPr rtl="0" fontAlgn="base"/>
            <a:endParaRPr lang="en-US" dirty="0"/>
          </a:p>
          <a:p>
            <a:pPr rtl="0" fontAlgn="base"/>
            <a:r>
              <a:rPr lang="en-US" dirty="0"/>
              <a:t>The concept of the Consortium is different than a testing or proving ground. We envision companies and researchers that will join as affiliates to focus on these three big-picture ideas</a:t>
            </a:r>
          </a:p>
          <a:p>
            <a:pPr rtl="0" fontAlgn="base"/>
            <a:endParaRPr lang="en-US" dirty="0"/>
          </a:p>
          <a:p>
            <a:pPr rtl="0" fontAlgn="base"/>
            <a:r>
              <a:rPr lang="en-US" dirty="0"/>
              <a:t>Affiliates in the RPG consortium can use the proving ground facilities that include public roadways, including freeways, local roads, on- and off-ramps, and tollways and existing infrastructure to demonstrate autonomous vehicles and connected infrastructure.</a:t>
            </a:r>
          </a:p>
        </p:txBody>
      </p:sp>
      <p:sp>
        <p:nvSpPr>
          <p:cNvPr id="4" name="Slide Number Placeholder 3"/>
          <p:cNvSpPr>
            <a:spLocks noGrp="1"/>
          </p:cNvSpPr>
          <p:nvPr>
            <p:ph type="sldNum" sz="quarter" idx="10"/>
          </p:nvPr>
        </p:nvSpPr>
        <p:spPr/>
        <p:txBody>
          <a:bodyPr/>
          <a:lstStyle/>
          <a:p>
            <a:fld id="{14A3AA40-379D-7146-886B-CA7107B3DD67}" type="slidenum">
              <a:rPr lang="en-US" smtClean="0"/>
              <a:pPr/>
              <a:t>11</a:t>
            </a:fld>
            <a:endParaRPr lang="en-US" dirty="0"/>
          </a:p>
        </p:txBody>
      </p:sp>
    </p:spTree>
    <p:extLst>
      <p:ext uri="{BB962C8B-B14F-4D97-AF65-F5344CB8AC3E}">
        <p14:creationId xmlns:p14="http://schemas.microsoft.com/office/powerpoint/2010/main" val="2960212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r>
              <a:rPr lang="en-US" dirty="0"/>
              <a:t>We continue to communicate with industry and meet on a regular basis to advance the establishment of the proving ground and the consortium.</a:t>
            </a:r>
          </a:p>
          <a:p>
            <a:pPr defTabSz="914266"/>
            <a:endParaRPr lang="en-US" dirty="0"/>
          </a:p>
          <a:p>
            <a:pPr defTabSz="914266"/>
            <a:r>
              <a:rPr lang="en-US" dirty="0"/>
              <a:t>The formal agreement between SANDAG, Caltrans and the City of Chula Vista has been signed by all agencies.</a:t>
            </a:r>
          </a:p>
          <a:p>
            <a:pPr defTabSz="914266"/>
            <a:endParaRPr lang="en-US" dirty="0"/>
          </a:p>
          <a:p>
            <a:pPr defTabSz="914266"/>
            <a:r>
              <a:rPr lang="en-US" dirty="0"/>
              <a:t>Plan projects that take Smart City, ITS, and connected or autonomous vehicles into account.</a:t>
            </a:r>
          </a:p>
          <a:p>
            <a:pPr defTabSz="914266"/>
            <a:endParaRPr lang="en-US" dirty="0"/>
          </a:p>
          <a:p>
            <a:endParaRPr lang="en-US" dirty="0"/>
          </a:p>
        </p:txBody>
      </p:sp>
      <p:sp>
        <p:nvSpPr>
          <p:cNvPr id="4" name="Slide Number Placeholder 3"/>
          <p:cNvSpPr>
            <a:spLocks noGrp="1"/>
          </p:cNvSpPr>
          <p:nvPr>
            <p:ph type="sldNum" sz="quarter" idx="10"/>
          </p:nvPr>
        </p:nvSpPr>
        <p:spPr/>
        <p:txBody>
          <a:bodyPr/>
          <a:lstStyle/>
          <a:p>
            <a:fld id="{14A3AA40-379D-7146-886B-CA7107B3DD67}" type="slidenum">
              <a:rPr lang="en-US" smtClean="0"/>
              <a:pPr/>
              <a:t>12</a:t>
            </a:fld>
            <a:endParaRPr lang="en-US" dirty="0"/>
          </a:p>
        </p:txBody>
      </p:sp>
    </p:spTree>
    <p:extLst>
      <p:ext uri="{BB962C8B-B14F-4D97-AF65-F5344CB8AC3E}">
        <p14:creationId xmlns:p14="http://schemas.microsoft.com/office/powerpoint/2010/main" val="1950162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As a result we have several projects in the works that will provide better services to our residents, but also support the proving ground and our Smart City efforts.</a:t>
            </a:r>
          </a:p>
          <a:p>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13</a:t>
            </a:fld>
            <a:endParaRPr lang="en-US" dirty="0"/>
          </a:p>
        </p:txBody>
      </p:sp>
    </p:spTree>
    <p:extLst>
      <p:ext uri="{BB962C8B-B14F-4D97-AF65-F5344CB8AC3E}">
        <p14:creationId xmlns:p14="http://schemas.microsoft.com/office/powerpoint/2010/main" val="2605864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a:t>Last year we adopted a new Traffic Signal Communications Master Plan.  While the Master Plan was being prepared we also upgraded our traffic communications server room and built our new TMC.</a:t>
            </a:r>
          </a:p>
          <a:p>
            <a:pPr marL="165261" indent="-165261">
              <a:buFont typeface="Arial" panose="020B0604020202020204" pitchFamily="34" charset="0"/>
              <a:buChar char="•"/>
            </a:pPr>
            <a:r>
              <a:rPr lang="en-US" dirty="0"/>
              <a:t>We established new standards that include the installation of fiber optic interconnect to every new traffic signal, Ethernet communications hardware, high-definition CCTV cameras at every new signal or major upgrade, new trench detail that requires that our communications conduit be larger and deeper</a:t>
            </a:r>
          </a:p>
          <a:p>
            <a:pPr marL="165261" indent="-165261">
              <a:buFont typeface="Arial" panose="020B0604020202020204" pitchFamily="34" charset="0"/>
              <a:buChar char="•"/>
            </a:pPr>
            <a:r>
              <a:rPr lang="en-US" dirty="0"/>
              <a:t>We are also phasing out the use of bot dots which are not easily detected by autonomous vehicles and are difficult to maintain for our crews</a:t>
            </a:r>
          </a:p>
          <a:p>
            <a:pPr marL="165261" indent="-165261">
              <a:buFont typeface="Arial" panose="020B0604020202020204" pitchFamily="34" charset="0"/>
              <a:buChar char="•"/>
            </a:pPr>
            <a:r>
              <a:rPr lang="en-US" dirty="0"/>
              <a:t>We are using higher quality materials and specs for our signs, striping and pavement markings to reduce long term maintenance costs and, again, support the proving ground</a:t>
            </a:r>
          </a:p>
          <a:p>
            <a:pPr marL="165261" indent="-165261">
              <a:buFont typeface="Arial" panose="020B0604020202020204" pitchFamily="34" charset="0"/>
              <a:buChar char="•"/>
            </a:pPr>
            <a:r>
              <a:rPr lang="en-US" dirty="0"/>
              <a:t>Late last year we also adopted a new Smart City Strategic Action Plan.  This document is a high level document that identifies our objectives to become a connected city, responsive city, transparent city, and an innovative city.  Along the lines of becoming of a more transparent city and due to the additional data that we are generating through a variety of projects.  Our City Council is expected to adopt our new Open Data Policy next week.</a:t>
            </a:r>
          </a:p>
          <a:p>
            <a:pPr marL="165261" indent="-165261">
              <a:buFont typeface="Arial" panose="020B0604020202020204" pitchFamily="34" charset="0"/>
              <a:buChar char="•"/>
            </a:pPr>
            <a:r>
              <a:rPr lang="en-US" dirty="0"/>
              <a:t>To support our ongoing traffic, ITS, and Smart City efforts, we have established a Traffic Engineering &amp; ITS Services On-Call contract with four consultant teams</a:t>
            </a:r>
          </a:p>
          <a:p>
            <a:pPr marL="165261" indent="-165261">
              <a:buFont typeface="Arial" panose="020B0604020202020204" pitchFamily="34" charset="0"/>
              <a:buChar char="•"/>
            </a:pPr>
            <a:r>
              <a:rPr lang="en-US" dirty="0"/>
              <a:t>We are upgrading all of our core IT infrastructure so all switches, firewalls, servers, etc are being upgraded right now.  We expect to complete this work by the end of August.</a:t>
            </a:r>
          </a:p>
          <a:p>
            <a:pPr marL="165261" indent="-165261">
              <a:buFont typeface="Arial" panose="020B0604020202020204" pitchFamily="34" charset="0"/>
              <a:buChar char="•"/>
            </a:pPr>
            <a:r>
              <a:rPr lang="en-US" dirty="0"/>
              <a:t>In addition, to add to our Traffic Signal Communications Master Plan, the City’s IT Department is in the process of awarding a contract for a new Telecommunications Master Plan.  This will be a comprehensive plan that will look at communications needs for all  City departments and also serve as a guide for us to become a more connected city.</a:t>
            </a:r>
          </a:p>
          <a:p>
            <a:pPr marL="165261" indent="-165261">
              <a:buFont typeface="Arial" panose="020B0604020202020204" pitchFamily="34" charset="0"/>
              <a:buChar char="•"/>
            </a:pPr>
            <a:r>
              <a:rPr lang="en-US" dirty="0"/>
              <a:t>Now, I’d like to give you an update on some of the exciting transportation projects that we have going on in the City.</a:t>
            </a:r>
          </a:p>
        </p:txBody>
      </p:sp>
      <p:sp>
        <p:nvSpPr>
          <p:cNvPr id="4" name="Slide Number Placeholder 3"/>
          <p:cNvSpPr>
            <a:spLocks noGrp="1"/>
          </p:cNvSpPr>
          <p:nvPr>
            <p:ph type="sldNum" sz="quarter" idx="10"/>
          </p:nvPr>
        </p:nvSpPr>
        <p:spPr/>
        <p:txBody>
          <a:bodyPr/>
          <a:lstStyle/>
          <a:p>
            <a:fld id="{F4815249-95DD-4763-96B0-5788871B4E97}" type="slidenum">
              <a:rPr lang="en-US" smtClean="0"/>
              <a:t>14</a:t>
            </a:fld>
            <a:endParaRPr lang="en-US" dirty="0"/>
          </a:p>
        </p:txBody>
      </p:sp>
    </p:spTree>
    <p:extLst>
      <p:ext uri="{BB962C8B-B14F-4D97-AF65-F5344CB8AC3E}">
        <p14:creationId xmlns:p14="http://schemas.microsoft.com/office/powerpoint/2010/main" val="3599748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266" lvl="2"/>
            <a:endParaRPr lang="en-US" dirty="0">
              <a:solidFill>
                <a:srgbClr val="323232">
                  <a:lumMod val="50000"/>
                </a:srgbClr>
              </a:solidFill>
            </a:endParaRPr>
          </a:p>
          <a:p>
            <a:pPr marL="171425" indent="-171425">
              <a:buFontTx/>
              <a:buChar char="-"/>
            </a:pPr>
            <a:r>
              <a:rPr lang="en-US" dirty="0"/>
              <a:t>The City has a new traffic signal communications master plan which was adopted by the City Council in September 2017.</a:t>
            </a:r>
          </a:p>
          <a:p>
            <a:pPr marL="171425" indent="-171425">
              <a:buFontTx/>
              <a:buChar char="-"/>
            </a:pPr>
            <a:endParaRPr lang="en-US" dirty="0"/>
          </a:p>
          <a:p>
            <a:pPr marL="171425" indent="-171425">
              <a:buFontTx/>
              <a:buChar char="-"/>
            </a:pPr>
            <a:r>
              <a:rPr lang="en-US" dirty="0"/>
              <a:t>The Master Plan is an inventory of our existing infrastructure &amp; guide for future improvements</a:t>
            </a:r>
          </a:p>
          <a:p>
            <a:pPr marL="171425" indent="-171425">
              <a:buFontTx/>
              <a:buChar char="-"/>
            </a:pPr>
            <a:endParaRPr lang="en-US" dirty="0"/>
          </a:p>
          <a:p>
            <a:r>
              <a:rPr lang="en-US" dirty="0">
                <a:solidFill>
                  <a:srgbClr val="323232">
                    <a:lumMod val="50000"/>
                  </a:srgbClr>
                </a:solidFill>
              </a:rPr>
              <a:t>-   Phased approach dependent on available funding and shared use agreements:</a:t>
            </a:r>
          </a:p>
          <a:p>
            <a:pPr marL="799983" lvl="1" indent="-342850">
              <a:buFont typeface="Arial" pitchFamily="34" charset="0"/>
              <a:buChar char="•"/>
            </a:pPr>
            <a:r>
              <a:rPr lang="en-US" dirty="0">
                <a:solidFill>
                  <a:srgbClr val="323232">
                    <a:lumMod val="50000"/>
                  </a:srgbClr>
                </a:solidFill>
              </a:rPr>
              <a:t>Phase 1: City-owned Infrastructure</a:t>
            </a:r>
          </a:p>
          <a:p>
            <a:pPr marL="1257115" lvl="2" indent="-342850">
              <a:buFont typeface="Arial" pitchFamily="34" charset="0"/>
              <a:buChar char="•"/>
            </a:pPr>
            <a:r>
              <a:rPr lang="en-US" dirty="0">
                <a:solidFill>
                  <a:srgbClr val="323232">
                    <a:lumMod val="50000"/>
                  </a:srgbClr>
                </a:solidFill>
              </a:rPr>
              <a:t>Replace low bandwidth phone lines with high speed wireless</a:t>
            </a:r>
          </a:p>
          <a:p>
            <a:pPr marL="1257115" lvl="2" indent="-342850">
              <a:buFont typeface="Arial" pitchFamily="34" charset="0"/>
              <a:buChar char="•"/>
            </a:pPr>
            <a:r>
              <a:rPr lang="en-US" dirty="0">
                <a:solidFill>
                  <a:srgbClr val="323232">
                    <a:lumMod val="50000"/>
                  </a:srgbClr>
                </a:solidFill>
              </a:rPr>
              <a:t>Upgrade existing fiber optic system to Ethernet</a:t>
            </a:r>
          </a:p>
          <a:p>
            <a:pPr marL="1257115" lvl="2" indent="-342850">
              <a:buFont typeface="Arial" pitchFamily="34" charset="0"/>
              <a:buChar char="•"/>
            </a:pPr>
            <a:r>
              <a:rPr lang="en-US" dirty="0">
                <a:solidFill>
                  <a:srgbClr val="323232">
                    <a:lumMod val="50000"/>
                  </a:srgbClr>
                </a:solidFill>
              </a:rPr>
              <a:t>Begin replacement of 170 controllers to 2070 ATC</a:t>
            </a:r>
          </a:p>
          <a:p>
            <a:pPr lvl="1"/>
            <a:endParaRPr lang="en-US" dirty="0">
              <a:solidFill>
                <a:srgbClr val="323232">
                  <a:lumMod val="50000"/>
                </a:srgbClr>
              </a:solidFill>
            </a:endParaRPr>
          </a:p>
          <a:p>
            <a:pPr marL="799983" lvl="1" indent="-342850">
              <a:buFont typeface="Arial" pitchFamily="34" charset="0"/>
              <a:buChar char="•"/>
            </a:pPr>
            <a:r>
              <a:rPr lang="en-US" dirty="0">
                <a:solidFill>
                  <a:srgbClr val="323232">
                    <a:lumMod val="50000"/>
                  </a:srgbClr>
                </a:solidFill>
              </a:rPr>
              <a:t>Phase 2: Infrastructure &amp; Priority Corridors Upgrade </a:t>
            </a:r>
          </a:p>
          <a:p>
            <a:pPr marL="1257115" lvl="2" indent="-342850">
              <a:buFont typeface="Arial" pitchFamily="34" charset="0"/>
              <a:buChar char="•"/>
            </a:pPr>
            <a:r>
              <a:rPr lang="en-US" dirty="0">
                <a:solidFill>
                  <a:srgbClr val="323232">
                    <a:lumMod val="50000"/>
                  </a:srgbClr>
                </a:solidFill>
              </a:rPr>
              <a:t>Install fiber optic cable in existing empty conduits</a:t>
            </a:r>
          </a:p>
          <a:p>
            <a:pPr marL="1257115" lvl="2" indent="-342850">
              <a:buFont typeface="Arial" pitchFamily="34" charset="0"/>
              <a:buChar char="•"/>
            </a:pPr>
            <a:r>
              <a:rPr lang="en-US" dirty="0">
                <a:solidFill>
                  <a:srgbClr val="323232">
                    <a:lumMod val="50000"/>
                  </a:srgbClr>
                </a:solidFill>
              </a:rPr>
              <a:t>Install fiber optic cable and conduit</a:t>
            </a:r>
          </a:p>
          <a:p>
            <a:pPr marL="1257115" lvl="2" indent="-342850">
              <a:buFont typeface="Arial" pitchFamily="34" charset="0"/>
              <a:buChar char="•"/>
            </a:pPr>
            <a:r>
              <a:rPr lang="en-US" dirty="0">
                <a:solidFill>
                  <a:srgbClr val="323232">
                    <a:lumMod val="50000"/>
                  </a:srgbClr>
                </a:solidFill>
              </a:rPr>
              <a:t>Partner with private companies who own conduits/fiber</a:t>
            </a:r>
          </a:p>
          <a:p>
            <a:pPr lvl="1"/>
            <a:endParaRPr lang="en-US" dirty="0">
              <a:solidFill>
                <a:srgbClr val="323232">
                  <a:lumMod val="50000"/>
                </a:srgbClr>
              </a:solidFill>
            </a:endParaRPr>
          </a:p>
          <a:p>
            <a:pPr marL="799983" lvl="1" indent="-342850">
              <a:buFont typeface="Arial" pitchFamily="34" charset="0"/>
              <a:buChar char="•"/>
            </a:pPr>
            <a:r>
              <a:rPr lang="en-US" dirty="0">
                <a:solidFill>
                  <a:srgbClr val="323232">
                    <a:lumMod val="50000"/>
                  </a:srgbClr>
                </a:solidFill>
              </a:rPr>
              <a:t>Phase 3: Citywide Buildout </a:t>
            </a:r>
          </a:p>
          <a:p>
            <a:pPr marL="1257115" lvl="2" indent="-342850">
              <a:buFont typeface="Arial" pitchFamily="34" charset="0"/>
              <a:buChar char="•"/>
            </a:pPr>
            <a:r>
              <a:rPr lang="en-US" dirty="0">
                <a:solidFill>
                  <a:srgbClr val="323232">
                    <a:lumMod val="50000"/>
                  </a:srgbClr>
                </a:solidFill>
              </a:rPr>
              <a:t>Buildout of the rest of the traffic systems communications network</a:t>
            </a:r>
          </a:p>
          <a:p>
            <a:pPr marL="1257115" lvl="2" indent="-342850">
              <a:buFont typeface="Arial" pitchFamily="34" charset="0"/>
              <a:buChar char="•"/>
            </a:pPr>
            <a:r>
              <a:rPr lang="en-US" dirty="0">
                <a:solidFill>
                  <a:srgbClr val="323232">
                    <a:lumMod val="50000"/>
                  </a:srgbClr>
                </a:solidFill>
              </a:rPr>
              <a:t>Deploy more CCTVs and other ITS elements</a:t>
            </a:r>
          </a:p>
          <a:p>
            <a:pPr marL="1257115" lvl="2" indent="-342850">
              <a:buFont typeface="Arial" pitchFamily="34" charset="0"/>
              <a:buChar char="•"/>
            </a:pPr>
            <a:r>
              <a:rPr lang="en-US" dirty="0">
                <a:solidFill>
                  <a:srgbClr val="323232">
                    <a:lumMod val="50000"/>
                  </a:srgbClr>
                </a:solidFill>
              </a:rPr>
              <a:t>Complete upgrade to 2070 ATC controllers</a:t>
            </a:r>
          </a:p>
          <a:p>
            <a:pPr marL="171425" indent="-171425">
              <a:buFontTx/>
              <a:buChar char="-"/>
            </a:pPr>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15</a:t>
            </a:fld>
            <a:endParaRPr lang="en-US" dirty="0"/>
          </a:p>
        </p:txBody>
      </p:sp>
    </p:spTree>
    <p:extLst>
      <p:ext uri="{BB962C8B-B14F-4D97-AF65-F5344CB8AC3E}">
        <p14:creationId xmlns:p14="http://schemas.microsoft.com/office/powerpoint/2010/main" val="163434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Tx/>
              <a:buChar char="-"/>
            </a:pPr>
            <a:r>
              <a:rPr lang="en-US" dirty="0"/>
              <a:t>In 2017, the City selected Trafficware to provide an adaptive traffic control system and ATMS. Construction of new detection systems and a new communications network was handled under a different contract and that work will begin early next month.</a:t>
            </a:r>
          </a:p>
          <a:p>
            <a:pPr marL="171425" indent="-171425">
              <a:buFontTx/>
              <a:buChar char="-"/>
            </a:pPr>
            <a:endParaRPr lang="en-US" dirty="0"/>
          </a:p>
          <a:p>
            <a:pPr marL="171425" indent="-171425">
              <a:buFontTx/>
              <a:buChar char="-"/>
            </a:pPr>
            <a:r>
              <a:rPr lang="en-US" dirty="0"/>
              <a:t>Total of 28 Intersections includes replacement of existing SCATS adaptive system (Sydney Coordinated Adaptive Traffic System)</a:t>
            </a:r>
          </a:p>
          <a:p>
            <a:pPr marL="171425" indent="-171425">
              <a:buFontTx/>
              <a:buChar char="-"/>
            </a:pPr>
            <a:r>
              <a:rPr lang="en-US" dirty="0"/>
              <a:t>Network communications upgrades to Ethernet</a:t>
            </a:r>
          </a:p>
          <a:p>
            <a:pPr marL="171425" indent="-171425">
              <a:buFontTx/>
              <a:buChar char="-"/>
            </a:pPr>
            <a:r>
              <a:rPr lang="en-US" dirty="0"/>
              <a:t>16 CCTV cameras to assist with traffic monitoring</a:t>
            </a:r>
          </a:p>
          <a:p>
            <a:pPr marL="171425" indent="-171425">
              <a:buFontTx/>
              <a:buChar char="-"/>
            </a:pPr>
            <a:r>
              <a:rPr lang="en-US" dirty="0"/>
              <a:t>20 Data Collection Devices to gather travel time data</a:t>
            </a:r>
          </a:p>
          <a:p>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16</a:t>
            </a:fld>
            <a:endParaRPr lang="en-US" dirty="0"/>
          </a:p>
        </p:txBody>
      </p:sp>
    </p:spTree>
    <p:extLst>
      <p:ext uri="{BB962C8B-B14F-4D97-AF65-F5344CB8AC3E}">
        <p14:creationId xmlns:p14="http://schemas.microsoft.com/office/powerpoint/2010/main" val="1947549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funded equipment for about half of the intersections in the City.  These new systems will be of great value in support of our Fire department especially since they’ve struggled to meet their fire response times for the past several years.  All new Fire department rigs will be equipped with IR and GPS-emitters and they are working on plans to retrofit the rest of their fleet.</a:t>
            </a:r>
          </a:p>
          <a:p>
            <a:endParaRPr lang="en-US" dirty="0"/>
          </a:p>
          <a:p>
            <a:r>
              <a:rPr lang="en-US" dirty="0"/>
              <a:t>In addition, since we have some of the most transit impacted corridors in the region, we are prepping some of the intersections on those corridors with the new GPS-enabled Opticom system so that they will be TSP ready when and if there is a desire by MTS to pursue the implementation of TSP on those corridors.</a:t>
            </a:r>
          </a:p>
        </p:txBody>
      </p:sp>
      <p:sp>
        <p:nvSpPr>
          <p:cNvPr id="4" name="Slide Number Placeholder 3"/>
          <p:cNvSpPr>
            <a:spLocks noGrp="1"/>
          </p:cNvSpPr>
          <p:nvPr>
            <p:ph type="sldNum" sz="quarter" idx="10"/>
          </p:nvPr>
        </p:nvSpPr>
        <p:spPr/>
        <p:txBody>
          <a:bodyPr/>
          <a:lstStyle/>
          <a:p>
            <a:fld id="{59FA0B18-6428-4377-A10C-22EE99CC0471}" type="slidenum">
              <a:rPr lang="en-US" smtClean="0"/>
              <a:t>17</a:t>
            </a:fld>
            <a:endParaRPr lang="en-US" dirty="0"/>
          </a:p>
        </p:txBody>
      </p:sp>
    </p:spTree>
    <p:extLst>
      <p:ext uri="{BB962C8B-B14F-4D97-AF65-F5344CB8AC3E}">
        <p14:creationId xmlns:p14="http://schemas.microsoft.com/office/powerpoint/2010/main" val="2606983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Tx/>
              <a:buChar char="-"/>
            </a:pPr>
            <a:r>
              <a:rPr lang="en-US" dirty="0"/>
              <a:t>Smart Corridor on Broadway (13 intersections)</a:t>
            </a:r>
          </a:p>
          <a:p>
            <a:pPr marL="605956" lvl="1" indent="-165261">
              <a:buFontTx/>
              <a:buChar char="-"/>
            </a:pPr>
            <a:r>
              <a:rPr lang="en-US" dirty="0"/>
              <a:t>New 2070ATC controllers, DSRC and Cellular Communications</a:t>
            </a:r>
          </a:p>
          <a:p>
            <a:pPr marL="605956" lvl="1" indent="-165261">
              <a:buFontTx/>
              <a:buChar char="-"/>
            </a:pPr>
            <a:endParaRPr lang="en-US" dirty="0"/>
          </a:p>
          <a:p>
            <a:pPr marL="171425" indent="-171425">
              <a:buFontTx/>
              <a:buChar char="-"/>
            </a:pPr>
            <a:r>
              <a:rPr lang="en-US" dirty="0"/>
              <a:t>Upgraded controllers and communications network will allow for data sharing of signal timing and phasing to vehicles with on-board monitors or Smartphone Apps</a:t>
            </a:r>
          </a:p>
          <a:p>
            <a:pPr marL="171425" indent="-171425">
              <a:buFontTx/>
              <a:buChar char="-"/>
            </a:pPr>
            <a:endParaRPr lang="en-US" dirty="0"/>
          </a:p>
          <a:p>
            <a:pPr marL="171425" indent="-171425">
              <a:buFontTx/>
              <a:buChar char="-"/>
            </a:pPr>
            <a:r>
              <a:rPr lang="en-US" dirty="0"/>
              <a:t>Intelligent Street Lights Demo</a:t>
            </a:r>
          </a:p>
          <a:p>
            <a:pPr marL="628558" lvl="1" indent="-171425">
              <a:buFontTx/>
              <a:buChar char="-"/>
            </a:pPr>
            <a:r>
              <a:rPr lang="en-US" dirty="0"/>
              <a:t>Dimming, motion sensing, and metering of electricity usage</a:t>
            </a:r>
          </a:p>
          <a:p>
            <a:pPr marL="628558" lvl="1" indent="-171425">
              <a:buFontTx/>
              <a:buChar char="-"/>
            </a:pPr>
            <a:r>
              <a:rPr lang="en-US" dirty="0"/>
              <a:t>Dozens of sensors: traffic volumes, sound, vehicle emissions, and more</a:t>
            </a:r>
          </a:p>
          <a:p>
            <a:pPr marL="165261" indent="-165261">
              <a:buFontTx/>
              <a:buChar char="-"/>
            </a:pPr>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18</a:t>
            </a:fld>
            <a:endParaRPr lang="en-US" dirty="0"/>
          </a:p>
        </p:txBody>
      </p:sp>
    </p:spTree>
    <p:extLst>
      <p:ext uri="{BB962C8B-B14F-4D97-AF65-F5344CB8AC3E}">
        <p14:creationId xmlns:p14="http://schemas.microsoft.com/office/powerpoint/2010/main" val="2276068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better use of our TMC and field devices, especially our CCTV cameras.  We’ve acquired the Genetec Video Management System.  In coordination with our Police and IT departments, we selected this product to become the city standard and allow for seamless video sharing capabilities.</a:t>
            </a:r>
          </a:p>
          <a:p>
            <a:endParaRPr lang="en-US" dirty="0"/>
          </a:p>
          <a:p>
            <a:r>
              <a:rPr lang="en-US" dirty="0"/>
              <a:t>In addition, from the traffic management perspective, we are working with the company so they can integrate with Waze, Google maps, and some of our data collection devices to provide us with alarms for unusual levels of congestion and/or accidents and possibly trigger the use of pre-approved timing plans in the future.</a:t>
            </a:r>
          </a:p>
          <a:p>
            <a:endParaRPr lang="en-US" dirty="0"/>
          </a:p>
          <a:p>
            <a:r>
              <a:rPr lang="en-US" dirty="0"/>
              <a:t>Implementation of the Genetec VMS has just begun and we expect to have our system online by mid July.</a:t>
            </a:r>
          </a:p>
        </p:txBody>
      </p:sp>
      <p:sp>
        <p:nvSpPr>
          <p:cNvPr id="4" name="Slide Number Placeholder 3"/>
          <p:cNvSpPr>
            <a:spLocks noGrp="1"/>
          </p:cNvSpPr>
          <p:nvPr>
            <p:ph type="sldNum" sz="quarter" idx="10"/>
          </p:nvPr>
        </p:nvSpPr>
        <p:spPr/>
        <p:txBody>
          <a:bodyPr/>
          <a:lstStyle/>
          <a:p>
            <a:fld id="{F4815249-95DD-4763-96B0-5788871B4E97}" type="slidenum">
              <a:rPr lang="en-US" smtClean="0"/>
              <a:t>19</a:t>
            </a:fld>
            <a:endParaRPr lang="en-US" dirty="0"/>
          </a:p>
        </p:txBody>
      </p:sp>
    </p:spTree>
    <p:extLst>
      <p:ext uri="{BB962C8B-B14F-4D97-AF65-F5344CB8AC3E}">
        <p14:creationId xmlns:p14="http://schemas.microsoft.com/office/powerpoint/2010/main" val="285917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defTabSz="914266">
              <a:defRPr/>
            </a:pPr>
            <a:r>
              <a:rPr lang="en-US" dirty="0"/>
              <a:t>The 10 designated proving grounds, shown in this slide form the Community of Practice. They represent a variety of testing environments from wide ranging weather, closed test tracks, simulated environments, a military base,  and public streets and roads. </a:t>
            </a:r>
          </a:p>
          <a:p>
            <a:pPr defTabSz="914266">
              <a:defRPr/>
            </a:pPr>
            <a:endParaRPr lang="en-US" dirty="0"/>
          </a:p>
          <a:p>
            <a:pPr defTabSz="914266">
              <a:defRPr/>
            </a:pPr>
            <a:r>
              <a:rPr lang="en-US" dirty="0"/>
              <a:t>The only proving grounds on the west coast are in the state of California – GoMentum station which is a closed test track facility managed by the Contra Costa Transportation Authority in the Bay Area and our San Diego proving grounds. </a:t>
            </a:r>
          </a:p>
          <a:p>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2</a:t>
            </a:fld>
            <a:endParaRPr lang="en-US" dirty="0"/>
          </a:p>
        </p:txBody>
      </p:sp>
    </p:spTree>
    <p:extLst>
      <p:ext uri="{BB962C8B-B14F-4D97-AF65-F5344CB8AC3E}">
        <p14:creationId xmlns:p14="http://schemas.microsoft.com/office/powerpoint/2010/main" val="2979102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project that I did not provide a slide for that is worth mentioning is the South Bay BRT.  With construction ongoing and expected to be complete by early next year, this is also an important project for SANDAG, the City, and obviously MTS.  The BRT project includes the use of 2070 ATC controllers, peer-to-peer signal operations, and TSP for a more efficient and reliable transit operation on a dedicated guideway and also segments with mixed flow.</a:t>
            </a:r>
          </a:p>
          <a:p>
            <a:endParaRPr lang="en-US" dirty="0"/>
          </a:p>
          <a:p>
            <a:r>
              <a:rPr lang="en-US" dirty="0"/>
              <a:t>Thank you for listening to my presentation.  At this time, if there are any questions, I would be happy to answer them.</a:t>
            </a:r>
          </a:p>
        </p:txBody>
      </p:sp>
      <p:sp>
        <p:nvSpPr>
          <p:cNvPr id="4" name="Slide Number Placeholder 3"/>
          <p:cNvSpPr>
            <a:spLocks noGrp="1"/>
          </p:cNvSpPr>
          <p:nvPr>
            <p:ph type="sldNum" sz="quarter" idx="10"/>
          </p:nvPr>
        </p:nvSpPr>
        <p:spPr/>
        <p:txBody>
          <a:bodyPr/>
          <a:lstStyle/>
          <a:p>
            <a:fld id="{F4815249-95DD-4763-96B0-5788871B4E97}" type="slidenum">
              <a:rPr lang="en-US" smtClean="0"/>
              <a:t>20</a:t>
            </a:fld>
            <a:endParaRPr lang="en-US" dirty="0"/>
          </a:p>
        </p:txBody>
      </p:sp>
    </p:spTree>
    <p:extLst>
      <p:ext uri="{BB962C8B-B14F-4D97-AF65-F5344CB8AC3E}">
        <p14:creationId xmlns:p14="http://schemas.microsoft.com/office/powerpoint/2010/main" val="291783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881390"/>
            <a:r>
              <a:rPr lang="en-US" dirty="0"/>
              <a:t>USDOT’s objective for the proving grounds is to accelerate technologies that advance public safety, improve personal and commercial mobility, and open new doors to disadvantaged people and communities. The 10 designated proving grounds are expected to collectively form a “Community of Practice” around safe testing and deployment and to openly share best practices enabling the participants and the public to learn at a faster rate and accelerate the pace of deployment.  </a:t>
            </a:r>
          </a:p>
          <a:p>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3</a:t>
            </a:fld>
            <a:endParaRPr lang="en-US" dirty="0"/>
          </a:p>
        </p:txBody>
      </p:sp>
    </p:spTree>
    <p:extLst>
      <p:ext uri="{BB962C8B-B14F-4D97-AF65-F5344CB8AC3E}">
        <p14:creationId xmlns:p14="http://schemas.microsoft.com/office/powerpoint/2010/main" val="232213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A unique attribute of the San Diego regional proving ground is that our facilities offer real world testing on public streets and roads.  Also, the San Diego region is considered a global high-tech hub with companies specialized in cybersecurity, software development, information technology, wireless communications, and defense. </a:t>
            </a:r>
          </a:p>
          <a:p>
            <a:pPr defTabSz="914266">
              <a:defRPr/>
            </a:pPr>
            <a:endParaRPr lang="en-US" dirty="0"/>
          </a:p>
          <a:p>
            <a:r>
              <a:rPr lang="en-US" dirty="0"/>
              <a:t>The region is also home to two universities with advanced work in the robotics and transportation engineering fields.</a:t>
            </a:r>
          </a:p>
          <a:p>
            <a:endParaRPr lang="en-US" dirty="0"/>
          </a:p>
          <a:p>
            <a:endParaRPr lang="en-US" dirty="0"/>
          </a:p>
          <a:p>
            <a:r>
              <a:rPr lang="en-US" dirty="0"/>
              <a:t>** Stats are</a:t>
            </a:r>
            <a:r>
              <a:rPr lang="en-US" baseline="0" dirty="0"/>
              <a:t> from San Diego Economic Development Corporation (EDC)</a:t>
            </a:r>
            <a:endParaRPr lang="en-US" dirty="0"/>
          </a:p>
          <a:p>
            <a:pPr defTabSz="914266">
              <a:defRPr/>
            </a:pPr>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4</a:t>
            </a:fld>
            <a:endParaRPr lang="en-US" dirty="0"/>
          </a:p>
        </p:txBody>
      </p:sp>
    </p:spTree>
    <p:extLst>
      <p:ext uri="{BB962C8B-B14F-4D97-AF65-F5344CB8AC3E}">
        <p14:creationId xmlns:p14="http://schemas.microsoft.com/office/powerpoint/2010/main" val="2674120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on this slide highlights the 3 facilities that make up the San Diego Regional AV proving ground:</a:t>
            </a:r>
          </a:p>
          <a:p>
            <a:pPr marL="171425" indent="-171425">
              <a:buFontTx/>
              <a:buChar char="-"/>
            </a:pPr>
            <a:r>
              <a:rPr lang="en-US" dirty="0"/>
              <a:t>City of Chula Vista </a:t>
            </a:r>
          </a:p>
          <a:p>
            <a:pPr marL="171425" indent="-171425">
              <a:buFontTx/>
              <a:buChar char="-"/>
            </a:pPr>
            <a:r>
              <a:rPr lang="en-US" dirty="0"/>
              <a:t>Southern portion of SR-125</a:t>
            </a:r>
          </a:p>
          <a:p>
            <a:pPr marL="171425" indent="-171425">
              <a:buFontTx/>
              <a:buChar char="-"/>
            </a:pPr>
            <a:r>
              <a:rPr lang="en-US" dirty="0"/>
              <a:t>I-15 Express Lanes</a:t>
            </a:r>
          </a:p>
          <a:p>
            <a:endParaRPr lang="en-US" dirty="0"/>
          </a:p>
          <a:p>
            <a:r>
              <a:rPr lang="en-US" dirty="0"/>
              <a:t>The purpose of the San Diego Regional AVPG is to not only facilitate testing and validation of AV technologies but to inform public policy and long-range planning that guides deployment in support of the region’s goals for mobility, sustainability, equity, and economic prosperity.</a:t>
            </a:r>
          </a:p>
          <a:p>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5</a:t>
            </a:fld>
            <a:endParaRPr lang="en-US" dirty="0"/>
          </a:p>
        </p:txBody>
      </p:sp>
    </p:spTree>
    <p:extLst>
      <p:ext uri="{BB962C8B-B14F-4D97-AF65-F5344CB8AC3E}">
        <p14:creationId xmlns:p14="http://schemas.microsoft.com/office/powerpoint/2010/main" val="91576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19" indent="-171819">
              <a:lnSpc>
                <a:spcPct val="100000"/>
              </a:lnSpc>
              <a:buFont typeface="Arial" panose="020B0604020202020204" pitchFamily="34" charset="0"/>
              <a:buChar char="•"/>
            </a:pPr>
            <a:r>
              <a:rPr lang="en-US" dirty="0"/>
              <a:t>With 20  access  points,  the  I-15  Express  Lanes  facility  provides vehicles  a  wide  range  of  options for  ingress  and  egress,  including  five  direct  access  ramps</a:t>
            </a:r>
          </a:p>
          <a:p>
            <a:pPr marL="171819" indent="-171819">
              <a:lnSpc>
                <a:spcPct val="100000"/>
              </a:lnSpc>
              <a:buFont typeface="Arial" panose="020B0604020202020204" pitchFamily="34" charset="0"/>
              <a:buChar char="•"/>
            </a:pPr>
            <a:endParaRPr lang="en-US" dirty="0"/>
          </a:p>
          <a:p>
            <a:pPr marL="171819" indent="-171819">
              <a:lnSpc>
                <a:spcPct val="100000"/>
              </a:lnSpc>
              <a:buFont typeface="Arial" panose="020B0604020202020204" pitchFamily="34" charset="0"/>
              <a:buChar char="•"/>
            </a:pPr>
            <a:r>
              <a:rPr lang="en-US" dirty="0"/>
              <a:t>Moveable Barrier - reconfigurable  twice-daily, or  during  incident  conditions  by  a  barrier  transfer  machine.  </a:t>
            </a:r>
          </a:p>
          <a:p>
            <a:pPr marL="171819" indent="-171819">
              <a:lnSpc>
                <a:spcPct val="100000"/>
              </a:lnSpc>
              <a:buFont typeface="Arial" panose="020B0604020202020204" pitchFamily="34" charset="0"/>
              <a:buChar char="•"/>
            </a:pPr>
            <a:endParaRPr lang="en-US" dirty="0"/>
          </a:p>
          <a:p>
            <a:pPr marL="0" indent="0">
              <a:lnSpc>
                <a:spcPct val="100000"/>
              </a:lnSpc>
              <a:buFont typeface="Arial" panose="020B0604020202020204" pitchFamily="34" charset="0"/>
              <a:buNone/>
            </a:pPr>
            <a:endParaRPr lang="en-US" dirty="0"/>
          </a:p>
          <a:p>
            <a:pPr marL="171819" indent="-171819">
              <a:lnSpc>
                <a:spcPct val="107000"/>
              </a:lnSpc>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6</a:t>
            </a:fld>
            <a:endParaRPr lang="en-US" dirty="0"/>
          </a:p>
        </p:txBody>
      </p:sp>
      <p:sp>
        <p:nvSpPr>
          <p:cNvPr id="5" name="TextBox 4"/>
          <p:cNvSpPr txBox="1"/>
          <p:nvPr/>
        </p:nvSpPr>
        <p:spPr>
          <a:xfrm>
            <a:off x="856495" y="4914380"/>
            <a:ext cx="5169948" cy="1359280"/>
          </a:xfrm>
          <a:prstGeom prst="rect">
            <a:avLst/>
          </a:prstGeom>
          <a:noFill/>
        </p:spPr>
        <p:txBody>
          <a:bodyPr wrap="square" lIns="91637" tIns="45818" rIns="91637" bIns="45818" rtlCol="0">
            <a:spAutoFit/>
          </a:bodyPr>
          <a:lstStyle/>
          <a:p>
            <a:pPr marL="171819" indent="-171819">
              <a:lnSpc>
                <a:spcPct val="107000"/>
              </a:lnSpc>
              <a:buFont typeface="Arial" panose="020B0604020202020204" pitchFamily="34" charset="0"/>
              <a:buChar char="•"/>
            </a:pPr>
            <a:r>
              <a:rPr lang="en-US" sz="1200" dirty="0"/>
              <a:t>The I-15 Express Lanes facility provides an ideal facility to support early Autonomous Vehicle deployment</a:t>
            </a:r>
          </a:p>
          <a:p>
            <a:pPr>
              <a:lnSpc>
                <a:spcPct val="107000"/>
              </a:lnSpc>
            </a:pPr>
            <a:endParaRPr lang="en-US" sz="1200" dirty="0"/>
          </a:p>
          <a:p>
            <a:pPr marL="171819" indent="-171819">
              <a:lnSpc>
                <a:spcPct val="107000"/>
              </a:lnSpc>
              <a:buFont typeface="Arial" panose="020B0604020202020204" pitchFamily="34" charset="0"/>
              <a:buChar char="•"/>
            </a:pPr>
            <a:r>
              <a:rPr lang="en-US" sz="1200" dirty="0"/>
              <a:t>For testing, the I-15 Express Lanes can be operated as controlled facility for high-speed testing; or as an open facility, providing real world conditions </a:t>
            </a:r>
          </a:p>
          <a:p>
            <a:endParaRPr lang="en-US" dirty="0"/>
          </a:p>
        </p:txBody>
      </p:sp>
    </p:spTree>
    <p:extLst>
      <p:ext uri="{BB962C8B-B14F-4D97-AF65-F5344CB8AC3E}">
        <p14:creationId xmlns:p14="http://schemas.microsoft.com/office/powerpoint/2010/main" val="2717542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19" indent="-171819">
              <a:buFont typeface="Arial" panose="020B0604020202020204" pitchFamily="34" charset="0"/>
              <a:buChar char="•"/>
            </a:pPr>
            <a:endParaRPr lang="en-US" dirty="0"/>
          </a:p>
          <a:p>
            <a:pPr marL="171819" indent="-171819">
              <a:buFont typeface="Arial" panose="020B0604020202020204" pitchFamily="34" charset="0"/>
              <a:buChar char="•"/>
            </a:pPr>
            <a:r>
              <a:rPr lang="en-US" dirty="0"/>
              <a:t>10-mile tolled facility that provides access to the U.S.-Mexico borderland  is  wholly  owned  and  operated  by  SANDAG.  </a:t>
            </a:r>
          </a:p>
          <a:p>
            <a:pPr marL="171819" indent="-171819">
              <a:buFont typeface="Arial" panose="020B0604020202020204" pitchFamily="34" charset="0"/>
              <a:buChar char="•"/>
            </a:pPr>
            <a:endParaRPr lang="en-US" dirty="0"/>
          </a:p>
          <a:p>
            <a:pPr marL="171819" indent="-171819">
              <a:buFont typeface="Arial" panose="020B0604020202020204" pitchFamily="34" charset="0"/>
              <a:buChar char="•"/>
            </a:pPr>
            <a:r>
              <a:rPr lang="en-US" dirty="0"/>
              <a:t>Offers  a  multi-lane  bi-directional  ‘at-speed’  toll  road  facility,  with  limited  development  adjacent  to  the  roadway  itself. </a:t>
            </a:r>
          </a:p>
          <a:p>
            <a:pPr marL="171819" indent="-171819">
              <a:buFont typeface="Arial" panose="020B0604020202020204" pitchFamily="34" charset="0"/>
              <a:buChar char="•"/>
            </a:pPr>
            <a:r>
              <a:rPr lang="en-US" dirty="0"/>
              <a:t>Facility has 14 interchanges, 18 toll gantries, plus 6 toll plaza gantries</a:t>
            </a:r>
          </a:p>
          <a:p>
            <a:endParaRPr lang="en-US" dirty="0"/>
          </a:p>
          <a:p>
            <a:pPr marL="171819" indent="-171819">
              <a:buFont typeface="Arial" panose="020B0604020202020204" pitchFamily="34" charset="0"/>
              <a:buChar char="•"/>
            </a:pPr>
            <a:r>
              <a:rPr lang="en-US" dirty="0"/>
              <a:t>All traffic management assets will be available during testing, including closed  circuit  television ,  speed  detectors,  toll  plazas,  dynamic  message  signs,  and traffic signals</a:t>
            </a:r>
          </a:p>
          <a:p>
            <a:pPr marL="171819" indent="-17181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7</a:t>
            </a:fld>
            <a:endParaRPr lang="en-US" dirty="0"/>
          </a:p>
        </p:txBody>
      </p:sp>
    </p:spTree>
    <p:extLst>
      <p:ext uri="{BB962C8B-B14F-4D97-AF65-F5344CB8AC3E}">
        <p14:creationId xmlns:p14="http://schemas.microsoft.com/office/powerpoint/2010/main" val="2218555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19" indent="-171819">
              <a:buFont typeface="Arial" panose="020B0604020202020204" pitchFamily="34" charset="0"/>
              <a:buChar char="•"/>
            </a:pPr>
            <a:r>
              <a:rPr lang="en-US" dirty="0"/>
              <a:t>The  City  of  Chula  Vista  is  the  second  largest  city  within  the  San  Diego  region,  comprising  nearly  10  percent  of  the  regional  population</a:t>
            </a:r>
          </a:p>
          <a:p>
            <a:pPr marL="171819" indent="-171819">
              <a:buFont typeface="Arial" panose="020B0604020202020204" pitchFamily="34" charset="0"/>
              <a:buChar char="•"/>
            </a:pPr>
            <a:endParaRPr lang="en-US" dirty="0"/>
          </a:p>
          <a:p>
            <a:pPr marL="171819" indent="-171819">
              <a:buFont typeface="Arial" panose="020B0604020202020204" pitchFamily="34" charset="0"/>
              <a:buChar char="•"/>
            </a:pPr>
            <a:r>
              <a:rPr lang="en-US" dirty="0"/>
              <a:t>From  the  traditional  grid  patterned  streets  of  the  historical west side to the master-planned communities   in   the   eastern   territories,   the   variety   of   facilities   provides   a robust environment for an AV test bed. </a:t>
            </a:r>
          </a:p>
          <a:p>
            <a:pPr marL="171819" indent="-171819">
              <a:buFont typeface="Arial" panose="020B0604020202020204" pitchFamily="34" charset="0"/>
              <a:buChar char="•"/>
            </a:pPr>
            <a:endParaRPr lang="en-US" dirty="0"/>
          </a:p>
          <a:p>
            <a:pPr marL="171819" indent="-171819">
              <a:buFont typeface="Arial" panose="020B0604020202020204" pitchFamily="34" charset="0"/>
              <a:buChar char="•"/>
            </a:pPr>
            <a:r>
              <a:rPr lang="en-US" dirty="0"/>
              <a:t>One of the few cities in San Diego with land yet to be developed. </a:t>
            </a:r>
          </a:p>
          <a:p>
            <a:pPr marL="630004" lvl="1" indent="-171819">
              <a:buFont typeface="Arial" panose="020B0604020202020204" pitchFamily="34" charset="0"/>
              <a:buChar char="•"/>
            </a:pPr>
            <a:r>
              <a:rPr lang="en-US" dirty="0"/>
              <a:t>New development in eastern CV will include 20,000 housing units, 30 additional miles of local roads,  and  a  university  campus  covering  400  acres  over  the  next  decade.   </a:t>
            </a:r>
          </a:p>
          <a:p>
            <a:pPr marL="630004" lvl="1" indent="-171819">
              <a:buFont typeface="Arial" panose="020B0604020202020204" pitchFamily="34" charset="0"/>
              <a:buChar char="•"/>
            </a:pPr>
            <a:r>
              <a:rPr lang="en-US" dirty="0"/>
              <a:t>Chula  Vista  Bayfront  in  western  Chula  Vista  will  soon  be  home  to  a  convention, conference,  and resort  center,  as  well  as  a  large  scale  mixed-use  development  and park. </a:t>
            </a:r>
          </a:p>
          <a:p>
            <a:pPr lvl="1"/>
            <a:endParaRPr lang="en-US" dirty="0"/>
          </a:p>
          <a:p>
            <a:pPr marL="171819" indent="-171819">
              <a:buFont typeface="Arial" panose="020B0604020202020204" pitchFamily="34" charset="0"/>
              <a:buChar char="•"/>
            </a:pPr>
            <a:r>
              <a:rPr lang="en-US" dirty="0"/>
              <a:t>These  developments provide  opportunities  for  infrastructure  design  to  incorporate  the  latest  in  technology  as  the  roadway  network  develops</a:t>
            </a:r>
          </a:p>
          <a:p>
            <a:endParaRPr lang="en-US" dirty="0"/>
          </a:p>
        </p:txBody>
      </p:sp>
      <p:sp>
        <p:nvSpPr>
          <p:cNvPr id="4" name="Slide Number Placeholder 3"/>
          <p:cNvSpPr>
            <a:spLocks noGrp="1"/>
          </p:cNvSpPr>
          <p:nvPr>
            <p:ph type="sldNum" sz="quarter" idx="10"/>
          </p:nvPr>
        </p:nvSpPr>
        <p:spPr/>
        <p:txBody>
          <a:bodyPr/>
          <a:lstStyle/>
          <a:p>
            <a:fld id="{59FA0B18-6428-4377-A10C-22EE99CC0471}" type="slidenum">
              <a:rPr lang="en-US" smtClean="0"/>
              <a:t>8</a:t>
            </a:fld>
            <a:endParaRPr lang="en-US" dirty="0"/>
          </a:p>
        </p:txBody>
      </p:sp>
    </p:spTree>
    <p:extLst>
      <p:ext uri="{BB962C8B-B14F-4D97-AF65-F5344CB8AC3E}">
        <p14:creationId xmlns:p14="http://schemas.microsoft.com/office/powerpoint/2010/main" val="327497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 </a:t>
            </a:r>
          </a:p>
          <a:p>
            <a:pPr defTabSz="914266">
              <a:defRPr/>
            </a:pPr>
            <a:r>
              <a:rPr lang="en-US" dirty="0"/>
              <a:t> We developed a comprehensive work program to ensure that the facilities are open and available to the private sector for testing as of January 2018. This slide highlights some of the key activities and deliverables. First and foremost, we are conducting outreach to the auto and tech industries as well as academic institutions to understand their needs and level of interest in the San Diego Regional Proving Ground. </a:t>
            </a:r>
          </a:p>
          <a:p>
            <a:pPr defTabSz="914266">
              <a:defRPr/>
            </a:pPr>
            <a:endParaRPr lang="en-US" dirty="0"/>
          </a:p>
          <a:p>
            <a:pPr defTabSz="914266">
              <a:defRPr/>
            </a:pPr>
            <a:r>
              <a:rPr lang="en-US" dirty="0"/>
              <a:t>We are coordinating with USDOT and the Community of Practice to execute a Memorandum of Agreement that will outline standards for sharing data across all of the proving grounds. </a:t>
            </a:r>
          </a:p>
          <a:p>
            <a:pPr defTabSz="914266">
              <a:defRPr/>
            </a:pPr>
            <a:endParaRPr lang="en-US" dirty="0"/>
          </a:p>
          <a:p>
            <a:pPr defTabSz="914266">
              <a:defRPr/>
            </a:pPr>
            <a:r>
              <a:rPr lang="en-US" dirty="0"/>
              <a:t>We are also coordinating closely with the Department of Motor Vehicles (DMV) to ensure compliance with state regulations. </a:t>
            </a:r>
          </a:p>
          <a:p>
            <a:pPr defTabSz="914266">
              <a:defRPr/>
            </a:pPr>
            <a:endParaRPr lang="en-US" dirty="0"/>
          </a:p>
          <a:p>
            <a:pPr defTabSz="914266">
              <a:defRPr/>
            </a:pPr>
            <a:r>
              <a:rPr lang="en-US" dirty="0"/>
              <a:t>Public outreach is a priority for the USDOT so we have conducted several focus group meetings in the region to understand what the general public feels about connected and autonomous vehicles. </a:t>
            </a:r>
          </a:p>
          <a:p>
            <a:pPr defTabSz="914266">
              <a:defRPr/>
            </a:pPr>
            <a:endParaRPr lang="en-US" dirty="0"/>
          </a:p>
          <a:p>
            <a:pPr lvl="0"/>
            <a:r>
              <a:rPr lang="en-US" dirty="0"/>
              <a:t>We are also developing our Safety Management Plans. </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59FA0B18-6428-4377-A10C-22EE99CC0471}" type="slidenum">
              <a:rPr lang="en-US" smtClean="0"/>
              <a:t>9</a:t>
            </a:fld>
            <a:endParaRPr lang="en-US" dirty="0"/>
          </a:p>
        </p:txBody>
      </p:sp>
    </p:spTree>
    <p:extLst>
      <p:ext uri="{BB962C8B-B14F-4D97-AF65-F5344CB8AC3E}">
        <p14:creationId xmlns:p14="http://schemas.microsoft.com/office/powerpoint/2010/main" val="3556321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816E22-A92A-4BC7-8F9D-CF5DAABB77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 y="0"/>
            <a:ext cx="9135880" cy="6858000"/>
          </a:xfrm>
          <a:prstGeom prst="rect">
            <a:avLst/>
          </a:prstGeom>
        </p:spPr>
      </p:pic>
      <p:sp>
        <p:nvSpPr>
          <p:cNvPr id="13" name="Text Placeholder 2"/>
          <p:cNvSpPr>
            <a:spLocks noGrp="1"/>
          </p:cNvSpPr>
          <p:nvPr>
            <p:ph type="body" sz="quarter" idx="10" hasCustomPrompt="1"/>
          </p:nvPr>
        </p:nvSpPr>
        <p:spPr>
          <a:xfrm>
            <a:off x="457200" y="990600"/>
            <a:ext cx="7845392" cy="754062"/>
          </a:xfrm>
        </p:spPr>
        <p:txBody>
          <a:bodyPr/>
          <a:lstStyle>
            <a:lvl1pPr marL="0" marR="0" indent="0" algn="l" defTabSz="914400" rtl="0" eaLnBrk="1" fontAlgn="auto" latinLnBrk="0" hangingPunct="1">
              <a:lnSpc>
                <a:spcPct val="100000"/>
              </a:lnSpc>
              <a:spcBef>
                <a:spcPct val="20000"/>
              </a:spcBef>
              <a:spcAft>
                <a:spcPts val="0"/>
              </a:spcAft>
              <a:buClr>
                <a:srgbClr val="ABCADE"/>
              </a:buClr>
              <a:buSzTx/>
              <a:buFont typeface="Arial" panose="020B0604020202020204" pitchFamily="34" charset="0"/>
              <a:buNone/>
              <a:tabLst/>
              <a:defRPr lang="en-US" sz="4400" b="0" kern="1200" dirty="0" smtClean="0">
                <a:solidFill>
                  <a:srgbClr val="F78D2D"/>
                </a:solidFill>
                <a:latin typeface="+mj-lt"/>
                <a:ea typeface="+mj-ea"/>
                <a:cs typeface="+mj-cs"/>
              </a:defRPr>
            </a:lvl1pPr>
            <a:lvl2pPr marL="0" marR="0" indent="0" algn="l" defTabSz="914400" rtl="0" eaLnBrk="1" fontAlgn="auto" latinLnBrk="0" hangingPunct="1">
              <a:lnSpc>
                <a:spcPct val="100000"/>
              </a:lnSpc>
              <a:spcBef>
                <a:spcPct val="0"/>
              </a:spcBef>
              <a:spcAft>
                <a:spcPts val="0"/>
              </a:spcAft>
              <a:buClrTx/>
              <a:buSzTx/>
              <a:buFontTx/>
              <a:buNone/>
              <a:tabLst/>
              <a:defRPr lang="en-US" sz="4000" b="0" kern="1200" dirty="0" smtClean="0">
                <a:solidFill>
                  <a:schemeClr val="bg1"/>
                </a:solidFill>
                <a:latin typeface="Franklin Gothic Book" panose="020B0503020102020204" pitchFamily="34" charset="0"/>
                <a:ea typeface="+mj-ea"/>
                <a:cs typeface="+mj-cs"/>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50014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8D9936-DCF4-484D-96C4-5D5AA8C76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 y="0"/>
            <a:ext cx="9135880" cy="6858000"/>
          </a:xfrm>
          <a:prstGeom prst="rect">
            <a:avLst/>
          </a:prstGeom>
        </p:spPr>
      </p:pic>
      <p:sp>
        <p:nvSpPr>
          <p:cNvPr id="7" name="Title 1"/>
          <p:cNvSpPr>
            <a:spLocks noGrp="1"/>
          </p:cNvSpPr>
          <p:nvPr>
            <p:ph type="ctrTitle"/>
          </p:nvPr>
        </p:nvSpPr>
        <p:spPr>
          <a:xfrm>
            <a:off x="457200" y="76199"/>
            <a:ext cx="8305800" cy="994883"/>
          </a:xfrm>
        </p:spPr>
        <p:txBody>
          <a:bodyPr wrap="none" lIns="0" anchor="ctr">
            <a:normAutofit/>
          </a:bodyPr>
          <a:lstStyle>
            <a:lvl1pPr algn="l">
              <a:defRPr sz="4000" b="0">
                <a:solidFill>
                  <a:srgbClr val="F78D2D"/>
                </a:solidFill>
                <a:latin typeface="+mj-lt"/>
              </a:defRPr>
            </a:lvl1pPr>
          </a:lstStyle>
          <a:p>
            <a:r>
              <a:rPr lang="en-US" dirty="0"/>
              <a:t>Click to edit Master title style</a:t>
            </a:r>
          </a:p>
        </p:txBody>
      </p:sp>
      <p:sp>
        <p:nvSpPr>
          <p:cNvPr id="8" name="Content Placeholder 2"/>
          <p:cNvSpPr>
            <a:spLocks noGrp="1"/>
          </p:cNvSpPr>
          <p:nvPr>
            <p:ph idx="1"/>
          </p:nvPr>
        </p:nvSpPr>
        <p:spPr>
          <a:xfrm>
            <a:off x="457200" y="1087050"/>
            <a:ext cx="8305800" cy="4962386"/>
          </a:xfrm>
        </p:spPr>
        <p:txBody>
          <a:bodyPr/>
          <a:lstStyle>
            <a:lvl1pPr marL="230188" indent="-230188">
              <a:buClr>
                <a:srgbClr val="F78D2D"/>
              </a:buClr>
              <a:buSzPct val="90000"/>
              <a:defRPr>
                <a:solidFill>
                  <a:schemeClr val="bg2">
                    <a:lumMod val="25000"/>
                  </a:schemeClr>
                </a:solidFill>
                <a:latin typeface="Frutiger LT Std 55 Roman"/>
              </a:defRPr>
            </a:lvl1pPr>
            <a:lvl2pPr marL="627063" indent="-339725">
              <a:buClr>
                <a:srgbClr val="F78D2D"/>
              </a:buClr>
              <a:defRPr>
                <a:solidFill>
                  <a:schemeClr val="bg2">
                    <a:lumMod val="25000"/>
                  </a:schemeClr>
                </a:solidFill>
                <a:latin typeface="Frutiger LT Std 55 Roman"/>
              </a:defRPr>
            </a:lvl2pPr>
          </a:lstStyle>
          <a:p>
            <a:pPr lvl="0"/>
            <a:r>
              <a:rPr lang="en-US" dirty="0"/>
              <a:t>Click to edit Master text styles</a:t>
            </a:r>
          </a:p>
          <a:p>
            <a:pPr lvl="1"/>
            <a:r>
              <a:rPr lang="en-US" dirty="0"/>
              <a:t>Second level</a:t>
            </a:r>
          </a:p>
        </p:txBody>
      </p:sp>
      <p:sp>
        <p:nvSpPr>
          <p:cNvPr id="10" name="TextBox 9">
            <a:extLst>
              <a:ext uri="{FF2B5EF4-FFF2-40B4-BE49-F238E27FC236}">
                <a16:creationId xmlns:a16="http://schemas.microsoft.com/office/drawing/2014/main" id="{87FF223F-1DB3-4A1C-923D-6FC46D8602E2}"/>
              </a:ext>
            </a:extLst>
          </p:cNvPr>
          <p:cNvSpPr txBox="1"/>
          <p:nvPr userDrawn="1"/>
        </p:nvSpPr>
        <p:spPr>
          <a:xfrm>
            <a:off x="5791200" y="6428282"/>
            <a:ext cx="2819400" cy="228600"/>
          </a:xfrm>
          <a:prstGeom prst="rect">
            <a:avLst/>
          </a:prstGeom>
        </p:spPr>
        <p:txBody>
          <a:bodyPr vert="horz" wrap="square" lIns="0" tIns="45720" rIns="91440" bIns="45720" rtlCol="0" anchor="t">
            <a:noAutofit/>
          </a:bodyPr>
          <a:lstStyle/>
          <a:p>
            <a:pPr algn="l"/>
            <a:r>
              <a:rPr lang="en-US" sz="950" kern="0" cap="all" spc="100" baseline="0" dirty="0">
                <a:solidFill>
                  <a:schemeClr val="bg1"/>
                </a:solidFill>
                <a:latin typeface="Frutiger LT Std 55 Roman"/>
              </a:rPr>
              <a:t>San diego regional proving ground</a:t>
            </a:r>
            <a:r>
              <a:rPr lang="en-US" sz="950" dirty="0">
                <a:solidFill>
                  <a:schemeClr val="bg1"/>
                </a:solidFill>
              </a:rPr>
              <a:t>   | </a:t>
            </a:r>
            <a:endParaRPr lang="en-US" sz="950" kern="0" cap="all" spc="100" baseline="0" dirty="0">
              <a:solidFill>
                <a:schemeClr val="bg1"/>
              </a:solidFill>
              <a:latin typeface="Frutiger LT Std 55 Roman"/>
            </a:endParaRPr>
          </a:p>
        </p:txBody>
      </p:sp>
      <p:sp>
        <p:nvSpPr>
          <p:cNvPr id="11" name="TextBox 10">
            <a:extLst>
              <a:ext uri="{FF2B5EF4-FFF2-40B4-BE49-F238E27FC236}">
                <a16:creationId xmlns:a16="http://schemas.microsoft.com/office/drawing/2014/main" id="{03BAC018-91FC-4C84-99AC-BB4A3FB683CF}"/>
              </a:ext>
            </a:extLst>
          </p:cNvPr>
          <p:cNvSpPr txBox="1"/>
          <p:nvPr userDrawn="1"/>
        </p:nvSpPr>
        <p:spPr>
          <a:xfrm>
            <a:off x="8305800" y="6400800"/>
            <a:ext cx="457200" cy="304800"/>
          </a:xfrm>
          <a:prstGeom prst="rect">
            <a:avLst/>
          </a:prstGeom>
        </p:spPr>
        <p:txBody>
          <a:bodyPr vert="horz" wrap="square" lIns="0" tIns="45720" rIns="91440" bIns="45720" rtlCol="0" anchor="t">
            <a:normAutofit/>
          </a:bodyPr>
          <a:lstStyle/>
          <a:p>
            <a:pPr algn="r"/>
            <a:fld id="{6CFF1732-8113-4086-BAB4-97EF159783D5}" type="slidenum">
              <a:rPr lang="en-US" sz="1200" smtClean="0">
                <a:solidFill>
                  <a:schemeClr val="bg1"/>
                </a:solidFill>
              </a:rPr>
              <a:pPr algn="r"/>
              <a:t>‹#›</a:t>
            </a:fld>
            <a:endParaRPr lang="en-US" sz="1200" dirty="0">
              <a:solidFill>
                <a:schemeClr val="bg1"/>
              </a:solidFill>
            </a:endParaRPr>
          </a:p>
        </p:txBody>
      </p:sp>
    </p:spTree>
    <p:extLst>
      <p:ext uri="{BB962C8B-B14F-4D97-AF65-F5344CB8AC3E}">
        <p14:creationId xmlns:p14="http://schemas.microsoft.com/office/powerpoint/2010/main" val="252311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8D9936-DCF4-484D-96C4-5D5AA8C76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 y="0"/>
            <a:ext cx="9135880" cy="6858000"/>
          </a:xfrm>
          <a:prstGeom prst="rect">
            <a:avLst/>
          </a:prstGeom>
        </p:spPr>
      </p:pic>
      <p:sp>
        <p:nvSpPr>
          <p:cNvPr id="7" name="Title 1"/>
          <p:cNvSpPr>
            <a:spLocks noGrp="1"/>
          </p:cNvSpPr>
          <p:nvPr>
            <p:ph type="ctrTitle"/>
          </p:nvPr>
        </p:nvSpPr>
        <p:spPr>
          <a:xfrm>
            <a:off x="457200" y="76199"/>
            <a:ext cx="8305800" cy="994883"/>
          </a:xfrm>
        </p:spPr>
        <p:txBody>
          <a:bodyPr wrap="none" lIns="0" anchor="ctr">
            <a:normAutofit/>
          </a:bodyPr>
          <a:lstStyle>
            <a:lvl1pPr algn="l">
              <a:defRPr sz="4000" b="0">
                <a:solidFill>
                  <a:srgbClr val="F78D2D"/>
                </a:solidFill>
                <a:latin typeface="+mj-lt"/>
              </a:defRPr>
            </a:lvl1pPr>
          </a:lstStyle>
          <a:p>
            <a:r>
              <a:rPr lang="en-US" dirty="0"/>
              <a:t>Click to edit Master title style</a:t>
            </a:r>
          </a:p>
        </p:txBody>
      </p:sp>
      <p:sp>
        <p:nvSpPr>
          <p:cNvPr id="8" name="Content Placeholder 2"/>
          <p:cNvSpPr>
            <a:spLocks noGrp="1"/>
          </p:cNvSpPr>
          <p:nvPr>
            <p:ph idx="1"/>
          </p:nvPr>
        </p:nvSpPr>
        <p:spPr>
          <a:xfrm>
            <a:off x="457200" y="1087050"/>
            <a:ext cx="8305800" cy="4962386"/>
          </a:xfrm>
        </p:spPr>
        <p:txBody>
          <a:bodyPr/>
          <a:lstStyle>
            <a:lvl1pPr marL="230188" indent="-230188">
              <a:buClr>
                <a:srgbClr val="F78D2D"/>
              </a:buClr>
              <a:buSzPct val="90000"/>
              <a:defRPr>
                <a:solidFill>
                  <a:schemeClr val="bg2">
                    <a:lumMod val="25000"/>
                  </a:schemeClr>
                </a:solidFill>
                <a:latin typeface="Frutiger LT Std 55 Roman"/>
              </a:defRPr>
            </a:lvl1pPr>
            <a:lvl2pPr marL="627063" indent="-339725">
              <a:buClr>
                <a:srgbClr val="F78D2D"/>
              </a:buClr>
              <a:defRPr>
                <a:solidFill>
                  <a:schemeClr val="bg2">
                    <a:lumMod val="25000"/>
                  </a:schemeClr>
                </a:solidFill>
                <a:latin typeface="Frutiger LT Std 55 Roman"/>
              </a:defRPr>
            </a:lvl2pPr>
          </a:lstStyle>
          <a:p>
            <a:pPr lvl="0"/>
            <a:r>
              <a:rPr lang="en-US" dirty="0"/>
              <a:t>Click to edit Master text styles</a:t>
            </a:r>
          </a:p>
          <a:p>
            <a:pPr lvl="1"/>
            <a:r>
              <a:rPr lang="en-US" dirty="0"/>
              <a:t>Second level</a:t>
            </a:r>
          </a:p>
        </p:txBody>
      </p:sp>
      <p:sp>
        <p:nvSpPr>
          <p:cNvPr id="10" name="TextBox 9">
            <a:extLst>
              <a:ext uri="{FF2B5EF4-FFF2-40B4-BE49-F238E27FC236}">
                <a16:creationId xmlns:a16="http://schemas.microsoft.com/office/drawing/2014/main" id="{87FF223F-1DB3-4A1C-923D-6FC46D8602E2}"/>
              </a:ext>
            </a:extLst>
          </p:cNvPr>
          <p:cNvSpPr txBox="1"/>
          <p:nvPr userDrawn="1"/>
        </p:nvSpPr>
        <p:spPr>
          <a:xfrm>
            <a:off x="5791200" y="6428282"/>
            <a:ext cx="2819400" cy="228600"/>
          </a:xfrm>
          <a:prstGeom prst="rect">
            <a:avLst/>
          </a:prstGeom>
        </p:spPr>
        <p:txBody>
          <a:bodyPr vert="horz" wrap="square" lIns="0" tIns="45720" rIns="91440" bIns="45720" rtlCol="0" anchor="t">
            <a:noAutofit/>
          </a:bodyPr>
          <a:lstStyle/>
          <a:p>
            <a:pPr algn="l"/>
            <a:r>
              <a:rPr lang="en-US" sz="950" kern="0" cap="all" spc="100" baseline="0" dirty="0">
                <a:solidFill>
                  <a:schemeClr val="bg1"/>
                </a:solidFill>
                <a:latin typeface="Frutiger LT Std 55 Roman"/>
              </a:rPr>
              <a:t>San diego regional proving ground</a:t>
            </a:r>
            <a:r>
              <a:rPr lang="en-US" sz="950" dirty="0">
                <a:solidFill>
                  <a:schemeClr val="bg1"/>
                </a:solidFill>
              </a:rPr>
              <a:t>   | </a:t>
            </a:r>
            <a:endParaRPr lang="en-US" sz="950" kern="0" cap="all" spc="100" baseline="0" dirty="0">
              <a:solidFill>
                <a:schemeClr val="bg1"/>
              </a:solidFill>
              <a:latin typeface="Frutiger LT Std 55 Roman"/>
            </a:endParaRPr>
          </a:p>
        </p:txBody>
      </p:sp>
      <p:sp>
        <p:nvSpPr>
          <p:cNvPr id="11" name="TextBox 10">
            <a:extLst>
              <a:ext uri="{FF2B5EF4-FFF2-40B4-BE49-F238E27FC236}">
                <a16:creationId xmlns:a16="http://schemas.microsoft.com/office/drawing/2014/main" id="{03BAC018-91FC-4C84-99AC-BB4A3FB683CF}"/>
              </a:ext>
            </a:extLst>
          </p:cNvPr>
          <p:cNvSpPr txBox="1"/>
          <p:nvPr userDrawn="1"/>
        </p:nvSpPr>
        <p:spPr>
          <a:xfrm>
            <a:off x="8305800" y="6400800"/>
            <a:ext cx="457200" cy="304800"/>
          </a:xfrm>
          <a:prstGeom prst="rect">
            <a:avLst/>
          </a:prstGeom>
        </p:spPr>
        <p:txBody>
          <a:bodyPr vert="horz" wrap="square" lIns="0" tIns="45720" rIns="91440" bIns="45720" rtlCol="0" anchor="t">
            <a:normAutofit/>
          </a:bodyPr>
          <a:lstStyle/>
          <a:p>
            <a:pPr algn="r"/>
            <a:fld id="{6CFF1732-8113-4086-BAB4-97EF159783D5}" type="slidenum">
              <a:rPr lang="en-US" sz="1200" smtClean="0">
                <a:solidFill>
                  <a:schemeClr val="bg1"/>
                </a:solidFill>
              </a:rPr>
              <a:pPr algn="r"/>
              <a:t>‹#›</a:t>
            </a:fld>
            <a:endParaRPr lang="en-US" sz="1200" dirty="0">
              <a:solidFill>
                <a:schemeClr val="bg1"/>
              </a:solidFill>
            </a:endParaRPr>
          </a:p>
        </p:txBody>
      </p:sp>
      <p:grpSp>
        <p:nvGrpSpPr>
          <p:cNvPr id="3" name="Group 2">
            <a:extLst>
              <a:ext uri="{FF2B5EF4-FFF2-40B4-BE49-F238E27FC236}">
                <a16:creationId xmlns:a16="http://schemas.microsoft.com/office/drawing/2014/main" id="{B3C6B031-2161-4126-A108-DFC6AB9A0E5F}"/>
              </a:ext>
            </a:extLst>
          </p:cNvPr>
          <p:cNvGrpSpPr/>
          <p:nvPr userDrawn="1"/>
        </p:nvGrpSpPr>
        <p:grpSpPr>
          <a:xfrm>
            <a:off x="338195" y="5849597"/>
            <a:ext cx="2481205" cy="475003"/>
            <a:chOff x="359455" y="5860667"/>
            <a:chExt cx="2756895" cy="527781"/>
          </a:xfrm>
        </p:grpSpPr>
        <p:pic>
          <p:nvPicPr>
            <p:cNvPr id="12" name="Picture 11">
              <a:extLst>
                <a:ext uri="{FF2B5EF4-FFF2-40B4-BE49-F238E27FC236}">
                  <a16:creationId xmlns:a16="http://schemas.microsoft.com/office/drawing/2014/main" id="{03A3F259-FAE1-44F0-A95E-FDD1C8C2DE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9455" y="6113628"/>
              <a:ext cx="1066800" cy="253816"/>
            </a:xfrm>
            <a:prstGeom prst="rect">
              <a:avLst/>
            </a:prstGeom>
          </p:spPr>
        </p:pic>
        <p:pic>
          <p:nvPicPr>
            <p:cNvPr id="13" name="Picture 12">
              <a:extLst>
                <a:ext uri="{FF2B5EF4-FFF2-40B4-BE49-F238E27FC236}">
                  <a16:creationId xmlns:a16="http://schemas.microsoft.com/office/drawing/2014/main" id="{7C8F45D0-D7CF-44BA-A5A2-479DDFAC3E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6400" y="5961228"/>
              <a:ext cx="588055" cy="427220"/>
            </a:xfrm>
            <a:prstGeom prst="rect">
              <a:avLst/>
            </a:prstGeom>
          </p:spPr>
        </p:pic>
        <p:pic>
          <p:nvPicPr>
            <p:cNvPr id="14" name="Picture 13">
              <a:extLst>
                <a:ext uri="{FF2B5EF4-FFF2-40B4-BE49-F238E27FC236}">
                  <a16:creationId xmlns:a16="http://schemas.microsoft.com/office/drawing/2014/main" id="{77514F23-CCE7-4D80-B118-F4086ECD9ED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14600" y="5860667"/>
              <a:ext cx="601750" cy="527781"/>
            </a:xfrm>
            <a:prstGeom prst="rect">
              <a:avLst/>
            </a:prstGeom>
          </p:spPr>
        </p:pic>
      </p:grpSp>
    </p:spTree>
    <p:extLst>
      <p:ext uri="{BB962C8B-B14F-4D97-AF65-F5344CB8AC3E}">
        <p14:creationId xmlns:p14="http://schemas.microsoft.com/office/powerpoint/2010/main" val="407915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95BD80-25D4-43A5-AA01-62A236D72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0" y="0"/>
            <a:ext cx="9135880" cy="6858000"/>
          </a:xfrm>
          <a:prstGeom prst="rect">
            <a:avLst/>
          </a:prstGeom>
        </p:spPr>
      </p:pic>
      <p:sp>
        <p:nvSpPr>
          <p:cNvPr id="10" name="Title 1"/>
          <p:cNvSpPr>
            <a:spLocks noGrp="1"/>
          </p:cNvSpPr>
          <p:nvPr>
            <p:ph type="ctrTitle" hasCustomPrompt="1"/>
          </p:nvPr>
        </p:nvSpPr>
        <p:spPr>
          <a:xfrm>
            <a:off x="467864" y="445469"/>
            <a:ext cx="4104135" cy="1715840"/>
          </a:xfrm>
        </p:spPr>
        <p:txBody>
          <a:bodyPr wrap="none" lIns="0" anchor="t">
            <a:normAutofit/>
          </a:bodyPr>
          <a:lstStyle>
            <a:lvl1pPr algn="l">
              <a:defRPr sz="3600" b="0">
                <a:solidFill>
                  <a:srgbClr val="F78D2D"/>
                </a:solidFill>
                <a:latin typeface="+mj-lt"/>
              </a:defRPr>
            </a:lvl1pPr>
          </a:lstStyle>
          <a:p>
            <a:r>
              <a:rPr lang="en-US" dirty="0"/>
              <a:t>Click to edit </a:t>
            </a:r>
            <a:br>
              <a:rPr lang="en-US" dirty="0"/>
            </a:br>
            <a:r>
              <a:rPr lang="en-US" dirty="0"/>
              <a:t>Master title </a:t>
            </a:r>
            <a:br>
              <a:rPr lang="en-US" dirty="0"/>
            </a:br>
            <a:r>
              <a:rPr lang="en-US" dirty="0"/>
              <a:t>style</a:t>
            </a:r>
          </a:p>
        </p:txBody>
      </p:sp>
      <p:sp>
        <p:nvSpPr>
          <p:cNvPr id="12" name="Content Placeholder 2"/>
          <p:cNvSpPr>
            <a:spLocks noGrp="1"/>
          </p:cNvSpPr>
          <p:nvPr>
            <p:ph idx="1"/>
          </p:nvPr>
        </p:nvSpPr>
        <p:spPr>
          <a:xfrm>
            <a:off x="467865" y="2540118"/>
            <a:ext cx="4104134" cy="3560128"/>
          </a:xfrm>
        </p:spPr>
        <p:txBody>
          <a:bodyPr vert="horz" lIns="91440" tIns="45720" rIns="91440" bIns="45720" rtlCol="0">
            <a:normAutofit/>
          </a:bodyPr>
          <a:lstStyle>
            <a:lvl1pPr>
              <a:buClr>
                <a:srgbClr val="F78D2D"/>
              </a:buClr>
              <a:defRPr lang="en-US" dirty="0" smtClean="0">
                <a:solidFill>
                  <a:schemeClr val="bg2">
                    <a:lumMod val="25000"/>
                  </a:schemeClr>
                </a:solidFill>
                <a:latin typeface="Frutiger LT Std 55 Roman"/>
              </a:defRPr>
            </a:lvl1pPr>
            <a:lvl2pPr>
              <a:buClr>
                <a:srgbClr val="F78D2D"/>
              </a:buClr>
              <a:defRPr lang="en-US" dirty="0" smtClean="0">
                <a:solidFill>
                  <a:schemeClr val="bg2">
                    <a:lumMod val="25000"/>
                  </a:schemeClr>
                </a:solidFill>
                <a:latin typeface="Frutiger LT Std 55 Roman"/>
              </a:defRPr>
            </a:lvl2pPr>
          </a:lstStyle>
          <a:p>
            <a:pPr marL="230188" lvl="0" indent="-230188">
              <a:buClr>
                <a:schemeClr val="tx2">
                  <a:lumMod val="40000"/>
                  <a:lumOff val="60000"/>
                </a:schemeClr>
              </a:buClr>
              <a:buSzPct val="90000"/>
            </a:pPr>
            <a:r>
              <a:rPr lang="en-US" dirty="0"/>
              <a:t>Click to edit Master text styles</a:t>
            </a:r>
          </a:p>
          <a:p>
            <a:pPr marL="627063" lvl="1" indent="-339725">
              <a:buClr>
                <a:schemeClr val="tx2">
                  <a:lumMod val="40000"/>
                  <a:lumOff val="60000"/>
                </a:schemeClr>
              </a:buClr>
            </a:pPr>
            <a:r>
              <a:rPr lang="en-US" dirty="0"/>
              <a:t>Second level</a:t>
            </a:r>
          </a:p>
        </p:txBody>
      </p:sp>
      <p:sp>
        <p:nvSpPr>
          <p:cNvPr id="6" name="TextBox 5">
            <a:extLst>
              <a:ext uri="{FF2B5EF4-FFF2-40B4-BE49-F238E27FC236}">
                <a16:creationId xmlns:a16="http://schemas.microsoft.com/office/drawing/2014/main" id="{F7A024AB-F199-45CB-8CF3-DE6A3C9764D9}"/>
              </a:ext>
            </a:extLst>
          </p:cNvPr>
          <p:cNvSpPr txBox="1"/>
          <p:nvPr userDrawn="1"/>
        </p:nvSpPr>
        <p:spPr>
          <a:xfrm>
            <a:off x="8305800" y="6400800"/>
            <a:ext cx="457200" cy="304800"/>
          </a:xfrm>
          <a:prstGeom prst="rect">
            <a:avLst/>
          </a:prstGeom>
        </p:spPr>
        <p:txBody>
          <a:bodyPr vert="horz" wrap="square" lIns="0" tIns="45720" rIns="91440" bIns="45720" rtlCol="0" anchor="t">
            <a:normAutofit/>
          </a:bodyPr>
          <a:lstStyle/>
          <a:p>
            <a:pPr algn="r"/>
            <a:fld id="{6CFF1732-8113-4086-BAB4-97EF159783D5}" type="slidenum">
              <a:rPr lang="en-US" sz="1200" smtClean="0">
                <a:solidFill>
                  <a:schemeClr val="bg1"/>
                </a:solidFill>
              </a:rPr>
              <a:pPr algn="r"/>
              <a:t>‹#›</a:t>
            </a:fld>
            <a:endParaRPr lang="en-US" sz="1200" dirty="0">
              <a:solidFill>
                <a:schemeClr val="bg1"/>
              </a:solidFill>
            </a:endParaRPr>
          </a:p>
        </p:txBody>
      </p:sp>
      <p:sp>
        <p:nvSpPr>
          <p:cNvPr id="7" name="TextBox 6">
            <a:extLst>
              <a:ext uri="{FF2B5EF4-FFF2-40B4-BE49-F238E27FC236}">
                <a16:creationId xmlns:a16="http://schemas.microsoft.com/office/drawing/2014/main" id="{6830FEBE-B9F7-44D1-9F60-1B099D550914}"/>
              </a:ext>
            </a:extLst>
          </p:cNvPr>
          <p:cNvSpPr txBox="1"/>
          <p:nvPr userDrawn="1"/>
        </p:nvSpPr>
        <p:spPr>
          <a:xfrm>
            <a:off x="5791200" y="6428282"/>
            <a:ext cx="2819400" cy="228600"/>
          </a:xfrm>
          <a:prstGeom prst="rect">
            <a:avLst/>
          </a:prstGeom>
        </p:spPr>
        <p:txBody>
          <a:bodyPr vert="horz" wrap="square" lIns="0" tIns="45720" rIns="91440" bIns="45720" rtlCol="0" anchor="t">
            <a:noAutofit/>
          </a:bodyPr>
          <a:lstStyle/>
          <a:p>
            <a:pPr algn="l"/>
            <a:r>
              <a:rPr lang="en-US" sz="950" kern="0" cap="all" spc="100" baseline="0" dirty="0">
                <a:solidFill>
                  <a:schemeClr val="bg1"/>
                </a:solidFill>
                <a:latin typeface="Frutiger LT Std 55 Roman"/>
              </a:rPr>
              <a:t>San diego regional proving ground</a:t>
            </a:r>
            <a:r>
              <a:rPr lang="en-US" sz="950" dirty="0">
                <a:solidFill>
                  <a:schemeClr val="bg1"/>
                </a:solidFill>
              </a:rPr>
              <a:t>   | </a:t>
            </a:r>
            <a:endParaRPr lang="en-US" sz="950" kern="0" cap="all" spc="100" baseline="0" dirty="0">
              <a:solidFill>
                <a:schemeClr val="bg1"/>
              </a:solidFill>
              <a:latin typeface="Frutiger LT Std 55 Roman"/>
            </a:endParaRPr>
          </a:p>
        </p:txBody>
      </p:sp>
    </p:spTree>
    <p:extLst>
      <p:ext uri="{BB962C8B-B14F-4D97-AF65-F5344CB8AC3E}">
        <p14:creationId xmlns:p14="http://schemas.microsoft.com/office/powerpoint/2010/main" val="36035233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1440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57200" y="1072563"/>
            <a:ext cx="8229600" cy="5023437"/>
          </a:xfrm>
          <a:prstGeom prst="rect">
            <a:avLst/>
          </a:prstGeom>
        </p:spPr>
        <p:txBody>
          <a:bodyPr vert="horz" lIns="0" tIns="0" rIns="0" bIns="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811157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9" r:id="rId3"/>
    <p:sldLayoutId id="2147483688" r:id="rId4"/>
  </p:sldLayoutIdLst>
  <p:hf hdr="0" ftr="0" dt="0"/>
  <p:txStyles>
    <p:titleStyle>
      <a:lvl1pPr algn="l" defTabSz="914400" rtl="0" eaLnBrk="1" latinLnBrk="0" hangingPunct="1">
        <a:spcBef>
          <a:spcPct val="0"/>
        </a:spcBef>
        <a:buNone/>
        <a:defRPr sz="4000" b="0" kern="1200">
          <a:solidFill>
            <a:srgbClr val="F78D2D"/>
          </a:solidFill>
          <a:latin typeface="+mj-lt"/>
          <a:ea typeface="+mj-ea"/>
          <a:cs typeface="+mj-cs"/>
        </a:defRPr>
      </a:lvl1pPr>
    </p:titleStyle>
    <p:bodyStyle>
      <a:lvl1pPr marL="342900" indent="-342900" algn="l" defTabSz="914400" rtl="0" eaLnBrk="1" latinLnBrk="0" hangingPunct="1">
        <a:spcBef>
          <a:spcPct val="20000"/>
        </a:spcBef>
        <a:buClr>
          <a:srgbClr val="F78D2D"/>
        </a:buClr>
        <a:buFont typeface="Arial" panose="020B0604020202020204" pitchFamily="34" charset="0"/>
        <a:buChar char="•"/>
        <a:defRPr sz="3200" kern="1200">
          <a:solidFill>
            <a:schemeClr val="bg2">
              <a:lumMod val="25000"/>
            </a:schemeClr>
          </a:solidFill>
          <a:latin typeface="Frutiger LT Std 55 Roman"/>
          <a:ea typeface="+mn-ea"/>
          <a:cs typeface="+mn-cs"/>
        </a:defRPr>
      </a:lvl1pPr>
      <a:lvl2pPr marL="742950" indent="-285750" algn="l" defTabSz="914400" rtl="0" eaLnBrk="1" latinLnBrk="0" hangingPunct="1">
        <a:spcBef>
          <a:spcPct val="20000"/>
        </a:spcBef>
        <a:buClr>
          <a:srgbClr val="F78D2D"/>
        </a:buClr>
        <a:buFont typeface="Arial" panose="020B0604020202020204" pitchFamily="34" charset="0"/>
        <a:buChar char="–"/>
        <a:defRPr sz="2800" kern="1200">
          <a:solidFill>
            <a:schemeClr val="bg2">
              <a:lumMod val="25000"/>
            </a:schemeClr>
          </a:solidFill>
          <a:latin typeface="Frutiger LT Std 55 Roman"/>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CA67D5-C6EF-46B3-AD7C-884E86628A28}"/>
              </a:ext>
            </a:extLst>
          </p:cNvPr>
          <p:cNvSpPr>
            <a:spLocks noGrp="1"/>
          </p:cNvSpPr>
          <p:nvPr>
            <p:ph type="body" sz="quarter" idx="10"/>
          </p:nvPr>
        </p:nvSpPr>
        <p:spPr>
          <a:xfrm>
            <a:off x="457200" y="312738"/>
            <a:ext cx="8229600" cy="982662"/>
          </a:xfrm>
        </p:spPr>
        <p:txBody>
          <a:bodyPr>
            <a:normAutofit fontScale="70000" lnSpcReduction="20000"/>
          </a:bodyPr>
          <a:lstStyle/>
          <a:p>
            <a:r>
              <a:rPr lang="en-US" sz="4800" dirty="0"/>
              <a:t>San Diego Regional Proving Ground &amp; </a:t>
            </a:r>
          </a:p>
          <a:p>
            <a:r>
              <a:rPr lang="en-US" sz="4800" dirty="0"/>
              <a:t>Chula Vista’s Smart Transportation Future</a:t>
            </a:r>
          </a:p>
        </p:txBody>
      </p:sp>
      <p:sp>
        <p:nvSpPr>
          <p:cNvPr id="5" name="TextBox 4">
            <a:extLst>
              <a:ext uri="{FF2B5EF4-FFF2-40B4-BE49-F238E27FC236}">
                <a16:creationId xmlns:a16="http://schemas.microsoft.com/office/drawing/2014/main" id="{19787A86-4A73-42F2-85DE-0FF28E11C27A}"/>
              </a:ext>
            </a:extLst>
          </p:cNvPr>
          <p:cNvSpPr txBox="1"/>
          <p:nvPr/>
        </p:nvSpPr>
        <p:spPr>
          <a:xfrm>
            <a:off x="457200" y="1676400"/>
            <a:ext cx="7620000" cy="533400"/>
          </a:xfrm>
          <a:prstGeom prst="rect">
            <a:avLst/>
          </a:prstGeom>
        </p:spPr>
        <p:txBody>
          <a:bodyPr vert="horz" wrap="square" lIns="0" tIns="45720" rIns="91440" bIns="45720" rtlCol="0" anchor="t">
            <a:normAutofit lnSpcReduction="10000"/>
          </a:bodyPr>
          <a:lstStyle/>
          <a:p>
            <a:pPr algn="l"/>
            <a:r>
              <a:rPr lang="en-US" sz="1600" kern="0" cap="all" spc="120" baseline="0" dirty="0">
                <a:solidFill>
                  <a:schemeClr val="bg2">
                    <a:lumMod val="25000"/>
                  </a:schemeClr>
                </a:solidFill>
                <a:latin typeface="Frutiger LT Std 55 Roman"/>
              </a:rPr>
              <a:t>INSTITUTE OF TRANSPORTATION ENGINEERS – SAN DIEGO</a:t>
            </a:r>
          </a:p>
          <a:p>
            <a:pPr algn="l"/>
            <a:r>
              <a:rPr lang="en-US" sz="1600" kern="0" cap="all" spc="120" baseline="0" dirty="0">
                <a:solidFill>
                  <a:schemeClr val="bg2">
                    <a:lumMod val="25000"/>
                  </a:schemeClr>
                </a:solidFill>
                <a:latin typeface="Frutiger LT Std 55 Roman"/>
              </a:rPr>
              <a:t>June 14, 2018</a:t>
            </a:r>
          </a:p>
        </p:txBody>
      </p:sp>
      <p:pic>
        <p:nvPicPr>
          <p:cNvPr id="7" name="Picture 6">
            <a:extLst>
              <a:ext uri="{FF2B5EF4-FFF2-40B4-BE49-F238E27FC236}">
                <a16:creationId xmlns:a16="http://schemas.microsoft.com/office/drawing/2014/main" id="{52CD26D3-3D2E-4193-B014-98946A74B6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4455" y="6400800"/>
            <a:ext cx="1066800" cy="253816"/>
          </a:xfrm>
          <a:prstGeom prst="rect">
            <a:avLst/>
          </a:prstGeom>
        </p:spPr>
      </p:pic>
      <p:pic>
        <p:nvPicPr>
          <p:cNvPr id="8" name="Picture 7">
            <a:extLst>
              <a:ext uri="{FF2B5EF4-FFF2-40B4-BE49-F238E27FC236}">
                <a16:creationId xmlns:a16="http://schemas.microsoft.com/office/drawing/2014/main" id="{801C9393-3E75-4559-81EF-9A9C0B43DC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6248400"/>
            <a:ext cx="588055" cy="427220"/>
          </a:xfrm>
          <a:prstGeom prst="rect">
            <a:avLst/>
          </a:prstGeom>
        </p:spPr>
      </p:pic>
      <p:pic>
        <p:nvPicPr>
          <p:cNvPr id="9" name="Picture 8">
            <a:extLst>
              <a:ext uri="{FF2B5EF4-FFF2-40B4-BE49-F238E27FC236}">
                <a16:creationId xmlns:a16="http://schemas.microsoft.com/office/drawing/2014/main" id="{53112C86-4140-4ACC-B9D3-B5C6BFF9FB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6147839"/>
            <a:ext cx="601750" cy="527781"/>
          </a:xfrm>
          <a:prstGeom prst="rect">
            <a:avLst/>
          </a:prstGeom>
        </p:spPr>
      </p:pic>
    </p:spTree>
    <p:extLst>
      <p:ext uri="{BB962C8B-B14F-4D97-AF65-F5344CB8AC3E}">
        <p14:creationId xmlns:p14="http://schemas.microsoft.com/office/powerpoint/2010/main" val="2216382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Feedback Received from Industry</a:t>
            </a:r>
          </a:p>
        </p:txBody>
      </p:sp>
      <p:sp>
        <p:nvSpPr>
          <p:cNvPr id="3" name="Content Placeholder 2"/>
          <p:cNvSpPr>
            <a:spLocks noGrp="1"/>
          </p:cNvSpPr>
          <p:nvPr>
            <p:ph idx="1"/>
          </p:nvPr>
        </p:nvSpPr>
        <p:spPr>
          <a:xfrm>
            <a:off x="100720" y="1087050"/>
            <a:ext cx="8798577" cy="4962386"/>
          </a:xfrm>
        </p:spPr>
        <p:txBody>
          <a:bodyPr>
            <a:normAutofit lnSpcReduction="10000"/>
          </a:bodyPr>
          <a:lstStyle/>
          <a:p>
            <a:endParaRPr lang="en-US" dirty="0"/>
          </a:p>
          <a:p>
            <a:r>
              <a:rPr lang="en-US" dirty="0"/>
              <a:t>Testing in a real world environment is attractive</a:t>
            </a:r>
          </a:p>
          <a:p>
            <a:endParaRPr lang="en-US" dirty="0"/>
          </a:p>
          <a:p>
            <a:r>
              <a:rPr lang="en-US" dirty="0"/>
              <a:t>Technology companies with a presence in Southern California are most likely to participate </a:t>
            </a:r>
          </a:p>
          <a:p>
            <a:pPr lvl="1"/>
            <a:r>
              <a:rPr lang="en-US" dirty="0"/>
              <a:t>These companies have established relationships with the auto manufacturers</a:t>
            </a:r>
          </a:p>
          <a:p>
            <a:endParaRPr lang="en-US" dirty="0"/>
          </a:p>
          <a:p>
            <a:r>
              <a:rPr lang="en-US" dirty="0"/>
              <a:t>Opportunities for strategic partnerships among affiliates is valuable</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4255587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The Consortium</a:t>
            </a:r>
          </a:p>
        </p:txBody>
      </p:sp>
      <p:sp>
        <p:nvSpPr>
          <p:cNvPr id="8" name="Content Placeholder 7"/>
          <p:cNvSpPr>
            <a:spLocks noGrp="1"/>
          </p:cNvSpPr>
          <p:nvPr>
            <p:ph idx="1"/>
          </p:nvPr>
        </p:nvSpPr>
        <p:spPr>
          <a:xfrm>
            <a:off x="457200" y="1391850"/>
            <a:ext cx="8153400" cy="4627950"/>
          </a:xfrm>
        </p:spPr>
        <p:txBody>
          <a:bodyPr>
            <a:normAutofit/>
          </a:bodyPr>
          <a:lstStyle/>
          <a:p>
            <a:pPr fontAlgn="base"/>
            <a:r>
              <a:rPr lang="en-US" dirty="0"/>
              <a:t>Focus on </a:t>
            </a:r>
            <a:r>
              <a:rPr lang="en-US" dirty="0">
                <a:solidFill>
                  <a:srgbClr val="F78D2D"/>
                </a:solidFill>
              </a:rPr>
              <a:t>activities with a line-of-sight</a:t>
            </a:r>
            <a:r>
              <a:rPr lang="en-US" dirty="0"/>
              <a:t> to commercialization and public benefit​</a:t>
            </a:r>
          </a:p>
          <a:p>
            <a:pPr fontAlgn="base"/>
            <a:r>
              <a:rPr lang="en-US" dirty="0">
                <a:solidFill>
                  <a:srgbClr val="F78D2D"/>
                </a:solidFill>
              </a:rPr>
              <a:t>Solve</a:t>
            </a:r>
            <a:r>
              <a:rPr lang="en-US" dirty="0"/>
              <a:t> </a:t>
            </a:r>
            <a:r>
              <a:rPr lang="en-US" dirty="0">
                <a:solidFill>
                  <a:srgbClr val="F78D2D"/>
                </a:solidFill>
              </a:rPr>
              <a:t>real-world issues </a:t>
            </a:r>
            <a:r>
              <a:rPr lang="en-US" dirty="0"/>
              <a:t>with coordinated pilots, demonstrations, testing, and support activities​</a:t>
            </a:r>
          </a:p>
          <a:p>
            <a:pPr fontAlgn="base"/>
            <a:r>
              <a:rPr lang="en-US" dirty="0">
                <a:solidFill>
                  <a:srgbClr val="F78D2D"/>
                </a:solidFill>
              </a:rPr>
              <a:t>Inform the direction </a:t>
            </a:r>
            <a:r>
              <a:rPr lang="en-US" dirty="0"/>
              <a:t>of research, technology, and policy​</a:t>
            </a:r>
          </a:p>
          <a:p>
            <a:pPr marL="0" indent="0">
              <a:buNone/>
            </a:pPr>
            <a:endParaRPr lang="en-US" dirty="0"/>
          </a:p>
          <a:p>
            <a:endParaRPr lang="en-US" dirty="0"/>
          </a:p>
        </p:txBody>
      </p:sp>
    </p:spTree>
    <p:extLst>
      <p:ext uri="{BB962C8B-B14F-4D97-AF65-F5344CB8AC3E}">
        <p14:creationId xmlns:p14="http://schemas.microsoft.com/office/powerpoint/2010/main" val="1077039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3600" dirty="0"/>
              <a:t>San Diego RPG - Next Steps</a:t>
            </a:r>
          </a:p>
        </p:txBody>
      </p:sp>
      <p:sp>
        <p:nvSpPr>
          <p:cNvPr id="8" name="Content Placeholder 7"/>
          <p:cNvSpPr>
            <a:spLocks noGrp="1"/>
          </p:cNvSpPr>
          <p:nvPr>
            <p:ph idx="1"/>
          </p:nvPr>
        </p:nvSpPr>
        <p:spPr>
          <a:xfrm>
            <a:off x="457200" y="1391850"/>
            <a:ext cx="8153400" cy="4627950"/>
          </a:xfrm>
        </p:spPr>
        <p:txBody>
          <a:bodyPr>
            <a:normAutofit fontScale="92500"/>
          </a:bodyPr>
          <a:lstStyle/>
          <a:p>
            <a:pPr fontAlgn="base"/>
            <a:r>
              <a:rPr lang="en-US" dirty="0"/>
              <a:t>Continue the development of the Proving Ground with Partners (SANDAG, Caltrans, City)</a:t>
            </a:r>
          </a:p>
          <a:p>
            <a:pPr fontAlgn="base"/>
            <a:r>
              <a:rPr lang="en-US" dirty="0"/>
              <a:t>Continue to meet with other Proving Ground Reps</a:t>
            </a:r>
          </a:p>
          <a:p>
            <a:pPr lvl="1" fontAlgn="base"/>
            <a:r>
              <a:rPr lang="en-US" dirty="0"/>
              <a:t>Next quarterly meeting on June 19, 2018</a:t>
            </a:r>
          </a:p>
          <a:p>
            <a:pPr fontAlgn="base"/>
            <a:r>
              <a:rPr lang="en-US" dirty="0"/>
              <a:t>Continue to involve and educate the community</a:t>
            </a:r>
          </a:p>
          <a:p>
            <a:pPr fontAlgn="base"/>
            <a:r>
              <a:rPr lang="en-US" dirty="0"/>
              <a:t>Continue to engage industry</a:t>
            </a:r>
          </a:p>
          <a:p>
            <a:pPr lvl="1" fontAlgn="base"/>
            <a:r>
              <a:rPr lang="en-US" dirty="0"/>
              <a:t>Next Consortium meeting is on June 20, 2018</a:t>
            </a:r>
          </a:p>
          <a:p>
            <a:pPr fontAlgn="base"/>
            <a:r>
              <a:rPr lang="en-US" dirty="0"/>
              <a:t>Upgrade transportation systems with consideration of RPG, ITS, and other “Smart” technologies</a:t>
            </a:r>
          </a:p>
          <a:p>
            <a:pPr fontAlgn="base"/>
            <a:endParaRPr lang="en-US" dirty="0"/>
          </a:p>
          <a:p>
            <a:pPr marL="0" indent="0">
              <a:buNone/>
            </a:pPr>
            <a:endParaRPr lang="en-US" dirty="0"/>
          </a:p>
          <a:p>
            <a:endParaRPr lang="en-US" dirty="0"/>
          </a:p>
        </p:txBody>
      </p:sp>
    </p:spTree>
    <p:extLst>
      <p:ext uri="{BB962C8B-B14F-4D97-AF65-F5344CB8AC3E}">
        <p14:creationId xmlns:p14="http://schemas.microsoft.com/office/powerpoint/2010/main" val="3734099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720" y="1087050"/>
            <a:ext cx="8648073" cy="5367994"/>
          </a:xfrm>
        </p:spPr>
        <p:txBody>
          <a:bodyPr>
            <a:normAutofit/>
          </a:bodyPr>
          <a:lstStyle/>
          <a:p>
            <a:pPr marL="287338" lvl="1" indent="0">
              <a:buNone/>
            </a:pPr>
            <a:endParaRPr lang="en-US" dirty="0"/>
          </a:p>
          <a:p>
            <a:pPr marL="287338" lvl="1" indent="0" algn="ctr">
              <a:buNone/>
            </a:pPr>
            <a:r>
              <a:rPr lang="en-US" sz="4400" b="1" dirty="0">
                <a:solidFill>
                  <a:prstClr val="black">
                    <a:lumMod val="65000"/>
                    <a:lumOff val="35000"/>
                  </a:prstClr>
                </a:solidFill>
                <a:ea typeface="+mj-ea"/>
                <a:cs typeface="+mj-cs"/>
              </a:rPr>
              <a:t>“Smart”</a:t>
            </a:r>
          </a:p>
          <a:p>
            <a:pPr marL="287338" lvl="1" indent="0" algn="ctr">
              <a:buNone/>
            </a:pPr>
            <a:r>
              <a:rPr lang="en-US" sz="4400" b="1" dirty="0">
                <a:solidFill>
                  <a:prstClr val="black">
                    <a:lumMod val="65000"/>
                    <a:lumOff val="35000"/>
                  </a:prstClr>
                </a:solidFill>
                <a:ea typeface="+mj-ea"/>
                <a:cs typeface="+mj-cs"/>
              </a:rPr>
              <a:t>Transportation Projects </a:t>
            </a:r>
          </a:p>
          <a:p>
            <a:pPr marL="287338" lvl="1" indent="0" algn="ctr">
              <a:buNone/>
            </a:pPr>
            <a:r>
              <a:rPr lang="en-US" sz="4400" b="1" dirty="0">
                <a:solidFill>
                  <a:prstClr val="black">
                    <a:lumMod val="65000"/>
                    <a:lumOff val="35000"/>
                  </a:prstClr>
                </a:solidFill>
                <a:ea typeface="+mj-ea"/>
                <a:cs typeface="+mj-cs"/>
              </a:rPr>
              <a:t>in Chula Vista</a:t>
            </a:r>
            <a:endParaRPr lang="en-US" sz="4400" dirty="0"/>
          </a:p>
        </p:txBody>
      </p:sp>
    </p:spTree>
    <p:extLst>
      <p:ext uri="{BB962C8B-B14F-4D97-AF65-F5344CB8AC3E}">
        <p14:creationId xmlns:p14="http://schemas.microsoft.com/office/powerpoint/2010/main" val="2981458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E69F-9033-4601-8FD0-5256DC8BC9B2}"/>
              </a:ext>
            </a:extLst>
          </p:cNvPr>
          <p:cNvSpPr>
            <a:spLocks noGrp="1"/>
          </p:cNvSpPr>
          <p:nvPr>
            <p:ph type="ctrTitle"/>
          </p:nvPr>
        </p:nvSpPr>
        <p:spPr/>
        <p:txBody>
          <a:bodyPr/>
          <a:lstStyle/>
          <a:p>
            <a:r>
              <a:rPr lang="en-US" dirty="0"/>
              <a:t>What is the City up to?</a:t>
            </a:r>
          </a:p>
        </p:txBody>
      </p:sp>
      <p:sp>
        <p:nvSpPr>
          <p:cNvPr id="3" name="Content Placeholder 2">
            <a:extLst>
              <a:ext uri="{FF2B5EF4-FFF2-40B4-BE49-F238E27FC236}">
                <a16:creationId xmlns:a16="http://schemas.microsoft.com/office/drawing/2014/main" id="{0839F5DE-1B1A-4D65-A958-FE142D3352A6}"/>
              </a:ext>
            </a:extLst>
          </p:cNvPr>
          <p:cNvSpPr>
            <a:spLocks noGrp="1"/>
          </p:cNvSpPr>
          <p:nvPr>
            <p:ph idx="1"/>
          </p:nvPr>
        </p:nvSpPr>
        <p:spPr>
          <a:xfrm>
            <a:off x="457200" y="1219200"/>
            <a:ext cx="8458200" cy="4962386"/>
          </a:xfrm>
        </p:spPr>
        <p:txBody>
          <a:bodyPr>
            <a:normAutofit/>
          </a:bodyPr>
          <a:lstStyle/>
          <a:p>
            <a:r>
              <a:rPr lang="en-US" dirty="0"/>
              <a:t>New Traffic Signal Communications Master Plan</a:t>
            </a:r>
          </a:p>
          <a:p>
            <a:r>
              <a:rPr lang="en-US" dirty="0"/>
              <a:t>New Design &amp; Construction Standards</a:t>
            </a:r>
          </a:p>
          <a:p>
            <a:r>
              <a:rPr lang="en-US" dirty="0"/>
              <a:t>New Smart City Strategic Action Plan</a:t>
            </a:r>
          </a:p>
          <a:p>
            <a:r>
              <a:rPr lang="en-US" dirty="0"/>
              <a:t>New Traffic Engineering &amp; ITS On-Call Contract</a:t>
            </a:r>
          </a:p>
          <a:p>
            <a:r>
              <a:rPr lang="en-US" dirty="0"/>
              <a:t>Upgrading all IT network infrastructure</a:t>
            </a:r>
          </a:p>
          <a:p>
            <a:r>
              <a:rPr lang="en-US" dirty="0"/>
              <a:t>Awarding contract for Telecommunications Master Plan</a:t>
            </a:r>
          </a:p>
          <a:p>
            <a:r>
              <a:rPr lang="en-US" dirty="0"/>
              <a:t>Smart Transportation Projects </a:t>
            </a:r>
          </a:p>
          <a:p>
            <a:pPr marL="287338" lvl="1" indent="0">
              <a:buNone/>
            </a:pPr>
            <a:endParaRPr lang="en-US" dirty="0"/>
          </a:p>
        </p:txBody>
      </p:sp>
    </p:spTree>
    <p:extLst>
      <p:ext uri="{BB962C8B-B14F-4D97-AF65-F5344CB8AC3E}">
        <p14:creationId xmlns:p14="http://schemas.microsoft.com/office/powerpoint/2010/main" val="2113423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400" dirty="0"/>
              <a:t>Traffic Signal Communications Master Plan</a:t>
            </a:r>
          </a:p>
        </p:txBody>
      </p:sp>
      <p:pic>
        <p:nvPicPr>
          <p:cNvPr id="5" name="Content Placeholder 4">
            <a:extLst>
              <a:ext uri="{FF2B5EF4-FFF2-40B4-BE49-F238E27FC236}">
                <a16:creationId xmlns:a16="http://schemas.microsoft.com/office/drawing/2014/main" id="{EE0C97B2-7099-4908-B7BB-893F814585D3}"/>
              </a:ext>
            </a:extLst>
          </p:cNvPr>
          <p:cNvPicPr>
            <a:picLocks noGrp="1" noChangeAspect="1"/>
          </p:cNvPicPr>
          <p:nvPr>
            <p:ph idx="1"/>
          </p:nvPr>
        </p:nvPicPr>
        <p:blipFill>
          <a:blip r:embed="rId3"/>
          <a:stretch>
            <a:fillRect/>
          </a:stretch>
        </p:blipFill>
        <p:spPr>
          <a:xfrm>
            <a:off x="5029200" y="1325105"/>
            <a:ext cx="3494202" cy="4486275"/>
          </a:xfrm>
          <a:prstGeom prst="rect">
            <a:avLst/>
          </a:prstGeom>
        </p:spPr>
      </p:pic>
      <p:sp>
        <p:nvSpPr>
          <p:cNvPr id="7" name="Content Placeholder 2">
            <a:extLst>
              <a:ext uri="{FF2B5EF4-FFF2-40B4-BE49-F238E27FC236}">
                <a16:creationId xmlns:a16="http://schemas.microsoft.com/office/drawing/2014/main" id="{B8E28412-E1B3-401A-82FB-52F69750961B}"/>
              </a:ext>
            </a:extLst>
          </p:cNvPr>
          <p:cNvSpPr txBox="1">
            <a:spLocks/>
          </p:cNvSpPr>
          <p:nvPr/>
        </p:nvSpPr>
        <p:spPr>
          <a:xfrm>
            <a:off x="457201" y="1600200"/>
            <a:ext cx="4191000" cy="4449236"/>
          </a:xfrm>
          <a:prstGeom prst="rect">
            <a:avLst/>
          </a:prstGeom>
        </p:spPr>
        <p:txBody>
          <a:bodyPr vert="horz" lIns="0" tIns="0" rIns="0" bIns="0" rtlCol="0">
            <a:normAutofit/>
          </a:bodyPr>
          <a:lstStyle>
            <a:lvl1pPr marL="230188" indent="-230188" algn="l" defTabSz="914400" rtl="0" eaLnBrk="1" latinLnBrk="0" hangingPunct="1">
              <a:spcBef>
                <a:spcPct val="20000"/>
              </a:spcBef>
              <a:buClr>
                <a:srgbClr val="F78D2D"/>
              </a:buClr>
              <a:buSzPct val="90000"/>
              <a:buFont typeface="Arial" panose="020B0604020202020204" pitchFamily="34" charset="0"/>
              <a:buChar char="•"/>
              <a:defRPr sz="3200" kern="1200">
                <a:solidFill>
                  <a:schemeClr val="bg2">
                    <a:lumMod val="25000"/>
                  </a:schemeClr>
                </a:solidFill>
                <a:latin typeface="Frutiger LT Std 55 Roman"/>
                <a:ea typeface="+mn-ea"/>
                <a:cs typeface="+mn-cs"/>
              </a:defRPr>
            </a:lvl1pPr>
            <a:lvl2pPr marL="627063" indent="-339725" algn="l" defTabSz="914400" rtl="0" eaLnBrk="1" latinLnBrk="0" hangingPunct="1">
              <a:spcBef>
                <a:spcPct val="20000"/>
              </a:spcBef>
              <a:buClr>
                <a:srgbClr val="F78D2D"/>
              </a:buClr>
              <a:buFont typeface="Arial" panose="020B0604020202020204" pitchFamily="34" charset="0"/>
              <a:buChar char="–"/>
              <a:defRPr sz="2800" kern="1200">
                <a:solidFill>
                  <a:schemeClr val="bg2">
                    <a:lumMod val="25000"/>
                  </a:schemeClr>
                </a:solidFill>
                <a:latin typeface="Frutiger LT Std 55 Roman"/>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spcAft>
                <a:spcPts val="1800"/>
              </a:spcAft>
            </a:pPr>
            <a:r>
              <a:rPr lang="en-US" sz="2800" dirty="0"/>
              <a:t>Adopted in 2017</a:t>
            </a:r>
          </a:p>
          <a:p>
            <a:pPr>
              <a:lnSpc>
                <a:spcPct val="120000"/>
              </a:lnSpc>
            </a:pPr>
            <a:endParaRPr lang="en-US" sz="2800" dirty="0"/>
          </a:p>
          <a:p>
            <a:pPr>
              <a:lnSpc>
                <a:spcPct val="120000"/>
              </a:lnSpc>
            </a:pPr>
            <a:r>
              <a:rPr lang="en-US" sz="2800" dirty="0"/>
              <a:t>10-Year Plan</a:t>
            </a:r>
          </a:p>
          <a:p>
            <a:pPr>
              <a:lnSpc>
                <a:spcPct val="120000"/>
              </a:lnSpc>
            </a:pPr>
            <a:endParaRPr lang="en-US" sz="2800" dirty="0"/>
          </a:p>
          <a:p>
            <a:pPr>
              <a:lnSpc>
                <a:spcPct val="120000"/>
              </a:lnSpc>
            </a:pPr>
            <a:r>
              <a:rPr lang="en-US" sz="2800" dirty="0"/>
              <a:t>Estimated total cost of $16M</a:t>
            </a:r>
          </a:p>
          <a:p>
            <a:pPr>
              <a:lnSpc>
                <a:spcPct val="120000"/>
              </a:lnSpc>
            </a:pPr>
            <a:endParaRPr lang="en-US" sz="2800" dirty="0"/>
          </a:p>
          <a:p>
            <a:pPr>
              <a:lnSpc>
                <a:spcPct val="120000"/>
              </a:lnSpc>
            </a:pPr>
            <a:endParaRPr lang="en-US" dirty="0"/>
          </a:p>
          <a:p>
            <a:pPr>
              <a:lnSpc>
                <a:spcPct val="120000"/>
              </a:lnSpc>
            </a:pPr>
            <a:endParaRPr lang="en-US" dirty="0"/>
          </a:p>
        </p:txBody>
      </p:sp>
    </p:spTree>
    <p:extLst>
      <p:ext uri="{BB962C8B-B14F-4D97-AF65-F5344CB8AC3E}">
        <p14:creationId xmlns:p14="http://schemas.microsoft.com/office/powerpoint/2010/main" val="2110435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20" y="0"/>
            <a:ext cx="8305800" cy="994883"/>
          </a:xfrm>
        </p:spPr>
        <p:txBody>
          <a:bodyPr>
            <a:normAutofit/>
          </a:bodyPr>
          <a:lstStyle/>
          <a:p>
            <a:r>
              <a:rPr lang="en-US" sz="2900" dirty="0"/>
              <a:t> Adaptive Traffic Control System Upgrade &amp; Expansion</a:t>
            </a:r>
          </a:p>
        </p:txBody>
      </p:sp>
      <p:sp>
        <p:nvSpPr>
          <p:cNvPr id="3" name="Content Placeholder 2"/>
          <p:cNvSpPr>
            <a:spLocks noGrp="1"/>
          </p:cNvSpPr>
          <p:nvPr>
            <p:ph idx="1"/>
          </p:nvPr>
        </p:nvSpPr>
        <p:spPr>
          <a:xfrm>
            <a:off x="100720" y="1725172"/>
            <a:ext cx="8915392" cy="4729872"/>
          </a:xfrm>
        </p:spPr>
        <p:txBody>
          <a:bodyPr>
            <a:normAutofit/>
          </a:bodyPr>
          <a:lstStyle/>
          <a:p>
            <a:pPr lvl="1"/>
            <a:endParaRPr lang="en-US" dirty="0"/>
          </a:p>
          <a:p>
            <a:pPr lvl="1"/>
            <a:endParaRPr lang="en-US" dirty="0"/>
          </a:p>
          <a:p>
            <a:pPr lvl="1"/>
            <a:endParaRPr lang="en-US" dirty="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129" y="1713597"/>
            <a:ext cx="7294574" cy="427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8230" y="820309"/>
            <a:ext cx="8127569" cy="830997"/>
          </a:xfrm>
          <a:prstGeom prst="rect">
            <a:avLst/>
          </a:prstGeom>
        </p:spPr>
        <p:txBody>
          <a:bodyPr wrap="square">
            <a:spAutoFit/>
          </a:bodyPr>
          <a:lstStyle/>
          <a:p>
            <a:pPr marL="230188" lvl="0" indent="-230188">
              <a:spcBef>
                <a:spcPct val="20000"/>
              </a:spcBef>
              <a:buClr>
                <a:srgbClr val="1F497D">
                  <a:lumMod val="40000"/>
                  <a:lumOff val="60000"/>
                </a:srgbClr>
              </a:buClr>
              <a:buSzPct val="90000"/>
              <a:buFont typeface="Arial" panose="020B0604020202020204" pitchFamily="34" charset="0"/>
              <a:buChar char="•"/>
            </a:pPr>
            <a:r>
              <a:rPr lang="en-US" sz="2400" dirty="0">
                <a:solidFill>
                  <a:prstClr val="black">
                    <a:lumMod val="75000"/>
                    <a:lumOff val="25000"/>
                  </a:prstClr>
                </a:solidFill>
              </a:rPr>
              <a:t>East H St, Otay Lakes Rd, Paseo Ranchero, and  Telegraph Canyon Rd</a:t>
            </a:r>
          </a:p>
        </p:txBody>
      </p:sp>
    </p:spTree>
    <p:extLst>
      <p:ext uri="{BB962C8B-B14F-4D97-AF65-F5344CB8AC3E}">
        <p14:creationId xmlns:p14="http://schemas.microsoft.com/office/powerpoint/2010/main" val="193583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GPS-enabled Opticom Systems</a:t>
            </a:r>
          </a:p>
        </p:txBody>
      </p:sp>
      <p:sp>
        <p:nvSpPr>
          <p:cNvPr id="3" name="Content Placeholder 2"/>
          <p:cNvSpPr>
            <a:spLocks noGrp="1"/>
          </p:cNvSpPr>
          <p:nvPr>
            <p:ph idx="1"/>
          </p:nvPr>
        </p:nvSpPr>
        <p:spPr>
          <a:xfrm>
            <a:off x="100720" y="1087050"/>
            <a:ext cx="8915392" cy="5367994"/>
          </a:xfrm>
        </p:spPr>
        <p:txBody>
          <a:bodyPr>
            <a:normAutofit/>
          </a:bodyPr>
          <a:lstStyle/>
          <a:p>
            <a:r>
              <a:rPr lang="en-US" sz="2400" dirty="0"/>
              <a:t>GPS-enabled Fire </a:t>
            </a:r>
          </a:p>
          <a:p>
            <a:pPr marL="0" indent="0">
              <a:buNone/>
            </a:pPr>
            <a:r>
              <a:rPr lang="en-US" sz="2400" dirty="0"/>
              <a:t>    Response System</a:t>
            </a:r>
          </a:p>
          <a:p>
            <a:endParaRPr lang="en-US" sz="2400" dirty="0"/>
          </a:p>
          <a:p>
            <a:endParaRPr lang="en-US" sz="2400" dirty="0"/>
          </a:p>
          <a:p>
            <a:endParaRPr lang="en-US" sz="2400" dirty="0"/>
          </a:p>
          <a:p>
            <a:endParaRPr lang="en-US" sz="2400" dirty="0"/>
          </a:p>
          <a:p>
            <a:endParaRPr lang="en-US" sz="2400" dirty="0"/>
          </a:p>
          <a:p>
            <a:r>
              <a:rPr lang="en-US" sz="2400" dirty="0"/>
              <a:t>GPS-enabled </a:t>
            </a:r>
          </a:p>
          <a:p>
            <a:pPr marL="0" indent="0">
              <a:buNone/>
            </a:pPr>
            <a:r>
              <a:rPr lang="en-US" sz="2400" dirty="0"/>
              <a:t>   Transit Priority System</a:t>
            </a:r>
          </a:p>
          <a:p>
            <a:pPr lvl="1"/>
            <a:endParaRPr lang="en-US" dirty="0"/>
          </a:p>
          <a:p>
            <a:pPr lvl="1"/>
            <a:endParaRPr lang="en-US" dirty="0"/>
          </a:p>
          <a:p>
            <a:pPr lvl="1"/>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854" y="1033921"/>
            <a:ext cx="4269784" cy="263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855" y="3913321"/>
            <a:ext cx="4269784" cy="2555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95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Broadway Corridor Upgrades</a:t>
            </a:r>
          </a:p>
        </p:txBody>
      </p:sp>
      <p:sp>
        <p:nvSpPr>
          <p:cNvPr id="3" name="Content Placeholder 2"/>
          <p:cNvSpPr>
            <a:spLocks noGrp="1"/>
          </p:cNvSpPr>
          <p:nvPr>
            <p:ph idx="1"/>
          </p:nvPr>
        </p:nvSpPr>
        <p:spPr>
          <a:xfrm>
            <a:off x="100720" y="1087050"/>
            <a:ext cx="8915392" cy="5367994"/>
          </a:xfrm>
        </p:spPr>
        <p:txBody>
          <a:bodyPr>
            <a:normAutofit/>
          </a:bodyPr>
          <a:lstStyle/>
          <a:p>
            <a:r>
              <a:rPr lang="en-US" sz="2400" dirty="0"/>
              <a:t>Smart Corridor</a:t>
            </a:r>
          </a:p>
          <a:p>
            <a:pPr marL="287338" lvl="1" indent="0">
              <a:buNone/>
            </a:pPr>
            <a:endParaRPr lang="en-US" sz="2400" dirty="0"/>
          </a:p>
          <a:p>
            <a:pPr marL="287338" lvl="1" indent="0">
              <a:buNone/>
            </a:pPr>
            <a:endParaRPr lang="en-US" sz="2400" dirty="0"/>
          </a:p>
          <a:p>
            <a:pPr marL="287338" lvl="1" indent="0">
              <a:buNone/>
            </a:pPr>
            <a:endParaRPr lang="en-US" sz="2400" dirty="0"/>
          </a:p>
          <a:p>
            <a:pPr marL="287338" lvl="1" indent="0">
              <a:buNone/>
            </a:pPr>
            <a:endParaRPr lang="en-US" sz="2400" dirty="0"/>
          </a:p>
          <a:p>
            <a:pPr marL="287338" lvl="1" indent="0">
              <a:buNone/>
            </a:pPr>
            <a:endParaRPr lang="en-US" sz="2400" dirty="0"/>
          </a:p>
          <a:p>
            <a:pPr marL="287338" lvl="1" indent="0">
              <a:buNone/>
            </a:pPr>
            <a:endParaRPr lang="en-US" sz="2400" dirty="0"/>
          </a:p>
          <a:p>
            <a:r>
              <a:rPr lang="en-US" sz="2400" dirty="0"/>
              <a:t>Intelligent Street Light </a:t>
            </a:r>
          </a:p>
          <a:p>
            <a:pPr marL="0" indent="0">
              <a:buNone/>
            </a:pPr>
            <a:r>
              <a:rPr lang="en-US" sz="2400" dirty="0"/>
              <a:t>   System Demo/Pilot</a:t>
            </a:r>
          </a:p>
          <a:p>
            <a:pPr marL="0" indent="0">
              <a:buNone/>
            </a:pPr>
            <a:endParaRPr lang="en-US" sz="2400" dirty="0"/>
          </a:p>
          <a:p>
            <a:r>
              <a:rPr lang="en-US" sz="2400" dirty="0"/>
              <a:t>Road Diet and Bike Lanes</a:t>
            </a:r>
          </a:p>
          <a:p>
            <a:endParaRPr lang="en-US" dirty="0"/>
          </a:p>
          <a:p>
            <a:pPr lvl="1"/>
            <a:endParaRPr lang="en-US" dirty="0"/>
          </a:p>
          <a:p>
            <a:pPr lvl="1"/>
            <a:endParaRPr lang="en-US" dirty="0"/>
          </a:p>
          <a:p>
            <a:pPr lvl="1"/>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60" y="1660930"/>
            <a:ext cx="3440541" cy="231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364" y="1660930"/>
            <a:ext cx="4150248" cy="2342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0364" y="4222376"/>
            <a:ext cx="2942436" cy="216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180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BBB93-5779-4388-87B1-956462FF6421}"/>
              </a:ext>
            </a:extLst>
          </p:cNvPr>
          <p:cNvSpPr>
            <a:spLocks noGrp="1"/>
          </p:cNvSpPr>
          <p:nvPr>
            <p:ph type="ctrTitle"/>
          </p:nvPr>
        </p:nvSpPr>
        <p:spPr/>
        <p:txBody>
          <a:bodyPr/>
          <a:lstStyle/>
          <a:p>
            <a:r>
              <a:rPr lang="en-US" dirty="0"/>
              <a:t>Genetec VMS</a:t>
            </a:r>
          </a:p>
        </p:txBody>
      </p:sp>
      <p:pic>
        <p:nvPicPr>
          <p:cNvPr id="5" name="Content Placeholder 4">
            <a:extLst>
              <a:ext uri="{FF2B5EF4-FFF2-40B4-BE49-F238E27FC236}">
                <a16:creationId xmlns:a16="http://schemas.microsoft.com/office/drawing/2014/main" id="{928C4A21-5A96-4EDE-B48C-CB9CDC2966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9473" y="1575535"/>
            <a:ext cx="5832562" cy="4124325"/>
          </a:xfrm>
        </p:spPr>
      </p:pic>
      <p:sp>
        <p:nvSpPr>
          <p:cNvPr id="6" name="Rectangle 5">
            <a:extLst>
              <a:ext uri="{FF2B5EF4-FFF2-40B4-BE49-F238E27FC236}">
                <a16:creationId xmlns:a16="http://schemas.microsoft.com/office/drawing/2014/main" id="{CBEC2585-39D6-4F42-B0FB-757B666425E2}"/>
              </a:ext>
            </a:extLst>
          </p:cNvPr>
          <p:cNvSpPr/>
          <p:nvPr/>
        </p:nvSpPr>
        <p:spPr>
          <a:xfrm>
            <a:off x="457200" y="1575535"/>
            <a:ext cx="4572000" cy="5780044"/>
          </a:xfrm>
          <a:prstGeom prst="rect">
            <a:avLst/>
          </a:prstGeom>
        </p:spPr>
        <p:txBody>
          <a:bodyPr>
            <a:spAutoFit/>
          </a:bodyPr>
          <a:lstStyle/>
          <a:p>
            <a:pPr marL="230188" lvl="0" indent="-230188">
              <a:spcBef>
                <a:spcPct val="20000"/>
              </a:spcBef>
              <a:buClr>
                <a:srgbClr val="F78D2D"/>
              </a:buClr>
              <a:buSzPct val="90000"/>
              <a:buFont typeface="Arial" panose="020B0604020202020204" pitchFamily="34" charset="0"/>
              <a:buChar char="•"/>
            </a:pPr>
            <a:r>
              <a:rPr lang="en-US" sz="2400" dirty="0">
                <a:solidFill>
                  <a:srgbClr val="F2F2F2">
                    <a:lumMod val="25000"/>
                  </a:srgbClr>
                </a:solidFill>
                <a:latin typeface="Frutiger LT Std 55 Roman"/>
              </a:rPr>
              <a:t>Complete video</a:t>
            </a:r>
          </a:p>
          <a:p>
            <a:pPr lvl="0">
              <a:spcBef>
                <a:spcPct val="20000"/>
              </a:spcBef>
              <a:buClr>
                <a:srgbClr val="F78D2D"/>
              </a:buClr>
              <a:buSzPct val="90000"/>
            </a:pPr>
            <a:r>
              <a:rPr lang="en-US" sz="2400" dirty="0">
                <a:solidFill>
                  <a:srgbClr val="F2F2F2">
                    <a:lumMod val="25000"/>
                  </a:srgbClr>
                </a:solidFill>
                <a:latin typeface="Frutiger LT Std 55 Roman"/>
              </a:rPr>
              <a:t>   management </a:t>
            </a:r>
          </a:p>
          <a:p>
            <a:pPr lvl="0">
              <a:spcBef>
                <a:spcPct val="20000"/>
              </a:spcBef>
              <a:buClr>
                <a:srgbClr val="F78D2D"/>
              </a:buClr>
              <a:buSzPct val="90000"/>
            </a:pPr>
            <a:r>
              <a:rPr lang="en-US" sz="2400" dirty="0">
                <a:solidFill>
                  <a:srgbClr val="F2F2F2">
                    <a:lumMod val="25000"/>
                  </a:srgbClr>
                </a:solidFill>
                <a:latin typeface="Frutiger LT Std 55 Roman"/>
              </a:rPr>
              <a:t>   solution </a:t>
            </a:r>
          </a:p>
          <a:p>
            <a:pPr marL="230188" lvl="0" indent="-230188">
              <a:spcBef>
                <a:spcPct val="20000"/>
              </a:spcBef>
              <a:buClr>
                <a:srgbClr val="F78D2D"/>
              </a:buClr>
              <a:buSzPct val="90000"/>
              <a:buFont typeface="Arial" panose="020B0604020202020204" pitchFamily="34" charset="0"/>
              <a:buChar char="•"/>
            </a:pPr>
            <a:endParaRPr lang="en-US" sz="2400" dirty="0">
              <a:solidFill>
                <a:srgbClr val="F2F2F2">
                  <a:lumMod val="25000"/>
                </a:srgbClr>
              </a:solidFill>
              <a:latin typeface="Frutiger LT Std 55 Roman"/>
            </a:endParaRPr>
          </a:p>
          <a:p>
            <a:pPr marL="230188" lvl="0" indent="-230188">
              <a:spcBef>
                <a:spcPct val="20000"/>
              </a:spcBef>
              <a:buClr>
                <a:srgbClr val="F78D2D"/>
              </a:buClr>
              <a:buSzPct val="90000"/>
              <a:buFont typeface="Arial" panose="020B0604020202020204" pitchFamily="34" charset="0"/>
              <a:buChar char="•"/>
            </a:pPr>
            <a:r>
              <a:rPr lang="en-US" sz="2400" dirty="0">
                <a:solidFill>
                  <a:srgbClr val="F2F2F2">
                    <a:lumMod val="25000"/>
                  </a:srgbClr>
                </a:solidFill>
                <a:latin typeface="Frutiger LT Std 55 Roman"/>
              </a:rPr>
              <a:t>Integrate with </a:t>
            </a:r>
          </a:p>
          <a:p>
            <a:pPr lvl="0">
              <a:spcBef>
                <a:spcPct val="20000"/>
              </a:spcBef>
              <a:buClr>
                <a:srgbClr val="F78D2D"/>
              </a:buClr>
              <a:buSzPct val="90000"/>
            </a:pPr>
            <a:r>
              <a:rPr lang="en-US" sz="2400" dirty="0">
                <a:solidFill>
                  <a:srgbClr val="F2F2F2">
                    <a:lumMod val="25000"/>
                  </a:srgbClr>
                </a:solidFill>
                <a:latin typeface="Frutiger LT Std 55 Roman"/>
              </a:rPr>
              <a:t>   Waze and other </a:t>
            </a:r>
          </a:p>
          <a:p>
            <a:pPr lvl="0">
              <a:spcBef>
                <a:spcPct val="20000"/>
              </a:spcBef>
              <a:buClr>
                <a:srgbClr val="F78D2D"/>
              </a:buClr>
              <a:buSzPct val="90000"/>
            </a:pPr>
            <a:r>
              <a:rPr lang="en-US" sz="2400" dirty="0">
                <a:solidFill>
                  <a:srgbClr val="F2F2F2">
                    <a:lumMod val="25000"/>
                  </a:srgbClr>
                </a:solidFill>
                <a:latin typeface="Frutiger LT Std 55 Roman"/>
              </a:rPr>
              <a:t>   traffic data/info</a:t>
            </a:r>
          </a:p>
          <a:p>
            <a:pPr lvl="0">
              <a:spcBef>
                <a:spcPct val="20000"/>
              </a:spcBef>
              <a:buClr>
                <a:srgbClr val="F78D2D"/>
              </a:buClr>
              <a:buSzPct val="90000"/>
            </a:pPr>
            <a:r>
              <a:rPr lang="en-US" sz="2400" dirty="0">
                <a:solidFill>
                  <a:srgbClr val="F2F2F2">
                    <a:lumMod val="25000"/>
                  </a:srgbClr>
                </a:solidFill>
                <a:latin typeface="Frutiger LT Std 55 Roman"/>
              </a:rPr>
              <a:t>   systems</a:t>
            </a:r>
          </a:p>
          <a:p>
            <a:pPr marL="230188" lvl="0" indent="-230188">
              <a:spcBef>
                <a:spcPct val="20000"/>
              </a:spcBef>
              <a:buClr>
                <a:srgbClr val="F78D2D"/>
              </a:buClr>
              <a:buSzPct val="90000"/>
              <a:buFont typeface="Arial" panose="020B0604020202020204" pitchFamily="34" charset="0"/>
              <a:buChar char="•"/>
            </a:pPr>
            <a:endParaRPr lang="en-US" sz="2400" dirty="0">
              <a:solidFill>
                <a:srgbClr val="F2F2F2">
                  <a:lumMod val="25000"/>
                </a:srgbClr>
              </a:solidFill>
              <a:latin typeface="Frutiger LT Std 55 Roman"/>
            </a:endParaRPr>
          </a:p>
          <a:p>
            <a:pPr marL="230188" lvl="0" indent="-230188">
              <a:spcBef>
                <a:spcPct val="20000"/>
              </a:spcBef>
              <a:buClr>
                <a:srgbClr val="F78D2D"/>
              </a:buClr>
              <a:buSzPct val="90000"/>
              <a:buFont typeface="Arial" panose="020B0604020202020204" pitchFamily="34" charset="0"/>
              <a:buChar char="•"/>
            </a:pPr>
            <a:r>
              <a:rPr lang="en-US" sz="2400" dirty="0">
                <a:solidFill>
                  <a:srgbClr val="F2F2F2">
                    <a:lumMod val="25000"/>
                  </a:srgbClr>
                </a:solidFill>
                <a:latin typeface="Frutiger LT Std 55 Roman"/>
              </a:rPr>
              <a:t>City Standard</a:t>
            </a:r>
          </a:p>
          <a:p>
            <a:pPr marL="230188" lvl="0" indent="-230188">
              <a:spcBef>
                <a:spcPct val="20000"/>
              </a:spcBef>
              <a:buClr>
                <a:srgbClr val="F78D2D"/>
              </a:buClr>
              <a:buSzPct val="90000"/>
              <a:buFont typeface="Arial" panose="020B0604020202020204" pitchFamily="34" charset="0"/>
              <a:buChar char="•"/>
            </a:pPr>
            <a:endParaRPr lang="en-US" sz="2400" dirty="0">
              <a:solidFill>
                <a:srgbClr val="F2F2F2">
                  <a:lumMod val="25000"/>
                </a:srgbClr>
              </a:solidFill>
              <a:latin typeface="Frutiger LT Std 55 Roman"/>
            </a:endParaRPr>
          </a:p>
          <a:p>
            <a:pPr marL="230188" lvl="0" indent="-230188">
              <a:spcBef>
                <a:spcPct val="20000"/>
              </a:spcBef>
              <a:buClr>
                <a:srgbClr val="F78D2D"/>
              </a:buClr>
              <a:buSzPct val="90000"/>
              <a:buFont typeface="Arial" panose="020B0604020202020204" pitchFamily="34" charset="0"/>
              <a:buChar char="•"/>
            </a:pPr>
            <a:endParaRPr lang="en-US" sz="2400" dirty="0">
              <a:solidFill>
                <a:srgbClr val="F2F2F2">
                  <a:lumMod val="25000"/>
                </a:srgbClr>
              </a:solidFill>
              <a:latin typeface="Frutiger LT Std 55 Roman"/>
            </a:endParaRPr>
          </a:p>
          <a:p>
            <a:pPr marL="230188" lvl="0" indent="-230188">
              <a:spcBef>
                <a:spcPct val="20000"/>
              </a:spcBef>
              <a:buClr>
                <a:srgbClr val="F78D2D"/>
              </a:buClr>
              <a:buSzPct val="90000"/>
              <a:buFont typeface="Arial" panose="020B0604020202020204" pitchFamily="34" charset="0"/>
              <a:buChar char="•"/>
            </a:pPr>
            <a:endParaRPr lang="en-US" sz="2400" dirty="0">
              <a:solidFill>
                <a:srgbClr val="F2F2F2">
                  <a:lumMod val="25000"/>
                </a:srgbClr>
              </a:solidFill>
              <a:latin typeface="Frutiger LT Std 55 Roman"/>
            </a:endParaRPr>
          </a:p>
        </p:txBody>
      </p:sp>
    </p:spTree>
    <p:extLst>
      <p:ext uri="{BB962C8B-B14F-4D97-AF65-F5344CB8AC3E}">
        <p14:creationId xmlns:p14="http://schemas.microsoft.com/office/powerpoint/2010/main" val="2568904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506" y="41354"/>
            <a:ext cx="8574613" cy="1066800"/>
          </a:xfrm>
        </p:spPr>
        <p:txBody>
          <a:bodyPr wrap="square">
            <a:normAutofit/>
          </a:bodyPr>
          <a:lstStyle/>
          <a:p>
            <a:r>
              <a:rPr lang="en-US" dirty="0"/>
              <a:t>Designated Proving Grounds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0717" y="1087438"/>
            <a:ext cx="8053991" cy="4962525"/>
          </a:xfrm>
        </p:spPr>
      </p:pic>
      <p:grpSp>
        <p:nvGrpSpPr>
          <p:cNvPr id="14" name="Group 13"/>
          <p:cNvGrpSpPr/>
          <p:nvPr/>
        </p:nvGrpSpPr>
        <p:grpSpPr>
          <a:xfrm>
            <a:off x="160020" y="1303020"/>
            <a:ext cx="8858250" cy="4826953"/>
            <a:chOff x="160020" y="1303020"/>
            <a:chExt cx="8858250" cy="4826953"/>
          </a:xfrm>
        </p:grpSpPr>
        <p:sp>
          <p:nvSpPr>
            <p:cNvPr id="3" name="Rectangular Callout 2"/>
            <p:cNvSpPr/>
            <p:nvPr/>
          </p:nvSpPr>
          <p:spPr>
            <a:xfrm>
              <a:off x="441507" y="4789170"/>
              <a:ext cx="2446659" cy="925830"/>
            </a:xfrm>
            <a:prstGeom prst="wedgeRectCallout">
              <a:avLst>
                <a:gd name="adj1" fmla="val -18151"/>
                <a:gd name="adj2" fmla="val -122939"/>
              </a:avLst>
            </a:prstGeom>
            <a:solidFill>
              <a:schemeClr val="bg2">
                <a:lumMod val="25000"/>
              </a:schemeClr>
            </a:solidFill>
            <a:ln>
              <a:solidFill>
                <a:schemeClr val="accent6">
                  <a:lumMod val="75000"/>
                </a:schemeClr>
              </a:solidFill>
            </a:ln>
            <a:effectLst>
              <a:outerShdw blurRad="279400" dist="203200" dir="1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SANDAG, Caltrans, and City of Chula Vista</a:t>
              </a:r>
            </a:p>
          </p:txBody>
        </p:sp>
        <p:sp>
          <p:nvSpPr>
            <p:cNvPr id="5" name="Rectangular Callout 4"/>
            <p:cNvSpPr/>
            <p:nvPr/>
          </p:nvSpPr>
          <p:spPr>
            <a:xfrm>
              <a:off x="160020" y="2451735"/>
              <a:ext cx="1988820" cy="58864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GoMentum - CCTA</a:t>
              </a:r>
            </a:p>
          </p:txBody>
        </p:sp>
        <p:sp>
          <p:nvSpPr>
            <p:cNvPr id="6" name="Rectangular Callout 5"/>
            <p:cNvSpPr/>
            <p:nvPr/>
          </p:nvSpPr>
          <p:spPr>
            <a:xfrm>
              <a:off x="3509010" y="2103120"/>
              <a:ext cx="2194560" cy="388620"/>
            </a:xfrm>
            <a:prstGeom prst="wedgeRectCallout">
              <a:avLst>
                <a:gd name="adj1" fmla="val 33854"/>
                <a:gd name="adj2" fmla="val 683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Wisconsin AVPG</a:t>
              </a:r>
            </a:p>
          </p:txBody>
        </p:sp>
        <p:sp>
          <p:nvSpPr>
            <p:cNvPr id="7" name="Rectangular Callout 6"/>
            <p:cNvSpPr/>
            <p:nvPr/>
          </p:nvSpPr>
          <p:spPr>
            <a:xfrm>
              <a:off x="3509010" y="3188970"/>
              <a:ext cx="1931670" cy="810974"/>
            </a:xfrm>
            <a:prstGeom prst="wedgeRectCallout">
              <a:avLst>
                <a:gd name="adj1" fmla="val 29463"/>
                <a:gd name="adj2" fmla="val -717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Iowa City Development Group</a:t>
              </a:r>
            </a:p>
          </p:txBody>
        </p:sp>
        <p:sp>
          <p:nvSpPr>
            <p:cNvPr id="8" name="Rectangular Callout 7"/>
            <p:cNvSpPr/>
            <p:nvPr/>
          </p:nvSpPr>
          <p:spPr>
            <a:xfrm>
              <a:off x="4960620" y="1303020"/>
              <a:ext cx="1863090" cy="640080"/>
            </a:xfrm>
            <a:prstGeom prst="wedgeRectCallout">
              <a:avLst>
                <a:gd name="adj1" fmla="val 18431"/>
                <a:gd name="adj2" fmla="val 14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American Center for Mobility</a:t>
              </a:r>
            </a:p>
          </p:txBody>
        </p:sp>
        <p:sp>
          <p:nvSpPr>
            <p:cNvPr id="9" name="Rectangular Callout 8"/>
            <p:cNvSpPr/>
            <p:nvPr/>
          </p:nvSpPr>
          <p:spPr>
            <a:xfrm>
              <a:off x="7040880" y="1754505"/>
              <a:ext cx="1977390" cy="697230"/>
            </a:xfrm>
            <a:prstGeom prst="wedgeRectCallout">
              <a:avLst>
                <a:gd name="adj1" fmla="val -39330"/>
                <a:gd name="adj2" fmla="val 969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City of Pittsburgh</a:t>
              </a:r>
            </a:p>
          </p:txBody>
        </p:sp>
        <p:sp>
          <p:nvSpPr>
            <p:cNvPr id="10" name="Rectangular Callout 9"/>
            <p:cNvSpPr/>
            <p:nvPr/>
          </p:nvSpPr>
          <p:spPr>
            <a:xfrm>
              <a:off x="5892164" y="3263265"/>
              <a:ext cx="2863215" cy="572056"/>
            </a:xfrm>
            <a:prstGeom prst="wedgeRectCallout">
              <a:avLst>
                <a:gd name="adj1" fmla="val 6873"/>
                <a:gd name="adj2" fmla="val -75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US Army Aberdeen Test Center</a:t>
              </a:r>
            </a:p>
          </p:txBody>
        </p:sp>
        <p:sp>
          <p:nvSpPr>
            <p:cNvPr id="11" name="Rectangular Callout 10"/>
            <p:cNvSpPr/>
            <p:nvPr/>
          </p:nvSpPr>
          <p:spPr>
            <a:xfrm>
              <a:off x="6263640" y="4080510"/>
              <a:ext cx="2491739" cy="468630"/>
            </a:xfrm>
            <a:prstGeom prst="wedgeRectCallout">
              <a:avLst>
                <a:gd name="adj1" fmla="val -12117"/>
                <a:gd name="adj2" fmla="val -81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North Carolina Turnpike Authority</a:t>
              </a:r>
            </a:p>
          </p:txBody>
        </p:sp>
        <p:sp>
          <p:nvSpPr>
            <p:cNvPr id="12" name="Rectangular Callout 11"/>
            <p:cNvSpPr/>
            <p:nvPr/>
          </p:nvSpPr>
          <p:spPr>
            <a:xfrm>
              <a:off x="3646170" y="5383530"/>
              <a:ext cx="2491740" cy="468630"/>
            </a:xfrm>
            <a:prstGeom prst="wedgeRectCallout">
              <a:avLst>
                <a:gd name="adj1" fmla="val -24044"/>
                <a:gd name="adj2" fmla="val -81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Texas AV Proving Ground Partnership</a:t>
              </a:r>
            </a:p>
          </p:txBody>
        </p:sp>
        <p:sp>
          <p:nvSpPr>
            <p:cNvPr id="13" name="Rectangular Callout 12"/>
            <p:cNvSpPr/>
            <p:nvPr/>
          </p:nvSpPr>
          <p:spPr>
            <a:xfrm>
              <a:off x="6285814" y="5417503"/>
              <a:ext cx="2514600" cy="712470"/>
            </a:xfrm>
            <a:prstGeom prst="wedgeRectCallout">
              <a:avLst>
                <a:gd name="adj1" fmla="val -26538"/>
                <a:gd name="adj2" fmla="val -921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Central Florida Automated Vehicle Partners</a:t>
              </a:r>
            </a:p>
          </p:txBody>
        </p:sp>
      </p:grpSp>
    </p:spTree>
    <p:extLst>
      <p:ext uri="{BB962C8B-B14F-4D97-AF65-F5344CB8AC3E}">
        <p14:creationId xmlns:p14="http://schemas.microsoft.com/office/powerpoint/2010/main" val="335625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lgn="ctr">
              <a:buNone/>
            </a:pPr>
            <a:r>
              <a:rPr lang="en-US" sz="5400" dirty="0"/>
              <a:t>QUESTIONS?</a:t>
            </a:r>
          </a:p>
        </p:txBody>
      </p:sp>
      <p:sp>
        <p:nvSpPr>
          <p:cNvPr id="4" name="TextBox 3">
            <a:extLst>
              <a:ext uri="{FF2B5EF4-FFF2-40B4-BE49-F238E27FC236}">
                <a16:creationId xmlns:a16="http://schemas.microsoft.com/office/drawing/2014/main" id="{C71CB1CA-B709-4EAD-85D5-EC0BFAC65CA9}"/>
              </a:ext>
            </a:extLst>
          </p:cNvPr>
          <p:cNvSpPr txBox="1"/>
          <p:nvPr/>
        </p:nvSpPr>
        <p:spPr>
          <a:xfrm>
            <a:off x="304800" y="5334000"/>
            <a:ext cx="2438400" cy="838200"/>
          </a:xfrm>
          <a:prstGeom prst="rect">
            <a:avLst/>
          </a:prstGeom>
        </p:spPr>
        <p:txBody>
          <a:bodyPr vert="horz" wrap="square" lIns="0" tIns="45720" rIns="91440" bIns="45720" rtlCol="0" anchor="t">
            <a:normAutofit fontScale="85000" lnSpcReduction="10000"/>
          </a:bodyPr>
          <a:lstStyle/>
          <a:p>
            <a:pPr algn="l"/>
            <a:r>
              <a:rPr lang="en-US" dirty="0"/>
              <a:t>Eddie Flores, PE</a:t>
            </a:r>
          </a:p>
          <a:p>
            <a:pPr algn="l"/>
            <a:r>
              <a:rPr lang="en-US" dirty="0"/>
              <a:t>City of Chula Vista</a:t>
            </a:r>
          </a:p>
          <a:p>
            <a:pPr algn="l"/>
            <a:r>
              <a:rPr lang="en-US" dirty="0"/>
              <a:t>eflores@chulavistaca.gov</a:t>
            </a:r>
          </a:p>
        </p:txBody>
      </p:sp>
    </p:spTree>
    <p:extLst>
      <p:ext uri="{BB962C8B-B14F-4D97-AF65-F5344CB8AC3E}">
        <p14:creationId xmlns:p14="http://schemas.microsoft.com/office/powerpoint/2010/main" val="249113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82" y="238418"/>
            <a:ext cx="8714869" cy="832844"/>
          </a:xfrm>
        </p:spPr>
        <p:txBody>
          <a:bodyPr vert="horz" wrap="none" lIns="0" tIns="45720" rIns="91440" bIns="45720" rtlCol="0" anchor="t">
            <a:normAutofit/>
          </a:bodyPr>
          <a:lstStyle/>
          <a:p>
            <a:r>
              <a:rPr lang="en-US" sz="3800" dirty="0"/>
              <a:t>US DOT Objectives for Proving Grounds </a:t>
            </a:r>
          </a:p>
        </p:txBody>
      </p:sp>
      <p:sp>
        <p:nvSpPr>
          <p:cNvPr id="3" name="Content Placeholder 2"/>
          <p:cNvSpPr>
            <a:spLocks noGrp="1"/>
          </p:cNvSpPr>
          <p:nvPr>
            <p:ph idx="1"/>
          </p:nvPr>
        </p:nvSpPr>
        <p:spPr>
          <a:xfrm>
            <a:off x="96982" y="1101163"/>
            <a:ext cx="8915392" cy="4962386"/>
          </a:xfrm>
        </p:spPr>
        <p:txBody>
          <a:bodyPr vert="horz" lIns="91440" tIns="45720" rIns="91440" bIns="45720" rtlCol="0" anchor="t">
            <a:normAutofit/>
          </a:bodyPr>
          <a:lstStyle/>
          <a:p>
            <a:r>
              <a:rPr lang="en-US" dirty="0"/>
              <a:t>Accelerate safe deployment of AV technologies</a:t>
            </a:r>
          </a:p>
          <a:p>
            <a:pPr lvl="1"/>
            <a:r>
              <a:rPr lang="en-US" sz="2400" dirty="0"/>
              <a:t>Public safety, improved mobility, disadvantaged populations</a:t>
            </a:r>
          </a:p>
          <a:p>
            <a:pPr lvl="1"/>
            <a:r>
              <a:rPr lang="en-US" sz="2400" dirty="0"/>
              <a:t>Share best practices for safe testing and deployment</a:t>
            </a:r>
          </a:p>
          <a:p>
            <a:endParaRPr lang="en-US" dirty="0"/>
          </a:p>
          <a:p>
            <a:r>
              <a:rPr lang="en-US" dirty="0"/>
              <a:t>Research and                                                                       data sharing</a:t>
            </a:r>
          </a:p>
          <a:p>
            <a:endParaRPr lang="en-US" dirty="0"/>
          </a:p>
          <a:p>
            <a:r>
              <a:rPr lang="en-US" dirty="0"/>
              <a:t>Public outreach                                                                        and education</a:t>
            </a:r>
          </a:p>
        </p:txBody>
      </p:sp>
      <p:pic>
        <p:nvPicPr>
          <p:cNvPr id="1026" name="Picture 2"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21" r="7915" b="7671"/>
          <a:stretch/>
        </p:blipFill>
        <p:spPr bwMode="auto">
          <a:xfrm>
            <a:off x="3505200" y="2637235"/>
            <a:ext cx="5202374" cy="342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462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dirty="0"/>
              <a:t>San Diego Regional Proving Ground Attributes </a:t>
            </a:r>
          </a:p>
        </p:txBody>
      </p:sp>
      <p:sp>
        <p:nvSpPr>
          <p:cNvPr id="3" name="Content Placeholder 2"/>
          <p:cNvSpPr>
            <a:spLocks noGrp="1"/>
          </p:cNvSpPr>
          <p:nvPr>
            <p:ph idx="1"/>
          </p:nvPr>
        </p:nvSpPr>
        <p:spPr>
          <a:xfrm>
            <a:off x="457200" y="1143000"/>
            <a:ext cx="8305800" cy="4962386"/>
          </a:xfrm>
        </p:spPr>
        <p:txBody>
          <a:bodyPr>
            <a:normAutofit fontScale="85000" lnSpcReduction="20000"/>
          </a:bodyPr>
          <a:lstStyle/>
          <a:p>
            <a:pPr>
              <a:spcAft>
                <a:spcPts val="600"/>
              </a:spcAft>
            </a:pPr>
            <a:r>
              <a:rPr lang="en-US" dirty="0"/>
              <a:t>Local, regional, state, and federal government </a:t>
            </a:r>
          </a:p>
          <a:p>
            <a:pPr lvl="1">
              <a:spcAft>
                <a:spcPts val="600"/>
              </a:spcAft>
            </a:pPr>
            <a:r>
              <a:rPr lang="en-US" dirty="0"/>
              <a:t>History of collaboration and innovative pilot projects</a:t>
            </a:r>
          </a:p>
          <a:p>
            <a:pPr>
              <a:spcAft>
                <a:spcPts val="600"/>
              </a:spcAft>
            </a:pPr>
            <a:r>
              <a:rPr lang="en-US" dirty="0"/>
              <a:t>Real-world test environments</a:t>
            </a:r>
          </a:p>
          <a:p>
            <a:pPr>
              <a:spcAft>
                <a:spcPts val="600"/>
              </a:spcAft>
            </a:pPr>
            <a:r>
              <a:rPr lang="en-US" dirty="0"/>
              <a:t>Technology and defense hub</a:t>
            </a:r>
          </a:p>
          <a:p>
            <a:pPr lvl="1">
              <a:spcAft>
                <a:spcPts val="600"/>
              </a:spcAft>
            </a:pPr>
            <a:r>
              <a:rPr lang="en-US" dirty="0"/>
              <a:t>3,270 technology companies </a:t>
            </a:r>
          </a:p>
          <a:p>
            <a:pPr lvl="1">
              <a:spcAft>
                <a:spcPts val="600"/>
              </a:spcAft>
            </a:pPr>
            <a:r>
              <a:rPr lang="en-US" dirty="0"/>
              <a:t>100+ cybersecurity companies </a:t>
            </a:r>
          </a:p>
          <a:p>
            <a:pPr lvl="1">
              <a:spcAft>
                <a:spcPts val="600"/>
              </a:spcAft>
            </a:pPr>
            <a:r>
              <a:rPr lang="en-US" dirty="0"/>
              <a:t>Largest concentration of U.S. military in the world </a:t>
            </a:r>
          </a:p>
          <a:p>
            <a:pPr>
              <a:spcAft>
                <a:spcPts val="600"/>
              </a:spcAft>
            </a:pPr>
            <a:r>
              <a:rPr lang="en-US" dirty="0"/>
              <a:t>World-class academic research institutes </a:t>
            </a:r>
          </a:p>
          <a:p>
            <a:pPr lvl="1">
              <a:spcAft>
                <a:spcPts val="600"/>
              </a:spcAft>
            </a:pPr>
            <a:r>
              <a:rPr lang="en-US" dirty="0"/>
              <a:t>UC San Diego: Contextual Robotics Institute and Design Lab</a:t>
            </a:r>
          </a:p>
          <a:p>
            <a:pPr lvl="1">
              <a:spcAft>
                <a:spcPts val="600"/>
              </a:spcAft>
            </a:pPr>
            <a:r>
              <a:rPr lang="en-US" dirty="0"/>
              <a:t>SDSU: Safety through Disruption (SafeD) University Transportation Center</a:t>
            </a:r>
          </a:p>
          <a:p>
            <a:pPr marL="287338" lvl="1" indent="0">
              <a:buNone/>
            </a:pPr>
            <a:endParaRPr lang="en-US" dirty="0"/>
          </a:p>
          <a:p>
            <a:pPr marL="287338" lvl="1" indent="0">
              <a:buNone/>
            </a:pPr>
            <a:endParaRPr lang="en-US" dirty="0"/>
          </a:p>
        </p:txBody>
      </p:sp>
    </p:spTree>
    <p:extLst>
      <p:ext uri="{BB962C8B-B14F-4D97-AF65-F5344CB8AC3E}">
        <p14:creationId xmlns:p14="http://schemas.microsoft.com/office/powerpoint/2010/main" val="1975740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905" y="-116875"/>
            <a:ext cx="8604862" cy="1066800"/>
          </a:xfrm>
        </p:spPr>
        <p:txBody>
          <a:bodyPr>
            <a:normAutofit/>
          </a:bodyPr>
          <a:lstStyle/>
          <a:p>
            <a:r>
              <a:rPr lang="en-US" sz="3000" dirty="0"/>
              <a:t>Purpose: San Diego Regional Proving Ground</a:t>
            </a:r>
          </a:p>
        </p:txBody>
      </p:sp>
      <p:sp>
        <p:nvSpPr>
          <p:cNvPr id="3" name="Content Placeholder 2"/>
          <p:cNvSpPr>
            <a:spLocks noGrp="1"/>
          </p:cNvSpPr>
          <p:nvPr>
            <p:ph idx="1"/>
          </p:nvPr>
        </p:nvSpPr>
        <p:spPr>
          <a:xfrm>
            <a:off x="100720" y="1087050"/>
            <a:ext cx="4738909" cy="4962386"/>
          </a:xfrm>
        </p:spPr>
        <p:txBody>
          <a:bodyPr>
            <a:normAutofit fontScale="85000" lnSpcReduction="20000"/>
          </a:bodyPr>
          <a:lstStyle/>
          <a:p>
            <a:pPr>
              <a:lnSpc>
                <a:spcPct val="120000"/>
              </a:lnSpc>
              <a:spcAft>
                <a:spcPts val="1800"/>
              </a:spcAft>
            </a:pPr>
            <a:r>
              <a:rPr lang="en-US" dirty="0"/>
              <a:t>Facilitate testing and validation of connected and autonomous vehicle technologies while ensuring public safety and security  </a:t>
            </a:r>
          </a:p>
          <a:p>
            <a:pPr>
              <a:lnSpc>
                <a:spcPct val="120000"/>
              </a:lnSpc>
            </a:pPr>
            <a:r>
              <a:rPr lang="en-US" dirty="0"/>
              <a:t>Inform public policy and long-range planning that guides deployment in support of the region’s goals for mobility, sustainability, and economic prosperity</a:t>
            </a:r>
          </a:p>
          <a:p>
            <a:pPr>
              <a:lnSpc>
                <a:spcPct val="120000"/>
              </a:lnSpc>
            </a:pPr>
            <a:endParaRPr lang="en-US" dirty="0"/>
          </a:p>
          <a:p>
            <a:pPr>
              <a:lnSpc>
                <a:spcPct val="120000"/>
              </a:lnSpc>
            </a:pPr>
            <a:endParaRPr lang="en-US" dirty="0"/>
          </a:p>
        </p:txBody>
      </p:sp>
      <p:pic>
        <p:nvPicPr>
          <p:cNvPr id="4" name="Content Placeholder 3"/>
          <p:cNvPicPr>
            <a:picLocks noGrp="1" noChangeAspect="1"/>
          </p:cNvPicPr>
          <p:nvPr/>
        </p:nvPicPr>
        <p:blipFill rotWithShape="1">
          <a:blip r:embed="rId3" cstate="print">
            <a:extLst>
              <a:ext uri="{28A0092B-C50C-407E-A947-70E740481C1C}">
                <a14:useLocalDpi xmlns:a14="http://schemas.microsoft.com/office/drawing/2010/main" val="0"/>
              </a:ext>
            </a:extLst>
          </a:blip>
          <a:srcRect l="4226" t="4825"/>
          <a:stretch/>
        </p:blipFill>
        <p:spPr>
          <a:xfrm>
            <a:off x="4822093" y="812800"/>
            <a:ext cx="4285912" cy="5511800"/>
          </a:xfrm>
          <a:prstGeom prst="rect">
            <a:avLst/>
          </a:prstGeom>
        </p:spPr>
      </p:pic>
    </p:spTree>
    <p:extLst>
      <p:ext uri="{BB962C8B-B14F-4D97-AF65-F5344CB8AC3E}">
        <p14:creationId xmlns:p14="http://schemas.microsoft.com/office/powerpoint/2010/main" val="2098456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I-15 Express Lanes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085" t="1500"/>
          <a:stretch/>
        </p:blipFill>
        <p:spPr>
          <a:xfrm>
            <a:off x="3730656" y="4079948"/>
            <a:ext cx="2576305" cy="201605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811" r="11521"/>
          <a:stretch/>
        </p:blipFill>
        <p:spPr>
          <a:xfrm>
            <a:off x="6359235" y="4079948"/>
            <a:ext cx="2530186" cy="201605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376" r="9926"/>
          <a:stretch/>
        </p:blipFill>
        <p:spPr>
          <a:xfrm>
            <a:off x="274550" y="931283"/>
            <a:ext cx="3403831" cy="2647931"/>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418" t="1286" r="10749" b="1903"/>
          <a:stretch/>
        </p:blipFill>
        <p:spPr>
          <a:xfrm>
            <a:off x="274551" y="3622963"/>
            <a:ext cx="3403831" cy="247303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36443" b="27161"/>
          <a:stretch/>
        </p:blipFill>
        <p:spPr>
          <a:xfrm>
            <a:off x="3730657" y="931284"/>
            <a:ext cx="1714180" cy="1309690"/>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3433" r="14741" b="1643"/>
          <a:stretch/>
        </p:blipFill>
        <p:spPr>
          <a:xfrm>
            <a:off x="5497113" y="931283"/>
            <a:ext cx="3392308" cy="3096928"/>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32185" r="2007"/>
          <a:stretch/>
        </p:blipFill>
        <p:spPr>
          <a:xfrm>
            <a:off x="3730656" y="2291674"/>
            <a:ext cx="1714181" cy="1736537"/>
          </a:xfrm>
          <a:prstGeom prst="rect">
            <a:avLst/>
          </a:prstGeom>
        </p:spPr>
      </p:pic>
    </p:spTree>
    <p:extLst>
      <p:ext uri="{BB962C8B-B14F-4D97-AF65-F5344CB8AC3E}">
        <p14:creationId xmlns:p14="http://schemas.microsoft.com/office/powerpoint/2010/main" val="2108811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South Bay Expressway (SR 125)</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9744"/>
          <a:stretch/>
        </p:blipFill>
        <p:spPr>
          <a:xfrm>
            <a:off x="-325462" y="1143000"/>
            <a:ext cx="9767763" cy="5704510"/>
          </a:xfrm>
        </p:spPr>
      </p:pic>
    </p:spTree>
    <p:extLst>
      <p:ext uri="{BB962C8B-B14F-4D97-AF65-F5344CB8AC3E}">
        <p14:creationId xmlns:p14="http://schemas.microsoft.com/office/powerpoint/2010/main" val="1723247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6627"/>
            <a:ext cx="8558920" cy="984456"/>
          </a:xfrm>
        </p:spPr>
        <p:txBody>
          <a:bodyPr/>
          <a:lstStyle/>
          <a:p>
            <a:r>
              <a:rPr lang="en-US" dirty="0"/>
              <a:t>City of Chula Vista</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5043" y="3657600"/>
            <a:ext cx="3771632" cy="2515649"/>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43" y="1061940"/>
            <a:ext cx="3771633" cy="25144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4777" y="1055695"/>
            <a:ext cx="3411002" cy="5116505"/>
          </a:xfrm>
          <a:prstGeom prst="rect">
            <a:avLst/>
          </a:prstGeom>
        </p:spPr>
      </p:pic>
      <p:pic>
        <p:nvPicPr>
          <p:cNvPr id="9" name="Picture 8"/>
          <p:cNvPicPr>
            <a:picLocks noChangeAspect="1"/>
          </p:cNvPicPr>
          <p:nvPr/>
        </p:nvPicPr>
        <p:blipFill>
          <a:blip r:embed="rId6"/>
          <a:stretch>
            <a:fillRect/>
          </a:stretch>
        </p:blipFill>
        <p:spPr>
          <a:xfrm>
            <a:off x="6781800" y="5202342"/>
            <a:ext cx="1137334" cy="969858"/>
          </a:xfrm>
          <a:prstGeom prst="rect">
            <a:avLst/>
          </a:prstGeom>
        </p:spPr>
      </p:pic>
    </p:spTree>
    <p:extLst>
      <p:ext uri="{BB962C8B-B14F-4D97-AF65-F5344CB8AC3E}">
        <p14:creationId xmlns:p14="http://schemas.microsoft.com/office/powerpoint/2010/main" val="4092762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848" y="60960"/>
            <a:ext cx="8915400" cy="933923"/>
          </a:xfrm>
        </p:spPr>
        <p:txBody>
          <a:bodyPr/>
          <a:lstStyle/>
          <a:p>
            <a:r>
              <a:rPr lang="en-US" dirty="0"/>
              <a:t>Overview of Work Program </a:t>
            </a:r>
          </a:p>
        </p:txBody>
      </p:sp>
      <p:sp>
        <p:nvSpPr>
          <p:cNvPr id="3" name="Content Placeholder 2"/>
          <p:cNvSpPr>
            <a:spLocks noGrp="1"/>
          </p:cNvSpPr>
          <p:nvPr>
            <p:ph idx="1"/>
          </p:nvPr>
        </p:nvSpPr>
        <p:spPr>
          <a:xfrm>
            <a:off x="59156" y="1184032"/>
            <a:ext cx="8915392" cy="4962386"/>
          </a:xfrm>
        </p:spPr>
        <p:txBody>
          <a:bodyPr>
            <a:normAutofit fontScale="92500" lnSpcReduction="10000"/>
          </a:bodyPr>
          <a:lstStyle/>
          <a:p>
            <a:pPr lvl="1">
              <a:buFont typeface="Wingdings" panose="05000000000000000000" pitchFamily="2" charset="2"/>
              <a:buChar char="ü"/>
            </a:pPr>
            <a:r>
              <a:rPr lang="en-US" dirty="0"/>
              <a:t>Stakeholder outreach and partnership development</a:t>
            </a:r>
          </a:p>
          <a:p>
            <a:pPr lvl="1">
              <a:buFont typeface="Wingdings" panose="05000000000000000000" pitchFamily="2" charset="2"/>
              <a:buChar char="ü"/>
            </a:pPr>
            <a:r>
              <a:rPr lang="en-US" dirty="0"/>
              <a:t>Needs assessment</a:t>
            </a:r>
          </a:p>
          <a:p>
            <a:pPr lvl="1">
              <a:buFont typeface="Wingdings" panose="05000000000000000000" pitchFamily="2" charset="2"/>
              <a:buChar char="ü"/>
            </a:pPr>
            <a:r>
              <a:rPr lang="en-US" dirty="0"/>
              <a:t>Operating strategy and engagement model </a:t>
            </a:r>
          </a:p>
          <a:p>
            <a:pPr lvl="1">
              <a:buFont typeface="Wingdings" panose="05000000000000000000" pitchFamily="2" charset="2"/>
              <a:buChar char="ü"/>
            </a:pPr>
            <a:r>
              <a:rPr lang="en-US" dirty="0"/>
              <a:t>USDOT and community of practice coordination</a:t>
            </a:r>
          </a:p>
          <a:p>
            <a:pPr lvl="1">
              <a:buFont typeface="Wingdings" panose="05000000000000000000" pitchFamily="2" charset="2"/>
              <a:buChar char="ü"/>
            </a:pPr>
            <a:r>
              <a:rPr lang="en-US" dirty="0"/>
              <a:t>DMV coordination</a:t>
            </a:r>
          </a:p>
          <a:p>
            <a:pPr lvl="1">
              <a:buFont typeface="Wingdings" panose="05000000000000000000" pitchFamily="2" charset="2"/>
              <a:buChar char="ü"/>
            </a:pPr>
            <a:r>
              <a:rPr lang="en-US" dirty="0"/>
              <a:t>Execute Agreements between Partners</a:t>
            </a:r>
          </a:p>
          <a:p>
            <a:pPr lvl="1">
              <a:buFont typeface="Wingdings" panose="05000000000000000000" pitchFamily="2" charset="2"/>
              <a:buChar char="ü"/>
            </a:pPr>
            <a:r>
              <a:rPr lang="en-US" dirty="0"/>
              <a:t>Facilities ready for testing</a:t>
            </a:r>
          </a:p>
          <a:p>
            <a:pPr lvl="1">
              <a:buFont typeface="Wingdings" panose="05000000000000000000" pitchFamily="2" charset="2"/>
              <a:buChar char="q"/>
            </a:pPr>
            <a:r>
              <a:rPr lang="en-US" dirty="0">
                <a:solidFill>
                  <a:schemeClr val="tx1"/>
                </a:solidFill>
              </a:rPr>
              <a:t>Execute agreements (USDOT/partners)</a:t>
            </a:r>
          </a:p>
          <a:p>
            <a:pPr lvl="1">
              <a:buFont typeface="Wingdings" panose="05000000000000000000" pitchFamily="2" charset="2"/>
              <a:buChar char="q"/>
            </a:pPr>
            <a:r>
              <a:rPr lang="en-US" dirty="0">
                <a:solidFill>
                  <a:schemeClr val="tx1"/>
                </a:solidFill>
              </a:rPr>
              <a:t>Communications and  public outreach plan</a:t>
            </a:r>
          </a:p>
          <a:p>
            <a:pPr lvl="1">
              <a:buFont typeface="Wingdings" panose="05000000000000000000" pitchFamily="2" charset="2"/>
              <a:buChar char="q"/>
            </a:pPr>
            <a:r>
              <a:rPr lang="en-US" dirty="0">
                <a:solidFill>
                  <a:schemeClr val="tx1"/>
                </a:solidFill>
              </a:rPr>
              <a:t>Facilitate deployment of supporting technologies</a:t>
            </a:r>
          </a:p>
          <a:p>
            <a:pPr lvl="1">
              <a:buFont typeface="Wingdings" panose="05000000000000000000" pitchFamily="2" charset="2"/>
              <a:buChar char="q"/>
            </a:pPr>
            <a:r>
              <a:rPr lang="en-US" dirty="0">
                <a:solidFill>
                  <a:schemeClr val="tx1"/>
                </a:solidFill>
              </a:rPr>
              <a:t>Safety management plans</a:t>
            </a:r>
          </a:p>
          <a:p>
            <a:pPr marL="0" indent="0">
              <a:buNone/>
            </a:pPr>
            <a:endParaRPr lang="en-US" dirty="0"/>
          </a:p>
        </p:txBody>
      </p:sp>
    </p:spTree>
    <p:extLst>
      <p:ext uri="{BB962C8B-B14F-4D97-AF65-F5344CB8AC3E}">
        <p14:creationId xmlns:p14="http://schemas.microsoft.com/office/powerpoint/2010/main" val="71129874"/>
      </p:ext>
    </p:extLst>
  </p:cSld>
  <p:clrMapOvr>
    <a:masterClrMapping/>
  </p:clrMapOvr>
</p:sld>
</file>

<file path=ppt/theme/theme1.xml><?xml version="1.0" encoding="utf-8"?>
<a:theme xmlns:a="http://schemas.openxmlformats.org/drawingml/2006/main" name="1_Office Theme">
  <a:themeElements>
    <a:clrScheme name="SDRPG">
      <a:dk1>
        <a:srgbClr val="F78D2D"/>
      </a:dk1>
      <a:lt1>
        <a:sysClr val="window" lastClr="FFFFFF"/>
      </a:lt1>
      <a:dk2>
        <a:srgbClr val="00A7D1"/>
      </a:dk2>
      <a:lt2>
        <a:srgbClr val="F2F2F2"/>
      </a:lt2>
      <a:accent1>
        <a:srgbClr val="00A7D1"/>
      </a:accent1>
      <a:accent2>
        <a:srgbClr val="F78D2D"/>
      </a:accent2>
      <a:accent3>
        <a:srgbClr val="FFC20E"/>
      </a:accent3>
      <a:accent4>
        <a:srgbClr val="0077C0"/>
      </a:accent4>
      <a:accent5>
        <a:srgbClr val="8DC63F"/>
      </a:accent5>
      <a:accent6>
        <a:srgbClr val="7F7F7F"/>
      </a:accent6>
      <a:hlink>
        <a:srgbClr val="0077C0"/>
      </a:hlink>
      <a:folHlink>
        <a:srgbClr val="9C258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none" lIns="0" tIns="45720" rIns="91440" bIns="45720" rtlCol="0" anchor="t">
        <a:normAutofit/>
      </a:bodyPr>
      <a:lstStyle>
        <a:defPPr algn="l">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1078151-a386-4ac4-83ce-6e1d0dc09bfb">
      <UserInfo>
        <DisplayName>Starace, Lisa</DisplayName>
        <AccountId>296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7B928AC40CE34E99E1CCC193B8395E" ma:contentTypeVersion="8" ma:contentTypeDescription="Create a new document." ma:contentTypeScope="" ma:versionID="991f17cb219e8f86d783d5440b69918b">
  <xsd:schema xmlns:xsd="http://www.w3.org/2001/XMLSchema" xmlns:xs="http://www.w3.org/2001/XMLSchema" xmlns:p="http://schemas.microsoft.com/office/2006/metadata/properties" xmlns:ns2="01078151-a386-4ac4-83ce-6e1d0dc09bfb" xmlns:ns3="d6357194-315e-4c09-8757-73f3cb8de01d" targetNamespace="http://schemas.microsoft.com/office/2006/metadata/properties" ma:root="true" ma:fieldsID="c641c2e9405d6b72003a7833a141b600" ns2:_="" ns3:_="">
    <xsd:import namespace="01078151-a386-4ac4-83ce-6e1d0dc09bfb"/>
    <xsd:import namespace="d6357194-315e-4c09-8757-73f3cb8de01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078151-a386-4ac4-83ce-6e1d0dc09b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357194-315e-4c09-8757-73f3cb8de01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1F94BF-FACA-43DD-B711-40372D5727B5}">
  <ds:schemaRefs>
    <ds:schemaRef ds:uri="http://schemas.microsoft.com/sharepoint/v3/contenttype/forms"/>
  </ds:schemaRefs>
</ds:datastoreItem>
</file>

<file path=customXml/itemProps2.xml><?xml version="1.0" encoding="utf-8"?>
<ds:datastoreItem xmlns:ds="http://schemas.openxmlformats.org/officeDocument/2006/customXml" ds:itemID="{C271C926-98D6-4B87-82D8-EB0E14309344}">
  <ds:schemaRefs>
    <ds:schemaRef ds:uri="http://schemas.microsoft.com/office/infopath/2007/PartnerControl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d6357194-315e-4c09-8757-73f3cb8de01d"/>
    <ds:schemaRef ds:uri="01078151-a386-4ac4-83ce-6e1d0dc09bfb"/>
    <ds:schemaRef ds:uri="http://www.w3.org/XML/1998/namespace"/>
  </ds:schemaRefs>
</ds:datastoreItem>
</file>

<file path=customXml/itemProps3.xml><?xml version="1.0" encoding="utf-8"?>
<ds:datastoreItem xmlns:ds="http://schemas.openxmlformats.org/officeDocument/2006/customXml" ds:itemID="{17E33D1B-1968-4223-97D8-0BFB05545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078151-a386-4ac4-83ce-6e1d0dc09bfb"/>
    <ds:schemaRef ds:uri="d6357194-315e-4c09-8757-73f3cb8de0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Module</Template>
  <TotalTime>3254</TotalTime>
  <Words>2839</Words>
  <Application>Microsoft Office PowerPoint</Application>
  <PresentationFormat>On-screen Show (4:3)</PresentationFormat>
  <Paragraphs>294</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Franklin Gothic Book</vt:lpstr>
      <vt:lpstr>Frutiger LT Std 55 Roman</vt:lpstr>
      <vt:lpstr>Wingdings</vt:lpstr>
      <vt:lpstr>1_Office Theme</vt:lpstr>
      <vt:lpstr>PowerPoint Presentation</vt:lpstr>
      <vt:lpstr>Designated Proving Grounds</vt:lpstr>
      <vt:lpstr>US DOT Objectives for Proving Grounds </vt:lpstr>
      <vt:lpstr>San Diego Regional Proving Ground Attributes </vt:lpstr>
      <vt:lpstr>Purpose: San Diego Regional Proving Ground</vt:lpstr>
      <vt:lpstr>I-15 Express Lanes</vt:lpstr>
      <vt:lpstr>South Bay Expressway (SR 125)</vt:lpstr>
      <vt:lpstr>City of Chula Vista</vt:lpstr>
      <vt:lpstr>Overview of Work Program </vt:lpstr>
      <vt:lpstr>Feedback Received from Industry</vt:lpstr>
      <vt:lpstr>The Consortium</vt:lpstr>
      <vt:lpstr>San Diego RPG - Next Steps</vt:lpstr>
      <vt:lpstr>PowerPoint Presentation</vt:lpstr>
      <vt:lpstr>What is the City up to?</vt:lpstr>
      <vt:lpstr>Traffic Signal Communications Master Plan</vt:lpstr>
      <vt:lpstr> Adaptive Traffic Control System Upgrade &amp; Expansion</vt:lpstr>
      <vt:lpstr>GPS-enabled Opticom Systems</vt:lpstr>
      <vt:lpstr>Broadway Corridor Upgrades</vt:lpstr>
      <vt:lpstr>Genetec VMS</vt:lpstr>
      <vt:lpstr>PowerPoint Presentation</vt:lpstr>
    </vt:vector>
  </TitlesOfParts>
  <Company>Toyota Motor Sales, USA,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 Traynor</dc:creator>
  <cp:lastModifiedBy>ITE San Diego</cp:lastModifiedBy>
  <cp:revision>251</cp:revision>
  <cp:lastPrinted>2018-06-14T16:30:21Z</cp:lastPrinted>
  <dcterms:created xsi:type="dcterms:W3CDTF">2014-01-14T18:18:24Z</dcterms:created>
  <dcterms:modified xsi:type="dcterms:W3CDTF">2018-06-14T18:55:37Z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0x010100A57B928AC40CE34E99E1CCC193B8395E</vt:lpwstr>
  </property>
</Properties>
</file>